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  <p:sldMasterId id="2147483840" r:id="rId2"/>
    <p:sldMasterId id="2147483855" r:id="rId3"/>
    <p:sldMasterId id="2147483929" r:id="rId4"/>
  </p:sldMasterIdLst>
  <p:notesMasterIdLst>
    <p:notesMasterId r:id="rId39"/>
  </p:notesMasterIdLst>
  <p:handoutMasterIdLst>
    <p:handoutMasterId r:id="rId40"/>
  </p:handoutMasterIdLst>
  <p:sldIdLst>
    <p:sldId id="699" r:id="rId5"/>
    <p:sldId id="439" r:id="rId6"/>
    <p:sldId id="1074" r:id="rId7"/>
    <p:sldId id="1092" r:id="rId8"/>
    <p:sldId id="1091" r:id="rId9"/>
    <p:sldId id="1080" r:id="rId10"/>
    <p:sldId id="1117" r:id="rId11"/>
    <p:sldId id="1110" r:id="rId12"/>
    <p:sldId id="1081" r:id="rId13"/>
    <p:sldId id="900" r:id="rId14"/>
    <p:sldId id="1108" r:id="rId15"/>
    <p:sldId id="1120" r:id="rId16"/>
    <p:sldId id="1109" r:id="rId17"/>
    <p:sldId id="1121" r:id="rId18"/>
    <p:sldId id="1122" r:id="rId19"/>
    <p:sldId id="1123" r:id="rId20"/>
    <p:sldId id="1103" r:id="rId21"/>
    <p:sldId id="1119" r:id="rId22"/>
    <p:sldId id="1106" r:id="rId23"/>
    <p:sldId id="1011" r:id="rId24"/>
    <p:sldId id="1115" r:id="rId25"/>
    <p:sldId id="1095" r:id="rId26"/>
    <p:sldId id="1096" r:id="rId27"/>
    <p:sldId id="1124" r:id="rId28"/>
    <p:sldId id="1129" r:id="rId29"/>
    <p:sldId id="1133" r:id="rId30"/>
    <p:sldId id="1111" r:id="rId31"/>
    <p:sldId id="1098" r:id="rId32"/>
    <p:sldId id="1112" r:id="rId33"/>
    <p:sldId id="1113" r:id="rId34"/>
    <p:sldId id="1125" r:id="rId35"/>
    <p:sldId id="1029" r:id="rId36"/>
    <p:sldId id="1093" r:id="rId37"/>
    <p:sldId id="783" r:id="rId38"/>
  </p:sldIdLst>
  <p:sldSz cx="9144000" cy="6858000" type="screen4x3"/>
  <p:notesSz cx="7023100" cy="93091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FF00"/>
    <a:srgbClr val="000000"/>
    <a:srgbClr val="FFFF99"/>
    <a:srgbClr val="111111"/>
    <a:srgbClr val="983222"/>
    <a:srgbClr val="EAAB00"/>
    <a:srgbClr val="21578A"/>
    <a:srgbClr val="FF99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5771" autoAdjust="0"/>
  </p:normalViewPr>
  <p:slideViewPr>
    <p:cSldViewPr>
      <p:cViewPr>
        <p:scale>
          <a:sx n="100" d="100"/>
          <a:sy n="100" d="100"/>
        </p:scale>
        <p:origin x="-1938" y="-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04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90" d="100"/>
          <a:sy n="90" d="100"/>
        </p:scale>
        <p:origin x="-2496" y="1507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02" tIns="47101" rIns="94202" bIns="47101" numCol="1" anchor="t" anchorCtr="0" compatLnSpc="1">
            <a:prstTxWarp prst="textNoShape">
              <a:avLst/>
            </a:prstTxWarp>
          </a:bodyPr>
          <a:lstStyle>
            <a:lvl1pPr algn="l" defTabSz="942113" eaLnBrk="1" hangingPunct="1">
              <a:defRPr sz="1000"/>
            </a:lvl1pPr>
          </a:lstStyle>
          <a:p>
            <a:pPr>
              <a:defRPr/>
            </a:pPr>
            <a:r>
              <a:rPr lang="en-US" dirty="0"/>
              <a:t>Budget Study Session #1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8132" y="0"/>
            <a:ext cx="3043343" cy="46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02" tIns="47101" rIns="94202" bIns="47101" numCol="1" anchor="t" anchorCtr="0" compatLnSpc="1">
            <a:prstTxWarp prst="textNoShape">
              <a:avLst/>
            </a:prstTxWarp>
          </a:bodyPr>
          <a:lstStyle>
            <a:lvl1pPr algn="r" defTabSz="942113"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1738"/>
            <a:ext cx="3043343" cy="46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02" tIns="47101" rIns="94202" bIns="47101" numCol="1" anchor="b" anchorCtr="0" compatLnSpc="1">
            <a:prstTxWarp prst="textNoShape">
              <a:avLst/>
            </a:prstTxWarp>
          </a:bodyPr>
          <a:lstStyle>
            <a:lvl1pPr algn="l" defTabSz="942113" eaLnBrk="1" hangingPunct="1">
              <a:defRPr sz="1000" dirty="0" smtClean="0"/>
            </a:lvl1pPr>
          </a:lstStyle>
          <a:p>
            <a:pPr>
              <a:defRPr/>
            </a:pPr>
            <a:r>
              <a:rPr lang="en-US" dirty="0" smtClean="0"/>
              <a:t>May 3, 2016</a:t>
            </a:r>
            <a:endParaRPr lang="en-US" dirty="0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8132" y="8841738"/>
            <a:ext cx="3043343" cy="46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02" tIns="47101" rIns="94202" bIns="47101" numCol="1" anchor="b" anchorCtr="0" compatLnSpc="1">
            <a:prstTxWarp prst="textNoShape">
              <a:avLst/>
            </a:prstTxWarp>
          </a:bodyPr>
          <a:lstStyle>
            <a:lvl1pPr algn="r" defTabSz="942113" eaLnBrk="1" hangingPunct="1">
              <a:defRPr sz="1200"/>
            </a:lvl1pPr>
          </a:lstStyle>
          <a:p>
            <a:pPr>
              <a:defRPr/>
            </a:pPr>
            <a:fld id="{A6AF175C-0B05-4F32-8BBE-76D67F13F9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69272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132" y="0"/>
            <a:ext cx="3043343" cy="46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45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2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310" y="4422465"/>
            <a:ext cx="5618480" cy="4188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2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1738"/>
            <a:ext cx="3043343" cy="46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r>
              <a:rPr lang="en-US" dirty="0" smtClean="0"/>
              <a:t>May 3, 2016</a:t>
            </a:r>
            <a:endParaRPr lang="en-US" dirty="0"/>
          </a:p>
        </p:txBody>
      </p:sp>
      <p:sp>
        <p:nvSpPr>
          <p:cNvPr id="182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132" y="8841738"/>
            <a:ext cx="3043343" cy="46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54857FC-DDA3-4CE2-9900-CC67FFB733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48613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51122" indent="-288893">
              <a:defRPr>
                <a:solidFill>
                  <a:schemeClr val="tx1"/>
                </a:solidFill>
                <a:latin typeface="Arial" charset="0"/>
              </a:defRPr>
            </a:lvl2pPr>
            <a:lvl3pPr marL="1155573" indent="-231115">
              <a:defRPr>
                <a:solidFill>
                  <a:schemeClr val="tx1"/>
                </a:solidFill>
                <a:latin typeface="Arial" charset="0"/>
              </a:defRPr>
            </a:lvl3pPr>
            <a:lvl4pPr marL="1617802" indent="-231115">
              <a:defRPr>
                <a:solidFill>
                  <a:schemeClr val="tx1"/>
                </a:solidFill>
                <a:latin typeface="Arial" charset="0"/>
              </a:defRPr>
            </a:lvl4pPr>
            <a:lvl5pPr marL="2080031" indent="-231115">
              <a:defRPr>
                <a:solidFill>
                  <a:schemeClr val="tx1"/>
                </a:solidFill>
                <a:latin typeface="Arial" charset="0"/>
              </a:defRPr>
            </a:lvl5pPr>
            <a:lvl6pPr marL="2542261" indent="-231115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04490" indent="-231115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66719" indent="-231115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28948" indent="-231115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E2CE8D6-651A-4486-AAB9-008246882272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698500"/>
            <a:ext cx="4652963" cy="3489325"/>
          </a:xfrm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4" y="4422465"/>
            <a:ext cx="5150273" cy="4188778"/>
          </a:xfrm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3, 2016</a:t>
            </a:r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829B40-4A72-4914-863B-71F63DCFED2C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0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698500"/>
            <a:ext cx="4652963" cy="3489325"/>
          </a:xfrm>
          <a:ln/>
        </p:spPr>
      </p:sp>
      <p:sp>
        <p:nvSpPr>
          <p:cNvPr id="130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4" y="4422465"/>
            <a:ext cx="5150273" cy="41887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3, 2016</a:t>
            </a:r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4857FC-DDA3-4CE2-9900-CC67FFB7334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3,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7251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4857FC-DDA3-4CE2-9900-CC67FFB7334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3,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7612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4857FC-DDA3-4CE2-9900-CC67FFB7334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3,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2783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4857FC-DDA3-4CE2-9900-CC67FFB7334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3,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21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4857FC-DDA3-4CE2-9900-CC67FFB7334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3,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6790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4857FC-DDA3-4CE2-9900-CC67FFB7334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3,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4930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4857FC-DDA3-4CE2-9900-CC67FFB73348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3,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7612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4857FC-DDA3-4CE2-9900-CC67FFB73348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3,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7612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4857FC-DDA3-4CE2-9900-CC67FFB73348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3,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697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4857FC-DDA3-4CE2-9900-CC67FFB7334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3,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8267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8E7FBC2-78D3-4145-910A-9915DDC42A30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698500"/>
            <a:ext cx="4652963" cy="3489325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4" y="4422465"/>
            <a:ext cx="5150273" cy="4188778"/>
          </a:xfrm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prstClr val="black"/>
                </a:solidFill>
              </a:rPr>
              <a:t>3rd Quarter Update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prstClr val="black"/>
                </a:solidFill>
              </a:rPr>
              <a:t>May 3, 2016</a:t>
            </a:r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4857FC-DDA3-4CE2-9900-CC67FFB73348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3,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3197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7164" indent="-275832">
              <a:defRPr>
                <a:solidFill>
                  <a:schemeClr val="tx1"/>
                </a:solidFill>
                <a:latin typeface="Arial" charset="0"/>
              </a:defRPr>
            </a:lvl2pPr>
            <a:lvl3pPr marL="1103329" indent="-220666">
              <a:defRPr>
                <a:solidFill>
                  <a:schemeClr val="tx1"/>
                </a:solidFill>
                <a:latin typeface="Arial" charset="0"/>
              </a:defRPr>
            </a:lvl3pPr>
            <a:lvl4pPr marL="1544660" indent="-220666">
              <a:defRPr>
                <a:solidFill>
                  <a:schemeClr val="tx1"/>
                </a:solidFill>
                <a:latin typeface="Arial" charset="0"/>
              </a:defRPr>
            </a:lvl4pPr>
            <a:lvl5pPr marL="1985992" indent="-220666">
              <a:defRPr>
                <a:solidFill>
                  <a:schemeClr val="tx1"/>
                </a:solidFill>
                <a:latin typeface="Arial" charset="0"/>
              </a:defRPr>
            </a:lvl5pPr>
            <a:lvl6pPr marL="2427325" indent="-220666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68655" indent="-220666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09987" indent="-220666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51319" indent="-220666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D229EB6-D347-4648-8DAB-C6C3CDFC65BA}" type="slidenum">
              <a:rPr lang="en-US" altLang="en-US" smtClean="0"/>
              <a:pPr/>
              <a:t>22</a:t>
            </a:fld>
            <a:endParaRPr lang="en-US" altLang="en-US" dirty="0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696913"/>
            <a:ext cx="4654550" cy="3490912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806" y="4422132"/>
            <a:ext cx="5151493" cy="4189711"/>
          </a:xfrm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3, 2016</a:t>
            </a:r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4857FC-DDA3-4CE2-9900-CC67FFB73348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3,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1745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4857FC-DDA3-4CE2-9900-CC67FFB73348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3,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25489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4857FC-DDA3-4CE2-9900-CC67FFB73348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3,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63466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4857FC-DDA3-4CE2-9900-CC67FFB73348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3,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66073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4857FC-DDA3-4CE2-9900-CC67FFB73348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3,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91187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4857FC-DDA3-4CE2-9900-CC67FFB73348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May 3, 2016</a:t>
            </a: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76124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4857FC-DDA3-4CE2-9900-CC67FFB73348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3,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3241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7164" indent="-275832">
              <a:defRPr>
                <a:solidFill>
                  <a:schemeClr val="tx1"/>
                </a:solidFill>
                <a:latin typeface="Arial" charset="0"/>
              </a:defRPr>
            </a:lvl2pPr>
            <a:lvl3pPr marL="1103329" indent="-220666">
              <a:defRPr>
                <a:solidFill>
                  <a:schemeClr val="tx1"/>
                </a:solidFill>
                <a:latin typeface="Arial" charset="0"/>
              </a:defRPr>
            </a:lvl3pPr>
            <a:lvl4pPr marL="1544660" indent="-220666">
              <a:defRPr>
                <a:solidFill>
                  <a:schemeClr val="tx1"/>
                </a:solidFill>
                <a:latin typeface="Arial" charset="0"/>
              </a:defRPr>
            </a:lvl4pPr>
            <a:lvl5pPr marL="1985992" indent="-220666">
              <a:defRPr>
                <a:solidFill>
                  <a:schemeClr val="tx1"/>
                </a:solidFill>
                <a:latin typeface="Arial" charset="0"/>
              </a:defRPr>
            </a:lvl5pPr>
            <a:lvl6pPr marL="2427325" indent="-220666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68655" indent="-220666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09987" indent="-220666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51319" indent="-220666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045DB92-C981-4527-AFD0-121CC799254C}" type="slidenum">
              <a:rPr lang="en-US" altLang="en-US" smtClean="0"/>
              <a:pPr/>
              <a:t>3</a:t>
            </a:fld>
            <a:endParaRPr lang="en-US" altLang="en-US" dirty="0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696913"/>
            <a:ext cx="4654550" cy="3490912"/>
          </a:xfrm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806" y="4422132"/>
            <a:ext cx="5151493" cy="4189711"/>
          </a:xfrm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3, 2016</a:t>
            </a:r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4857FC-DDA3-4CE2-9900-CC67FFB73348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3,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54764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51122" indent="-288893">
              <a:defRPr>
                <a:solidFill>
                  <a:schemeClr val="tx1"/>
                </a:solidFill>
                <a:latin typeface="Arial" charset="0"/>
              </a:defRPr>
            </a:lvl2pPr>
            <a:lvl3pPr marL="1155573" indent="-231115">
              <a:defRPr>
                <a:solidFill>
                  <a:schemeClr val="tx1"/>
                </a:solidFill>
                <a:latin typeface="Arial" charset="0"/>
              </a:defRPr>
            </a:lvl3pPr>
            <a:lvl4pPr marL="1617802" indent="-231115">
              <a:defRPr>
                <a:solidFill>
                  <a:schemeClr val="tx1"/>
                </a:solidFill>
                <a:latin typeface="Arial" charset="0"/>
              </a:defRPr>
            </a:lvl4pPr>
            <a:lvl5pPr marL="2080031" indent="-231115">
              <a:defRPr>
                <a:solidFill>
                  <a:schemeClr val="tx1"/>
                </a:solidFill>
                <a:latin typeface="Arial" charset="0"/>
              </a:defRPr>
            </a:lvl5pPr>
            <a:lvl6pPr marL="2542261" indent="-231115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04490" indent="-231115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66719" indent="-231115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28948" indent="-231115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29C8858-D711-4274-9E4C-36BB4581647E}" type="slidenum">
              <a:rPr lang="en-US" smtClean="0"/>
              <a:pPr/>
              <a:t>34</a:t>
            </a:fld>
            <a:endParaRPr lang="en-US" dirty="0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698500"/>
            <a:ext cx="4652963" cy="3489325"/>
          </a:xfrm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4" y="4422465"/>
            <a:ext cx="5150273" cy="4188778"/>
          </a:xfrm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3, 2016</a:t>
            </a: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4857FC-DDA3-4CE2-9900-CC67FFB7334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3,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6024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0C347D-E523-4FFF-A42B-69F63F544AFE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3,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7889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4857FC-DDA3-4CE2-9900-CC67FFB7334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3,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9920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7065" indent="-275794">
              <a:defRPr>
                <a:solidFill>
                  <a:schemeClr val="tx1"/>
                </a:solidFill>
                <a:latin typeface="Arial" charset="0"/>
              </a:defRPr>
            </a:lvl2pPr>
            <a:lvl3pPr marL="1103177" indent="-220636">
              <a:defRPr>
                <a:solidFill>
                  <a:schemeClr val="tx1"/>
                </a:solidFill>
                <a:latin typeface="Arial" charset="0"/>
              </a:defRPr>
            </a:lvl3pPr>
            <a:lvl4pPr marL="1544446" indent="-220636">
              <a:defRPr>
                <a:solidFill>
                  <a:schemeClr val="tx1"/>
                </a:solidFill>
                <a:latin typeface="Arial" charset="0"/>
              </a:defRPr>
            </a:lvl4pPr>
            <a:lvl5pPr marL="1985718" indent="-220636">
              <a:defRPr>
                <a:solidFill>
                  <a:schemeClr val="tx1"/>
                </a:solidFill>
                <a:latin typeface="Arial" charset="0"/>
              </a:defRPr>
            </a:lvl5pPr>
            <a:lvl6pPr marL="2426990" indent="-220636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68259" indent="-220636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09530" indent="-220636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50802" indent="-220636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9C2E0E5-4374-43B1-A0F1-366E4D82E8CC}" type="slidenum">
              <a:rPr lang="en-US" altLang="en-US" smtClean="0">
                <a:solidFill>
                  <a:prstClr val="black"/>
                </a:solidFill>
              </a:rPr>
              <a:pPr/>
              <a:t>7</a:t>
            </a:fld>
            <a:endParaRPr lang="en-US" altLang="en-US" dirty="0" smtClean="0">
              <a:solidFill>
                <a:prstClr val="black"/>
              </a:solidFill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696913"/>
            <a:ext cx="4654550" cy="3490912"/>
          </a:xfrm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808" y="4422134"/>
            <a:ext cx="5151493" cy="4189711"/>
          </a:xfrm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3, 2016</a:t>
            </a:r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4857FC-DDA3-4CE2-9900-CC67FFB7334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3,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319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D79B8AF-0E0A-4962-8D9A-E48E6CDF286E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696913"/>
            <a:ext cx="4656137" cy="3490912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5" y="4422466"/>
            <a:ext cx="5150273" cy="4188778"/>
          </a:xfrm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prstClr val="black"/>
                </a:solidFill>
              </a:rPr>
              <a:t>3rd Quarter Update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prstClr val="black"/>
                </a:solidFill>
              </a:rPr>
              <a:t>May 3, 2016</a:t>
            </a:r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33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219200"/>
            <a:ext cx="8229600" cy="1219200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en-US" noProof="0" smtClean="0"/>
              <a:t>Click to edit Master title style</a:t>
            </a:r>
            <a:br>
              <a:rPr lang="en-US" noProof="0" smtClean="0"/>
            </a:br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795010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E38FB44-5AB1-4D72-9A41-7DD3134814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925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152400"/>
            <a:ext cx="2152650" cy="5521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305550" cy="5521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D5C90A4-1814-4EA1-AB73-D24A1A5B03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916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143000"/>
            <a:ext cx="8610600" cy="4530725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BFAF3632-90A6-4143-988B-78AE1C709B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0262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4800" y="152400"/>
            <a:ext cx="8610600" cy="5521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BA9E7A7D-74B1-4F25-B1DD-06B1A763B2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0133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33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219200"/>
            <a:ext cx="8229600" cy="1219200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en-US" noProof="0" smtClean="0"/>
              <a:t>Click to edit Master title style</a:t>
            </a:r>
            <a:br>
              <a:rPr lang="en-US" noProof="0" smtClean="0"/>
            </a:br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4162680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FFFFFF"/>
                </a:solidFill>
              </a:rPr>
              <a:t>Slide </a:t>
            </a:r>
            <a:fld id="{B1111B57-ACB3-4B08-B82F-9E4C5B6DA21A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7986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FFFFFF"/>
                </a:solidFill>
              </a:rPr>
              <a:t>Slide </a:t>
            </a:r>
            <a:fld id="{96BDF593-0561-402A-B398-4A7B63CD6B99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3038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143000"/>
            <a:ext cx="42291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143000"/>
            <a:ext cx="42291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FFFFFF"/>
                </a:solidFill>
              </a:rPr>
              <a:t>Slide </a:t>
            </a:r>
            <a:fld id="{0AC25696-61BD-4D91-A1BE-10CE5531122E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5456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FFFFFF"/>
                </a:solidFill>
              </a:rPr>
              <a:t>Slide </a:t>
            </a:r>
            <a:fld id="{7704DC6D-1D50-4510-ACED-1BEB9EB466BB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2019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FFFFFF"/>
                </a:solidFill>
              </a:rPr>
              <a:t>Slide </a:t>
            </a:r>
            <a:fld id="{55954B0C-7250-425B-AB92-7F82ABD0E0D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375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5463F13-1185-4D11-AEDA-C431C4A366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283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FFFFFF"/>
                </a:solidFill>
              </a:rPr>
              <a:t>Slide </a:t>
            </a:r>
            <a:fld id="{2B8B02F1-272B-496C-B7AF-4E052F81574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0847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FFFFFF"/>
                </a:solidFill>
              </a:rPr>
              <a:t>Slide </a:t>
            </a:r>
            <a:fld id="{D022D21C-3E88-4C09-84F0-1B9E53372051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3752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FFFFFF"/>
                </a:solidFill>
              </a:rPr>
              <a:t>Slide </a:t>
            </a:r>
            <a:fld id="{E3C5DFB7-D950-452F-B448-7074394FD137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4457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FFFFFF"/>
                </a:solidFill>
              </a:rPr>
              <a:t>Slide </a:t>
            </a:r>
            <a:fld id="{E07D5484-3F32-4634-817C-8F8C329BD381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7804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152400"/>
            <a:ext cx="2152650" cy="5521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305550" cy="5521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FFFFFF"/>
                </a:solidFill>
              </a:rPr>
              <a:t>Slide </a:t>
            </a:r>
            <a:fld id="{A7F0F326-7F95-440B-A034-2C8B933D1137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1517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143000"/>
            <a:ext cx="8610600" cy="45307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FFFFFF"/>
                </a:solidFill>
              </a:rPr>
              <a:t>Slide </a:t>
            </a:r>
            <a:fld id="{DB7CADEC-4F21-497C-A876-5DD3BF8BF2C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6214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143000"/>
            <a:ext cx="42291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143000"/>
            <a:ext cx="42291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FFFFFF"/>
                </a:solidFill>
              </a:rPr>
              <a:t>Slide </a:t>
            </a:r>
            <a:fld id="{D9177268-3CE7-435E-B0E4-40084ABD8E34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4412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4800" y="152400"/>
            <a:ext cx="8610600" cy="5521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048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FFFFFF"/>
                </a:solidFill>
              </a:rPr>
              <a:t>Slide </a:t>
            </a:r>
            <a:fld id="{1120ECA3-74F8-4CC3-8B95-A26A474484B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89378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33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219200"/>
            <a:ext cx="8229600" cy="1219200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en-US" noProof="0" smtClean="0"/>
              <a:t>Click to edit Master title style</a:t>
            </a:r>
            <a:br>
              <a:rPr lang="en-US" noProof="0" smtClean="0"/>
            </a:br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4522367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FFFFFF"/>
                </a:solidFill>
              </a:rPr>
              <a:t>Slide </a:t>
            </a:r>
            <a:fld id="{B1111B57-ACB3-4B08-B82F-9E4C5B6DA21A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576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8CC2864-CC4F-4D1A-95E6-C269F88B6E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42158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FFFFFF"/>
                </a:solidFill>
              </a:rPr>
              <a:t>Slide </a:t>
            </a:r>
            <a:fld id="{96BDF593-0561-402A-B398-4A7B63CD6B99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50787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143000"/>
            <a:ext cx="42291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143000"/>
            <a:ext cx="42291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FFFFFF"/>
                </a:solidFill>
              </a:rPr>
              <a:t>Slide </a:t>
            </a:r>
            <a:fld id="{0AC25696-61BD-4D91-A1BE-10CE5531122E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31453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FFFFFF"/>
                </a:solidFill>
              </a:rPr>
              <a:t>Slide </a:t>
            </a:r>
            <a:fld id="{7704DC6D-1D50-4510-ACED-1BEB9EB466BB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50732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FFFFFF"/>
                </a:solidFill>
              </a:rPr>
              <a:t>Slide </a:t>
            </a:r>
            <a:fld id="{55954B0C-7250-425B-AB92-7F82ABD0E0D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90391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FFFFFF"/>
                </a:solidFill>
              </a:rPr>
              <a:t>Slide </a:t>
            </a:r>
            <a:fld id="{2B8B02F1-272B-496C-B7AF-4E052F81574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51017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FFFFFF"/>
                </a:solidFill>
              </a:rPr>
              <a:t>Slide </a:t>
            </a:r>
            <a:fld id="{D022D21C-3E88-4C09-84F0-1B9E53372051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53719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FFFFFF"/>
                </a:solidFill>
              </a:rPr>
              <a:t>Slide </a:t>
            </a:r>
            <a:fld id="{E3C5DFB7-D950-452F-B448-7074394FD137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89228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FFFFFF"/>
                </a:solidFill>
              </a:rPr>
              <a:t>Slide </a:t>
            </a:r>
            <a:fld id="{E07D5484-3F32-4634-817C-8F8C329BD381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8738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152400"/>
            <a:ext cx="2152650" cy="5521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305550" cy="5521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FFFFFF"/>
                </a:solidFill>
              </a:rPr>
              <a:t>Slide </a:t>
            </a:r>
            <a:fld id="{A7F0F326-7F95-440B-A034-2C8B933D1137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39919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143000"/>
            <a:ext cx="8610600" cy="45307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FFFFFF"/>
                </a:solidFill>
              </a:rPr>
              <a:t>Slide </a:t>
            </a:r>
            <a:fld id="{DB7CADEC-4F21-497C-A876-5DD3BF8BF2C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409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143000"/>
            <a:ext cx="42291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143000"/>
            <a:ext cx="42291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56CCF31-DF97-4670-AFB6-204AD3C48B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24574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143000"/>
            <a:ext cx="42291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143000"/>
            <a:ext cx="42291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FFFFFF"/>
                </a:solidFill>
              </a:rPr>
              <a:t>Slide </a:t>
            </a:r>
            <a:fld id="{D9177268-3CE7-435E-B0E4-40084ABD8E34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35152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4800" y="152400"/>
            <a:ext cx="8610600" cy="5521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048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FFFFFF"/>
                </a:solidFill>
              </a:rPr>
              <a:t>Slide </a:t>
            </a:r>
            <a:fld id="{1120ECA3-74F8-4CC3-8B95-A26A474484B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4855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33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219200"/>
            <a:ext cx="8229600" cy="1219200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en-US" noProof="0" smtClean="0"/>
              <a:t>Click to edit Master title style</a:t>
            </a:r>
            <a:br>
              <a:rPr lang="en-US" noProof="0" smtClean="0"/>
            </a:br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186276225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25463F13-1185-4D11-AEDA-C431C4A366E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40102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88CC2864-CC4F-4D1A-95E6-C269F88B6E5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04685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143000"/>
            <a:ext cx="42291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143000"/>
            <a:ext cx="42291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556CCF31-DF97-4670-AFB6-204AD3C48BB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54160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F832F1B0-56E2-40B5-9644-C600F34A8A0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98528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3F4D26BC-A09B-498F-AE42-4CF71725CA0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68545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BCF42281-909A-478B-91A6-FC8E41680F5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14285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78699A9C-BF51-4D7B-A3A5-D45E73113D7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433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832F1B0-56E2-40B5-9644-C600F34A8A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82122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1A41C811-D869-4F65-908B-6016F6261EA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36665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3E38FB44-5AB1-4D72-9A41-7DD3134814F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00656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152400"/>
            <a:ext cx="2152650" cy="5521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305550" cy="5521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CD5C90A4-1814-4EA1-AB73-D24A1A5B038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10246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143000"/>
            <a:ext cx="8610600" cy="4530725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BFAF3632-90A6-4143-988B-78AE1C709B7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15961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4800" y="152400"/>
            <a:ext cx="8610600" cy="5521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BA9E7A7D-74B1-4F25-B1DD-06B1A763B2B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911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F4D26BC-A09B-498F-AE42-4CF71725CA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007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BCF42281-909A-478B-91A6-FC8E41680F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251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699A9C-BF51-4D7B-A3A5-D45E73113D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550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1A41C811-D869-4F65-908B-6016F6261E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073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9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4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13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12" Type="http://schemas.openxmlformats.org/officeDocument/2006/relationships/slideLayout" Target="../slideLayouts/slideLayout53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slideLayout" Target="../slideLayouts/slideLayout52.xml"/><Relationship Id="rId5" Type="http://schemas.openxmlformats.org/officeDocument/2006/relationships/slideLayout" Target="../slideLayouts/slideLayout4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51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30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13930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8610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930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930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931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A7AD9EAA-182A-4A21-8335-D02BDE5B0A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4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90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5715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–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257300" indent="-228600" algn="l" rtl="0" eaLnBrk="0" fontAlgn="base" hangingPunct="0">
        <a:spcBef>
          <a:spcPct val="20000"/>
        </a:spcBef>
        <a:spcAft>
          <a:spcPct val="0"/>
        </a:spcAft>
        <a:buFont typeface="Arial Unicode MS" pitchFamily="34" charset="-128"/>
        <a:buChar char="&gt;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30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13930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8610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930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930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931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 dirty="0">
                <a:solidFill>
                  <a:srgbClr val="FFFFFF"/>
                </a:solidFill>
              </a:rPr>
              <a:t>Slide </a:t>
            </a:r>
            <a:fld id="{7011F0FA-0CFB-455F-B060-7D3B5E0615E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68239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  <p:sldLayoutId id="2147483853" r:id="rId13"/>
    <p:sldLayoutId id="2147483854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2286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SzPct val="90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571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–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257300" indent="-228600" algn="l" rtl="0" fontAlgn="base">
        <a:spcBef>
          <a:spcPct val="20000"/>
        </a:spcBef>
        <a:spcAft>
          <a:spcPct val="0"/>
        </a:spcAft>
        <a:buFont typeface="Arial Unicode MS" pitchFamily="34" charset="-128"/>
        <a:buChar char="&gt;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30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13930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8610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930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930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931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 dirty="0">
                <a:solidFill>
                  <a:srgbClr val="FFFFFF"/>
                </a:solidFill>
              </a:rPr>
              <a:t>Slide </a:t>
            </a:r>
            <a:fld id="{7011F0FA-0CFB-455F-B060-7D3B5E0615E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10152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  <p:sldLayoutId id="2147483867" r:id="rId12"/>
    <p:sldLayoutId id="2147483868" r:id="rId13"/>
    <p:sldLayoutId id="2147483869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2286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SzPct val="90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571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–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257300" indent="-228600" algn="l" rtl="0" fontAlgn="base">
        <a:spcBef>
          <a:spcPct val="20000"/>
        </a:spcBef>
        <a:spcAft>
          <a:spcPct val="0"/>
        </a:spcAft>
        <a:buFont typeface="Arial Unicode MS" pitchFamily="34" charset="-128"/>
        <a:buChar char="&gt;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30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13930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8610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930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930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931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A7AD9EAA-182A-4A21-8335-D02BDE5B0A1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02617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  <p:sldLayoutId id="2147483942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90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5715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–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257300" indent="-228600" algn="l" rtl="0" eaLnBrk="0" fontAlgn="base" hangingPunct="0">
        <a:spcBef>
          <a:spcPct val="20000"/>
        </a:spcBef>
        <a:spcAft>
          <a:spcPct val="0"/>
        </a:spcAft>
        <a:buFont typeface="Arial Unicode MS" pitchFamily="34" charset="-128"/>
        <a:buChar char="&gt;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85800" y="1676400"/>
            <a:ext cx="7620000" cy="1631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>
            <a:spAutoFit/>
          </a:bodyPr>
          <a:lstStyle/>
          <a:p>
            <a:pPr eaLnBrk="1" hangingPunct="1"/>
            <a:r>
              <a:rPr lang="en-US" sz="3600" dirty="0">
                <a:solidFill>
                  <a:srgbClr val="FFFF00"/>
                </a:solidFill>
              </a:rPr>
              <a:t>City of Glendale</a:t>
            </a:r>
          </a:p>
          <a:p>
            <a:pPr eaLnBrk="1" hangingPunct="1"/>
            <a:r>
              <a:rPr lang="en-US" sz="3200" dirty="0">
                <a:solidFill>
                  <a:schemeClr val="tx2"/>
                </a:solidFill>
              </a:rPr>
              <a:t>Budget Study Session #1</a:t>
            </a:r>
          </a:p>
          <a:p>
            <a:pPr eaLnBrk="1" hangingPunct="1"/>
            <a:r>
              <a:rPr lang="en-US" sz="3200" dirty="0" smtClean="0">
                <a:solidFill>
                  <a:srgbClr val="FFFF00"/>
                </a:solidFill>
              </a:rPr>
              <a:t>May 3, 2016</a:t>
            </a:r>
            <a:endParaRPr lang="en-US" sz="3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1506" name="Rectangle 2"/>
          <p:cNvSpPr>
            <a:spLocks noChangeArrowheads="1"/>
          </p:cNvSpPr>
          <p:nvPr/>
        </p:nvSpPr>
        <p:spPr bwMode="auto">
          <a:xfrm>
            <a:off x="914400" y="1828800"/>
            <a:ext cx="7620000" cy="1138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>
            <a:spAutoFit/>
          </a:bodyPr>
          <a:lstStyle/>
          <a:p>
            <a:pPr eaLnBrk="1" hangingPunct="1"/>
            <a:r>
              <a:rPr lang="en-US" sz="3600" i="1" dirty="0">
                <a:solidFill>
                  <a:srgbClr val="FFFF00"/>
                </a:solidFill>
              </a:rPr>
              <a:t>FY </a:t>
            </a:r>
            <a:r>
              <a:rPr lang="en-US" sz="3600" i="1" dirty="0" smtClean="0">
                <a:solidFill>
                  <a:srgbClr val="FFFF00"/>
                </a:solidFill>
              </a:rPr>
              <a:t>2016-17 </a:t>
            </a:r>
            <a:r>
              <a:rPr lang="en-US" sz="3600" i="1" dirty="0">
                <a:solidFill>
                  <a:srgbClr val="FFFF00"/>
                </a:solidFill>
              </a:rPr>
              <a:t>General Fund</a:t>
            </a:r>
          </a:p>
          <a:p>
            <a:pPr eaLnBrk="1" hangingPunct="1"/>
            <a:r>
              <a:rPr lang="en-US" sz="3200" dirty="0">
                <a:solidFill>
                  <a:schemeClr val="tx2"/>
                </a:solidFill>
              </a:rPr>
              <a:t>Proposed Budget</a:t>
            </a:r>
          </a:p>
        </p:txBody>
      </p:sp>
    </p:spTree>
    <p:extLst>
      <p:ext uri="{BB962C8B-B14F-4D97-AF65-F5344CB8AC3E}">
        <p14:creationId xmlns:p14="http://schemas.microsoft.com/office/powerpoint/2010/main" val="286836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2BCC49BB-983F-40A7-9B99-88D3238083AB}" type="slidenum">
              <a:rPr lang="en-US">
                <a:solidFill>
                  <a:srgbClr val="FFFFFF"/>
                </a:solidFill>
              </a:rPr>
              <a:pPr>
                <a:defRPr/>
              </a:pPr>
              <a:t>11</a:t>
            </a:fld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1191027" name="Group 1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099578"/>
              </p:ext>
            </p:extLst>
          </p:nvPr>
        </p:nvGraphicFramePr>
        <p:xfrm>
          <a:off x="1062100" y="1066800"/>
          <a:ext cx="6938900" cy="4198620"/>
        </p:xfrm>
        <a:graphic>
          <a:graphicData uri="http://schemas.openxmlformats.org/drawingml/2006/table">
            <a:tbl>
              <a:tblPr/>
              <a:tblGrid>
                <a:gridCol w="4142677"/>
                <a:gridCol w="1333818"/>
                <a:gridCol w="1462405"/>
              </a:tblGrid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Starting Revenue Estimate: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187,143,560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Adjustments: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Property Tax/VLF Backfill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4,852,500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Sales Tax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1,508,000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Utility Users Tax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495,000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Occupancy/Franchise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750,000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Building Permits &amp; Licenses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598,000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 Allocation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(755,780)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GRA Loan Repayment*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(920,953)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26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All Other Revenues (net)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(812,800)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 5,713,967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FY 2016-17 Revenue Estimate: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192,857,527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Use of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Assigned Econ Dev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Fund Balance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920,013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FY 2016-17 Proposed Resources: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193,777,540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91026" name="Rectangle 114"/>
          <p:cNvSpPr>
            <a:spLocks noChangeArrowheads="1"/>
          </p:cNvSpPr>
          <p:nvPr/>
        </p:nvSpPr>
        <p:spPr bwMode="auto">
          <a:xfrm>
            <a:off x="304800" y="76200"/>
            <a:ext cx="8534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 anchor="ctr"/>
          <a:lstStyle/>
          <a:p>
            <a:pPr eaLnBrk="1" hangingPunct="1">
              <a:defRPr/>
            </a:pPr>
            <a:r>
              <a:rPr lang="en-US" sz="2400" dirty="0">
                <a:solidFill>
                  <a:srgbClr val="FFFF00"/>
                </a:solidFill>
              </a:rPr>
              <a:t>FY 2016-17 General Fund Proposed Budget</a:t>
            </a:r>
            <a:br>
              <a:rPr lang="en-US" sz="2400" dirty="0">
                <a:solidFill>
                  <a:srgbClr val="FFFF00"/>
                </a:solidFill>
              </a:rPr>
            </a:br>
            <a:r>
              <a:rPr lang="en-US" sz="2000" dirty="0" smtClean="0"/>
              <a:t>Proposed Resources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85724" y="6279115"/>
            <a:ext cx="38766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dirty="0" smtClean="0"/>
              <a:t>*Depending on CA Department of Finance payment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41204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Slide </a:t>
            </a:r>
            <a:fld id="{8E18DBD1-AAAE-4C38-BA60-AAD02946C668}" type="slidenum">
              <a:rPr lang="en-US">
                <a:solidFill>
                  <a:srgbClr val="FFFFFF"/>
                </a:solidFill>
              </a:rPr>
              <a:pPr/>
              <a:t>12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175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78921" y="1219200"/>
            <a:ext cx="8610600" cy="5029200"/>
          </a:xfrm>
        </p:spPr>
        <p:txBody>
          <a:bodyPr/>
          <a:lstStyle/>
          <a:p>
            <a:pPr marL="346075" indent="-346075">
              <a:spcAft>
                <a:spcPct val="60000"/>
              </a:spcAft>
              <a:tabLst>
                <a:tab pos="1543050" algn="l"/>
              </a:tabLst>
            </a:pPr>
            <a:r>
              <a:rPr lang="en-US" sz="1800" dirty="0" smtClean="0"/>
              <a:t>Property Tax </a:t>
            </a:r>
            <a:r>
              <a:rPr lang="en-US" sz="1800" dirty="0"/>
              <a:t>forecasted to increase </a:t>
            </a:r>
            <a:r>
              <a:rPr lang="en-US" sz="1800" dirty="0" smtClean="0"/>
              <a:t>9.8% </a:t>
            </a:r>
          </a:p>
          <a:p>
            <a:pPr marL="346075" indent="-346075">
              <a:spcAft>
                <a:spcPct val="60000"/>
              </a:spcAft>
              <a:tabLst>
                <a:tab pos="1543050" algn="l"/>
              </a:tabLst>
            </a:pPr>
            <a:r>
              <a:rPr lang="en-US" sz="1800" dirty="0" smtClean="0"/>
              <a:t>Sales Tax forecasted to increase 4.0% </a:t>
            </a:r>
          </a:p>
          <a:p>
            <a:pPr marL="346075" indent="-346075">
              <a:spcAft>
                <a:spcPct val="60000"/>
              </a:spcAft>
              <a:tabLst>
                <a:tab pos="1543050" algn="l"/>
              </a:tabLst>
            </a:pPr>
            <a:r>
              <a:rPr lang="en-US" sz="1800" dirty="0" smtClean="0"/>
              <a:t>Occupancy Tax will increase approximately 12.1% due to the increase of the TOT rate from 10.0% to 12.0% and the continued economic recovery</a:t>
            </a:r>
          </a:p>
          <a:p>
            <a:pPr marL="346075" indent="-346075">
              <a:spcAft>
                <a:spcPct val="60000"/>
              </a:spcAft>
              <a:tabLst>
                <a:tab pos="1543050" algn="l"/>
              </a:tabLst>
            </a:pPr>
            <a:r>
              <a:rPr lang="en-US" sz="1800" dirty="0" smtClean="0"/>
              <a:t>Overall General Fund revenues expected to grow at 3.1%</a:t>
            </a:r>
            <a:endParaRPr lang="en-US" sz="1800" dirty="0"/>
          </a:p>
          <a:p>
            <a:pPr marL="690563" lvl="1" indent="-347663">
              <a:spcAft>
                <a:spcPct val="60000"/>
              </a:spcAft>
            </a:pPr>
            <a:r>
              <a:rPr lang="en-US" sz="1600" dirty="0" smtClean="0"/>
              <a:t>Other increases include Utility Users’ Tax 1.8%, Franchise Tax 3.4%, Licenses and Permits 10.4%</a:t>
            </a:r>
            <a:endParaRPr lang="en-US" sz="1600" dirty="0"/>
          </a:p>
          <a:p>
            <a:pPr marL="690563" lvl="1" indent="-347663">
              <a:spcAft>
                <a:spcPct val="60000"/>
              </a:spcAft>
            </a:pPr>
            <a:r>
              <a:rPr lang="en-US" sz="1600" dirty="0" smtClean="0"/>
              <a:t>Some of the increases are offset by the decreases in Cost Allocation revenue, Fines &amp; Forfeitures and Revenues from Other Agencies</a:t>
            </a:r>
          </a:p>
          <a:p>
            <a:pPr marL="690563" lvl="1" indent="-347663">
              <a:spcAft>
                <a:spcPct val="60000"/>
              </a:spcAft>
            </a:pPr>
            <a:r>
              <a:rPr lang="en-US" sz="1600" dirty="0" smtClean="0"/>
              <a:t>Electric Fund Transfer to General Fund is now equal to 10.0% starting in FY 2016-17</a:t>
            </a:r>
            <a:endParaRPr lang="en-US" sz="1600" dirty="0"/>
          </a:p>
        </p:txBody>
      </p:sp>
      <p:sp>
        <p:nvSpPr>
          <p:cNvPr id="1217539" name="Rectangle 3"/>
          <p:cNvSpPr>
            <a:spLocks noChangeArrowheads="1"/>
          </p:cNvSpPr>
          <p:nvPr/>
        </p:nvSpPr>
        <p:spPr bwMode="auto">
          <a:xfrm>
            <a:off x="304800" y="76200"/>
            <a:ext cx="8534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 anchor="ctr"/>
          <a:lstStyle/>
          <a:p>
            <a:pPr eaLnBrk="1" hangingPunct="1"/>
            <a:r>
              <a:rPr lang="en-US" sz="2400" dirty="0">
                <a:solidFill>
                  <a:srgbClr val="FFFF00"/>
                </a:solidFill>
              </a:rPr>
              <a:t>FY 2016-17 General Fund Proposed Budget</a:t>
            </a:r>
            <a:r>
              <a:rPr lang="en-US" sz="2400" dirty="0">
                <a:solidFill>
                  <a:srgbClr val="FFFFFF"/>
                </a:solidFill>
              </a:rPr>
              <a:t/>
            </a:r>
            <a:br>
              <a:rPr lang="en-US" sz="2400" dirty="0">
                <a:solidFill>
                  <a:srgbClr val="FFFFFF"/>
                </a:solidFill>
              </a:rPr>
            </a:br>
            <a:r>
              <a:rPr lang="en-US" sz="2000" dirty="0" smtClean="0">
                <a:solidFill>
                  <a:schemeClr val="tx2"/>
                </a:solidFill>
              </a:rPr>
              <a:t>Revenue Changes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62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C70476ED-5338-49C2-93F1-D7C3F7B45806}" type="slidenum">
              <a:rPr lang="en-US">
                <a:solidFill>
                  <a:srgbClr val="FFFFFF"/>
                </a:solidFill>
              </a:rPr>
              <a:pPr>
                <a:defRPr/>
              </a:pPr>
              <a:t>13</a:t>
            </a:fld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1191940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4555016"/>
              </p:ext>
            </p:extLst>
          </p:nvPr>
        </p:nvGraphicFramePr>
        <p:xfrm>
          <a:off x="838200" y="762000"/>
          <a:ext cx="7086600" cy="519557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800600"/>
                <a:gridCol w="1143000"/>
                <a:gridCol w="1143000"/>
              </a:tblGrid>
              <a:tr h="243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Starting Budget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$   182,890,934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Salaries &amp; Benefits Increase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Salaries</a:t>
                      </a: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$     1,730,038</a:t>
                      </a: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PERS, Net of Cost Share</a:t>
                      </a: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2,327,775</a:t>
                      </a: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Hourly Wages-Less Econ Dev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546,439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Overtime</a:t>
                      </a: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112,896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All Other Benefits (Medical, Dental, Vision, Work’ Comp, etc.)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120,488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Salaries &amp; Benefits Increase</a:t>
                      </a: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4,837,636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53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Use of Assigned Econ Dev Fund Balance-Hourly Wages &amp; Benefits</a:t>
                      </a: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723,960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5,561,596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71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Maintenance &amp; Operation Increase / (Decrease)</a:t>
                      </a: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669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Liability Insurance</a:t>
                      </a: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(605,541)</a:t>
                      </a: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53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Fleet/Equipment Rental Charge</a:t>
                      </a: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(140,904)</a:t>
                      </a: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241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ISD Service Charge</a:t>
                      </a: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825,579 </a:t>
                      </a: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All Other M&amp;O</a:t>
                      </a: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5,291,326 </a:t>
                      </a: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8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Maintenance &amp; Operations Increase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5,370,460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843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Use of Assigned Econ Dev Fund Balance-Contractual Services</a:t>
                      </a: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$        196,053</a:t>
                      </a: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5,566,513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8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Transfers Out/Capital Outlay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   906,886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Proposed FY 2016-17 General Fund Budget</a:t>
                      </a: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$  194,005,916</a:t>
                      </a: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416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Use of Assigned </a:t>
                      </a:r>
                      <a:r>
                        <a:rPr kumimoji="0" lang="en-US" sz="105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</a:rPr>
                        <a:t>Econ Dev </a:t>
                      </a:r>
                      <a:r>
                        <a:rPr kumimoji="0" lang="en-US" sz="105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Fund Balance</a:t>
                      </a: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$         920,013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02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Total Proposed FY 2016-17 General Fund Budget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$  194,925,929</a:t>
                      </a: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92018" name="Rectangle 82"/>
          <p:cNvSpPr>
            <a:spLocks noChangeArrowheads="1"/>
          </p:cNvSpPr>
          <p:nvPr/>
        </p:nvSpPr>
        <p:spPr bwMode="auto">
          <a:xfrm>
            <a:off x="304800" y="76200"/>
            <a:ext cx="8534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 anchor="ctr"/>
          <a:lstStyle/>
          <a:p>
            <a:pPr eaLnBrk="1" hangingPunct="1">
              <a:defRPr/>
            </a:pPr>
            <a:r>
              <a:rPr lang="en-US" sz="2400" dirty="0">
                <a:solidFill>
                  <a:srgbClr val="FFFF00"/>
                </a:solidFill>
              </a:rPr>
              <a:t>FY 2016-17 General Fund Proposed Budget </a:t>
            </a:r>
            <a:endParaRPr lang="en-US" sz="2400" dirty="0" smtClean="0">
              <a:solidFill>
                <a:srgbClr val="FFFF00"/>
              </a:solidFill>
            </a:endParaRPr>
          </a:p>
          <a:p>
            <a:pPr eaLnBrk="1" hangingPunct="1"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Proposed </a:t>
            </a:r>
            <a:r>
              <a:rPr lang="en-US" sz="2000" dirty="0">
                <a:solidFill>
                  <a:schemeClr val="tx2"/>
                </a:solidFill>
              </a:rPr>
              <a:t>Appropriations</a:t>
            </a:r>
          </a:p>
        </p:txBody>
      </p:sp>
    </p:spTree>
    <p:extLst>
      <p:ext uri="{BB962C8B-B14F-4D97-AF65-F5344CB8AC3E}">
        <p14:creationId xmlns:p14="http://schemas.microsoft.com/office/powerpoint/2010/main" val="196091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Slide </a:t>
            </a:r>
            <a:fld id="{7BCA0587-7C76-4834-93EE-587773240882}" type="slidenum">
              <a:rPr lang="en-US">
                <a:solidFill>
                  <a:srgbClr val="FFFFFF"/>
                </a:solidFill>
              </a:rPr>
              <a:pPr/>
              <a:t>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301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10600" cy="5105400"/>
          </a:xfrm>
        </p:spPr>
        <p:txBody>
          <a:bodyPr/>
          <a:lstStyle/>
          <a:p>
            <a:pPr marL="346075" indent="-346075">
              <a:spcAft>
                <a:spcPct val="60000"/>
              </a:spcAft>
              <a:tabLst>
                <a:tab pos="346075" algn="l"/>
                <a:tab pos="1543050" algn="l"/>
              </a:tabLst>
            </a:pPr>
            <a:r>
              <a:rPr lang="en-US" sz="1900" dirty="0" smtClean="0"/>
              <a:t>Salaries &amp; Benefits</a:t>
            </a:r>
            <a:r>
              <a:rPr lang="en-US" sz="1900" dirty="0" smtClean="0">
                <a:solidFill>
                  <a:srgbClr val="FF0000"/>
                </a:solidFill>
              </a:rPr>
              <a:t> </a:t>
            </a:r>
            <a:r>
              <a:rPr lang="en-US" sz="1900" dirty="0" smtClean="0"/>
              <a:t>total increase of $5.5 million compared to $5.2 million last year</a:t>
            </a:r>
          </a:p>
          <a:p>
            <a:pPr marL="690563" lvl="1" indent="-347663">
              <a:spcAft>
                <a:spcPct val="60000"/>
              </a:spcAft>
              <a:tabLst>
                <a:tab pos="1543050" algn="l"/>
              </a:tabLst>
            </a:pPr>
            <a:r>
              <a:rPr lang="en-US" sz="1800" dirty="0" smtClean="0"/>
              <a:t>Cost of Living Adjustments for GMA (3%), GCEA (3%) and </a:t>
            </a:r>
            <a:r>
              <a:rPr lang="en-US" sz="1800" dirty="0"/>
              <a:t>H</a:t>
            </a:r>
            <a:r>
              <a:rPr lang="en-US" sz="1800" dirty="0" smtClean="0"/>
              <a:t>ourly </a:t>
            </a:r>
            <a:r>
              <a:rPr lang="en-US" sz="1800" dirty="0"/>
              <a:t>E</a:t>
            </a:r>
            <a:r>
              <a:rPr lang="en-US" sz="1800" dirty="0" smtClean="0"/>
              <a:t>mployees (1%)</a:t>
            </a:r>
          </a:p>
          <a:p>
            <a:pPr marL="1033463" lvl="2" indent="-347663">
              <a:spcAft>
                <a:spcPct val="60000"/>
              </a:spcAft>
              <a:tabLst>
                <a:tab pos="1543050" algn="l"/>
              </a:tabLst>
            </a:pPr>
            <a:r>
              <a:rPr lang="en-US" sz="1400" dirty="0" smtClean="0">
                <a:solidFill>
                  <a:srgbClr val="FFFFFF"/>
                </a:solidFill>
              </a:rPr>
              <a:t>Offset by an increase of 1% in PERS cost share </a:t>
            </a:r>
          </a:p>
          <a:p>
            <a:pPr marL="690563" lvl="1" indent="-347663">
              <a:spcAft>
                <a:spcPct val="60000"/>
              </a:spcAft>
              <a:tabLst>
                <a:tab pos="1543050" algn="l"/>
              </a:tabLst>
            </a:pPr>
            <a:r>
              <a:rPr lang="en-US" sz="1800" dirty="0" smtClean="0"/>
              <a:t>Net PERS increase of $2.3 million compared to $3.0 million last year</a:t>
            </a:r>
          </a:p>
          <a:p>
            <a:pPr marL="690563" lvl="1" indent="-347663">
              <a:spcAft>
                <a:spcPct val="60000"/>
              </a:spcAft>
              <a:tabLst>
                <a:tab pos="1543050" algn="l"/>
              </a:tabLst>
            </a:pPr>
            <a:r>
              <a:rPr lang="en-US" sz="1800" dirty="0" smtClean="0"/>
              <a:t>Workers’ Comp increase of $270 thousand</a:t>
            </a:r>
          </a:p>
          <a:p>
            <a:pPr marL="974725" lvl="2" indent="-288925">
              <a:spcAft>
                <a:spcPct val="60000"/>
              </a:spcAft>
              <a:tabLst>
                <a:tab pos="1543050" algn="l"/>
              </a:tabLst>
            </a:pPr>
            <a:r>
              <a:rPr lang="en-US" sz="1600" dirty="0" smtClean="0"/>
              <a:t>Fund Balance deficit is $14.4 million as of June 30, 2015</a:t>
            </a:r>
          </a:p>
          <a:p>
            <a:pPr marL="974725" lvl="2" indent="-288925">
              <a:spcAft>
                <a:spcPct val="60000"/>
              </a:spcAft>
              <a:tabLst>
                <a:tab pos="1543050" algn="l"/>
              </a:tabLst>
            </a:pPr>
            <a:r>
              <a:rPr lang="en-US" sz="1600" dirty="0" smtClean="0"/>
              <a:t>Will be amortized over next 5 years</a:t>
            </a:r>
          </a:p>
          <a:p>
            <a:pPr marL="690563" lvl="1" indent="-347663">
              <a:spcAft>
                <a:spcPct val="60000"/>
              </a:spcAft>
              <a:tabLst>
                <a:tab pos="1543050" algn="l"/>
              </a:tabLst>
            </a:pPr>
            <a:r>
              <a:rPr lang="en-US" sz="1800" dirty="0" smtClean="0"/>
              <a:t>$1.7 </a:t>
            </a:r>
            <a:r>
              <a:rPr lang="en-US" sz="1800" dirty="0"/>
              <a:t>million in increase for program restoration in personnel </a:t>
            </a:r>
            <a:r>
              <a:rPr lang="en-US" sz="1800" dirty="0" smtClean="0"/>
              <a:t>costs</a:t>
            </a:r>
          </a:p>
          <a:p>
            <a:pPr marL="690563" lvl="1" indent="-347663">
              <a:spcAft>
                <a:spcPct val="60000"/>
              </a:spcAft>
              <a:tabLst>
                <a:tab pos="1543050" algn="l"/>
              </a:tabLst>
            </a:pPr>
            <a:r>
              <a:rPr lang="en-US" sz="1800" dirty="0" smtClean="0"/>
              <a:t>$724 thousand is for Economic Development Hourly Wages and Benefits using Assigned Fund Balance</a:t>
            </a:r>
            <a:endParaRPr lang="en-US" sz="1800" dirty="0"/>
          </a:p>
        </p:txBody>
      </p:sp>
      <p:sp>
        <p:nvSpPr>
          <p:cNvPr id="1330179" name="Rectangle 3"/>
          <p:cNvSpPr>
            <a:spLocks noChangeArrowheads="1"/>
          </p:cNvSpPr>
          <p:nvPr/>
        </p:nvSpPr>
        <p:spPr bwMode="auto">
          <a:xfrm>
            <a:off x="304800" y="76200"/>
            <a:ext cx="8534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 anchor="ctr"/>
          <a:lstStyle/>
          <a:p>
            <a:pPr eaLnBrk="1" hangingPunct="1"/>
            <a:r>
              <a:rPr lang="en-US" sz="2400" dirty="0">
                <a:solidFill>
                  <a:srgbClr val="FFFF00"/>
                </a:solidFill>
              </a:rPr>
              <a:t>FY 2016-17 General Fund Proposed Budget </a:t>
            </a:r>
            <a:endParaRPr lang="en-US" sz="2400" dirty="0" smtClean="0">
              <a:solidFill>
                <a:srgbClr val="FFFF00"/>
              </a:solidFill>
            </a:endParaRPr>
          </a:p>
          <a:p>
            <a:pPr eaLnBrk="1" hangingPunct="1"/>
            <a:r>
              <a:rPr lang="en-US" sz="2000" dirty="0" smtClean="0"/>
              <a:t>Salaries &amp; Benefit Changes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1936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Slide </a:t>
            </a:r>
            <a:fld id="{7BCA0587-7C76-4834-93EE-587773240882}" type="slidenum">
              <a:rPr lang="en-US">
                <a:solidFill>
                  <a:srgbClr val="FFFFFF"/>
                </a:solidFill>
              </a:rPr>
              <a:pPr/>
              <a:t>15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301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66700" y="1295400"/>
            <a:ext cx="8610600" cy="4419600"/>
          </a:xfrm>
        </p:spPr>
        <p:txBody>
          <a:bodyPr/>
          <a:lstStyle/>
          <a:p>
            <a:pPr marL="346075" indent="-346075">
              <a:spcAft>
                <a:spcPct val="60000"/>
              </a:spcAft>
              <a:tabLst>
                <a:tab pos="346075" algn="l"/>
                <a:tab pos="1543050" algn="l"/>
              </a:tabLst>
            </a:pPr>
            <a:r>
              <a:rPr lang="en-US" sz="1900" dirty="0" smtClean="0">
                <a:solidFill>
                  <a:srgbClr val="FFFFFF"/>
                </a:solidFill>
              </a:rPr>
              <a:t>Maintenance &amp; Operation increase by $5.5 million</a:t>
            </a:r>
          </a:p>
          <a:p>
            <a:pPr marL="690563" lvl="1" indent="-347663">
              <a:spcAft>
                <a:spcPct val="60000"/>
              </a:spcAft>
              <a:tabLst>
                <a:tab pos="1543050" algn="l"/>
              </a:tabLst>
            </a:pPr>
            <a:r>
              <a:rPr lang="en-US" sz="1800" dirty="0" smtClean="0">
                <a:solidFill>
                  <a:srgbClr val="FFFFFF"/>
                </a:solidFill>
              </a:rPr>
              <a:t>$749 thousand increase in Program Restoration</a:t>
            </a:r>
          </a:p>
          <a:p>
            <a:pPr marL="690563" lvl="1" indent="-347663">
              <a:spcAft>
                <a:spcPct val="60000"/>
              </a:spcAft>
              <a:tabLst>
                <a:tab pos="1543050" algn="l"/>
              </a:tabLst>
            </a:pPr>
            <a:r>
              <a:rPr lang="en-US" sz="1800" dirty="0" smtClean="0">
                <a:solidFill>
                  <a:srgbClr val="FFFFFF"/>
                </a:solidFill>
              </a:rPr>
              <a:t>$825 thousand increase in ISD Service Charge</a:t>
            </a:r>
          </a:p>
          <a:p>
            <a:pPr marL="690563" lvl="1" indent="-347663">
              <a:spcAft>
                <a:spcPct val="60000"/>
              </a:spcAft>
              <a:tabLst>
                <a:tab pos="1543050" algn="l"/>
              </a:tabLst>
            </a:pPr>
            <a:r>
              <a:rPr lang="en-US" sz="1800" dirty="0" smtClean="0">
                <a:solidFill>
                  <a:srgbClr val="FFFFFF"/>
                </a:solidFill>
              </a:rPr>
              <a:t>$1.1 million increase in Economic Development Shifting to the General Fund</a:t>
            </a:r>
          </a:p>
          <a:p>
            <a:pPr marL="690563" lvl="1" indent="-347663">
              <a:spcAft>
                <a:spcPct val="60000"/>
              </a:spcAft>
              <a:tabLst>
                <a:tab pos="1543050" algn="l"/>
              </a:tabLst>
            </a:pPr>
            <a:r>
              <a:rPr lang="en-US" sz="1800" dirty="0" smtClean="0">
                <a:solidFill>
                  <a:srgbClr val="FFFFFF"/>
                </a:solidFill>
              </a:rPr>
              <a:t>$2.5 million increase due to Building Maintenance costs shifting to Maintenance &amp; Operation offset by Salaries and Benefits decreases</a:t>
            </a:r>
          </a:p>
          <a:p>
            <a:pPr marL="690563" lvl="1" indent="-347663">
              <a:spcAft>
                <a:spcPct val="60000"/>
              </a:spcAft>
              <a:tabLst>
                <a:tab pos="1543050" algn="l"/>
              </a:tabLst>
            </a:pPr>
            <a:r>
              <a:rPr lang="en-US" sz="1800" dirty="0" smtClean="0">
                <a:solidFill>
                  <a:srgbClr val="FFFFFF"/>
                </a:solidFill>
              </a:rPr>
              <a:t>$179 thousand increase due to adjustments in the Elections budget</a:t>
            </a:r>
          </a:p>
          <a:p>
            <a:pPr marL="690563" lvl="1" indent="-347663">
              <a:spcAft>
                <a:spcPct val="60000"/>
              </a:spcAft>
              <a:tabLst>
                <a:tab pos="1543050" algn="l"/>
              </a:tabLst>
            </a:pPr>
            <a:r>
              <a:rPr lang="en-US" sz="1800" dirty="0" smtClean="0">
                <a:solidFill>
                  <a:srgbClr val="FFFFFF"/>
                </a:solidFill>
              </a:rPr>
              <a:t>$100 thousand increase due to Maintenance of Graphics Printers </a:t>
            </a:r>
          </a:p>
          <a:p>
            <a:pPr marL="342900" lvl="1" indent="0">
              <a:spcAft>
                <a:spcPct val="60000"/>
              </a:spcAft>
              <a:buNone/>
              <a:tabLst>
                <a:tab pos="1543050" algn="l"/>
              </a:tabLst>
            </a:pPr>
            <a:endParaRPr lang="en-US" sz="1200" dirty="0" smtClean="0">
              <a:solidFill>
                <a:srgbClr val="FFFFFF"/>
              </a:solidFill>
            </a:endParaRPr>
          </a:p>
          <a:p>
            <a:pPr marL="342900" lvl="1" indent="0">
              <a:spcAft>
                <a:spcPct val="60000"/>
              </a:spcAft>
              <a:buNone/>
              <a:tabLst>
                <a:tab pos="1543050" algn="l"/>
              </a:tabLst>
            </a:pPr>
            <a:endParaRPr lang="en-US" dirty="0" smtClean="0"/>
          </a:p>
        </p:txBody>
      </p:sp>
      <p:sp>
        <p:nvSpPr>
          <p:cNvPr id="1330179" name="Rectangle 3"/>
          <p:cNvSpPr>
            <a:spLocks noChangeArrowheads="1"/>
          </p:cNvSpPr>
          <p:nvPr/>
        </p:nvSpPr>
        <p:spPr bwMode="auto">
          <a:xfrm>
            <a:off x="304800" y="76200"/>
            <a:ext cx="8534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 anchor="ctr"/>
          <a:lstStyle/>
          <a:p>
            <a:pPr eaLnBrk="1" hangingPunct="1"/>
            <a:r>
              <a:rPr lang="en-US" sz="2400" dirty="0">
                <a:solidFill>
                  <a:srgbClr val="FFFF00"/>
                </a:solidFill>
              </a:rPr>
              <a:t>FY </a:t>
            </a:r>
            <a:r>
              <a:rPr lang="en-US" sz="2400" dirty="0" smtClean="0">
                <a:solidFill>
                  <a:srgbClr val="FFFF00"/>
                </a:solidFill>
              </a:rPr>
              <a:t>2016-17 </a:t>
            </a:r>
            <a:r>
              <a:rPr lang="en-US" sz="2400" dirty="0">
                <a:solidFill>
                  <a:srgbClr val="FFFF00"/>
                </a:solidFill>
              </a:rPr>
              <a:t>General </a:t>
            </a:r>
            <a:r>
              <a:rPr lang="en-US" sz="2400" dirty="0" smtClean="0">
                <a:solidFill>
                  <a:srgbClr val="FFFF00"/>
                </a:solidFill>
              </a:rPr>
              <a:t>Fund Proposed Budget</a:t>
            </a:r>
            <a:r>
              <a:rPr lang="en-US" sz="2400" dirty="0">
                <a:solidFill>
                  <a:srgbClr val="FF0000"/>
                </a:solidFill>
              </a:rPr>
              <a:t/>
            </a:r>
            <a:br>
              <a:rPr lang="en-US" sz="2400" dirty="0">
                <a:solidFill>
                  <a:srgbClr val="FF0000"/>
                </a:solidFill>
              </a:rPr>
            </a:br>
            <a:r>
              <a:rPr lang="en-US" sz="2000" dirty="0" smtClean="0"/>
              <a:t>Maintenance &amp; Operation Changes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638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Slide </a:t>
            </a:r>
            <a:fld id="{F021E643-3588-4F97-B2C7-1077E888377E}" type="slidenum">
              <a:rPr lang="en-US">
                <a:solidFill>
                  <a:srgbClr val="FFFFFF"/>
                </a:solidFill>
              </a:rPr>
              <a:pPr/>
              <a:t>16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195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610600" cy="5029200"/>
          </a:xfrm>
        </p:spPr>
        <p:txBody>
          <a:bodyPr/>
          <a:lstStyle/>
          <a:p>
            <a:pPr marL="346075" lvl="0" indent="-346075">
              <a:spcAft>
                <a:spcPct val="60000"/>
              </a:spcAft>
              <a:tabLst>
                <a:tab pos="346075" algn="l"/>
                <a:tab pos="1543050" algn="l"/>
              </a:tabLst>
            </a:pPr>
            <a:r>
              <a:rPr lang="en-US" sz="1900" dirty="0" smtClean="0">
                <a:solidFill>
                  <a:srgbClr val="FFFFFF"/>
                </a:solidFill>
              </a:rPr>
              <a:t>Transfers and Capital Outlay </a:t>
            </a:r>
            <a:r>
              <a:rPr lang="en-US" sz="1900" dirty="0">
                <a:solidFill>
                  <a:srgbClr val="FFFFFF"/>
                </a:solidFill>
              </a:rPr>
              <a:t>i</a:t>
            </a:r>
            <a:r>
              <a:rPr lang="en-US" sz="1900" dirty="0" smtClean="0">
                <a:solidFill>
                  <a:srgbClr val="FFFFFF"/>
                </a:solidFill>
              </a:rPr>
              <a:t>ncrease </a:t>
            </a:r>
            <a:r>
              <a:rPr lang="en-US" sz="1900" dirty="0">
                <a:solidFill>
                  <a:srgbClr val="FFFFFF"/>
                </a:solidFill>
              </a:rPr>
              <a:t>by $</a:t>
            </a:r>
            <a:r>
              <a:rPr lang="en-US" sz="1900" dirty="0" smtClean="0">
                <a:solidFill>
                  <a:srgbClr val="FFFFFF"/>
                </a:solidFill>
              </a:rPr>
              <a:t>907 </a:t>
            </a:r>
            <a:r>
              <a:rPr lang="en-US" sz="1900" dirty="0">
                <a:solidFill>
                  <a:srgbClr val="FFFFFF"/>
                </a:solidFill>
              </a:rPr>
              <a:t>thousand primarily due </a:t>
            </a:r>
            <a:r>
              <a:rPr lang="en-US" sz="1900" dirty="0" smtClean="0">
                <a:solidFill>
                  <a:srgbClr val="FFFFFF"/>
                </a:solidFill>
              </a:rPr>
              <a:t>to the following:</a:t>
            </a:r>
            <a:endParaRPr lang="en-US" sz="1900" dirty="0">
              <a:solidFill>
                <a:srgbClr val="FFFFFF"/>
              </a:solidFill>
            </a:endParaRPr>
          </a:p>
          <a:p>
            <a:pPr marL="688975" lvl="1" indent="-346075">
              <a:spcAft>
                <a:spcPct val="60000"/>
              </a:spcAft>
              <a:tabLst>
                <a:tab pos="346075" algn="l"/>
                <a:tab pos="1543050" algn="l"/>
              </a:tabLst>
            </a:pPr>
            <a:r>
              <a:rPr lang="en-US" sz="1600" dirty="0">
                <a:solidFill>
                  <a:srgbClr val="FFFFFF"/>
                </a:solidFill>
              </a:rPr>
              <a:t>$300 thousand increase in transfer for </a:t>
            </a:r>
            <a:r>
              <a:rPr lang="en-US" sz="1600" dirty="0" smtClean="0">
                <a:solidFill>
                  <a:srgbClr val="FFFFFF"/>
                </a:solidFill>
              </a:rPr>
              <a:t>Certificates of Participation (COP’s) </a:t>
            </a:r>
            <a:endParaRPr lang="en-US" sz="1600" dirty="0">
              <a:solidFill>
                <a:srgbClr val="FFFFFF"/>
              </a:solidFill>
            </a:endParaRPr>
          </a:p>
          <a:p>
            <a:pPr marL="688975" lvl="1" indent="-346075">
              <a:spcAft>
                <a:spcPct val="60000"/>
              </a:spcAft>
              <a:tabLst>
                <a:tab pos="346075" algn="l"/>
                <a:tab pos="1543050" algn="l"/>
              </a:tabLst>
            </a:pPr>
            <a:r>
              <a:rPr lang="en-US" sz="1600" dirty="0">
                <a:solidFill>
                  <a:srgbClr val="FFFFFF"/>
                </a:solidFill>
              </a:rPr>
              <a:t>$1.1 million increase to Capital Improvement primarily for Street </a:t>
            </a:r>
            <a:r>
              <a:rPr lang="en-US" sz="1600" dirty="0" smtClean="0">
                <a:solidFill>
                  <a:srgbClr val="FFFFFF"/>
                </a:solidFill>
              </a:rPr>
              <a:t>Improvement Projects</a:t>
            </a:r>
            <a:endParaRPr lang="en-US" sz="1600" dirty="0">
              <a:solidFill>
                <a:srgbClr val="FFFFFF"/>
              </a:solidFill>
            </a:endParaRPr>
          </a:p>
          <a:p>
            <a:pPr marL="688975" lvl="1" indent="-346075">
              <a:spcAft>
                <a:spcPct val="60000"/>
              </a:spcAft>
              <a:tabLst>
                <a:tab pos="346075" algn="l"/>
                <a:tab pos="1543050" algn="l"/>
              </a:tabLst>
            </a:pPr>
            <a:r>
              <a:rPr lang="en-US" sz="1600" dirty="0">
                <a:solidFill>
                  <a:srgbClr val="FFFFFF"/>
                </a:solidFill>
              </a:rPr>
              <a:t>$300 thousand decrease in transfer to Economic Development</a:t>
            </a:r>
          </a:p>
          <a:p>
            <a:pPr marL="688975" lvl="1" indent="-346075">
              <a:spcAft>
                <a:spcPct val="60000"/>
              </a:spcAft>
              <a:tabLst>
                <a:tab pos="346075" algn="l"/>
                <a:tab pos="1543050" algn="l"/>
              </a:tabLst>
            </a:pPr>
            <a:r>
              <a:rPr lang="en-US" sz="1600" dirty="0">
                <a:solidFill>
                  <a:srgbClr val="FFFFFF"/>
                </a:solidFill>
              </a:rPr>
              <a:t>$184 thousand decrease to </a:t>
            </a:r>
            <a:r>
              <a:rPr lang="en-US" sz="1600" dirty="0"/>
              <a:t>Low &amp; Moderate Income Housing Fund </a:t>
            </a:r>
            <a:r>
              <a:rPr lang="en-US" sz="1600" dirty="0">
                <a:solidFill>
                  <a:srgbClr val="FFFFFF"/>
                </a:solidFill>
              </a:rPr>
              <a:t>for the 20% of the GSA Loan Repayment</a:t>
            </a:r>
          </a:p>
          <a:p>
            <a:pPr marL="688975" lvl="1" indent="-346075">
              <a:spcAft>
                <a:spcPct val="60000"/>
              </a:spcAft>
              <a:tabLst>
                <a:tab pos="346075" algn="l"/>
                <a:tab pos="1543050" algn="l"/>
              </a:tabLst>
            </a:pPr>
            <a:r>
              <a:rPr lang="en-US" sz="1600" dirty="0">
                <a:solidFill>
                  <a:srgbClr val="FFFFFF"/>
                </a:solidFill>
              </a:rPr>
              <a:t>$14 thousand increase for Nutritional </a:t>
            </a:r>
            <a:r>
              <a:rPr lang="en-US" sz="1600" dirty="0" smtClean="0">
                <a:solidFill>
                  <a:srgbClr val="FFFFFF"/>
                </a:solidFill>
              </a:rPr>
              <a:t>Meals</a:t>
            </a:r>
          </a:p>
          <a:p>
            <a:pPr marL="688975" lvl="1" indent="-346075">
              <a:spcAft>
                <a:spcPct val="60000"/>
              </a:spcAft>
              <a:tabLst>
                <a:tab pos="346075" algn="l"/>
                <a:tab pos="1543050" algn="l"/>
              </a:tabLst>
            </a:pPr>
            <a:r>
              <a:rPr lang="en-US" sz="1600" dirty="0" smtClean="0">
                <a:solidFill>
                  <a:srgbClr val="FFFFFF"/>
                </a:solidFill>
              </a:rPr>
              <a:t>$35 thousand decrease in Capital Outlay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219587" name="Rectangle 3"/>
          <p:cNvSpPr>
            <a:spLocks noChangeArrowheads="1"/>
          </p:cNvSpPr>
          <p:nvPr/>
        </p:nvSpPr>
        <p:spPr bwMode="auto">
          <a:xfrm>
            <a:off x="304800" y="76200"/>
            <a:ext cx="8534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 anchor="ctr"/>
          <a:lstStyle/>
          <a:p>
            <a:pPr eaLnBrk="1" hangingPunct="1"/>
            <a:r>
              <a:rPr lang="en-US" sz="2400" dirty="0">
                <a:solidFill>
                  <a:srgbClr val="FFFF00"/>
                </a:solidFill>
              </a:rPr>
              <a:t>FY 2016-17 General Fund Proposed Budget </a:t>
            </a:r>
            <a:endParaRPr lang="en-US" sz="2400" dirty="0" smtClean="0">
              <a:solidFill>
                <a:srgbClr val="FFFF00"/>
              </a:solidFill>
            </a:endParaRPr>
          </a:p>
          <a:p>
            <a:pPr eaLnBrk="1" hangingPunct="1"/>
            <a:r>
              <a:rPr lang="en-US" sz="2000" dirty="0" smtClean="0">
                <a:solidFill>
                  <a:srgbClr val="FFFFFF"/>
                </a:solidFill>
              </a:rPr>
              <a:t>Transfers Out/Capital Outlay</a:t>
            </a:r>
            <a:endParaRPr lang="en-US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12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Slide </a:t>
            </a:r>
            <a:fld id="{8E18DBD1-AAAE-4C38-BA60-AAD02946C668}" type="slidenum">
              <a:rPr lang="en-US" smtClean="0">
                <a:solidFill>
                  <a:srgbClr val="FFFFFF"/>
                </a:solidFill>
              </a:rPr>
              <a:pPr/>
              <a:t>17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175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7175" y="762000"/>
            <a:ext cx="8582025" cy="5867400"/>
          </a:xfrm>
        </p:spPr>
        <p:txBody>
          <a:bodyPr/>
          <a:lstStyle/>
          <a:p>
            <a:pPr marL="346075" indent="-346075">
              <a:spcAft>
                <a:spcPts val="600"/>
              </a:spcAft>
              <a:tabLst>
                <a:tab pos="1543050" algn="l"/>
              </a:tabLst>
            </a:pPr>
            <a:r>
              <a:rPr lang="en-US" sz="1900" dirty="0" smtClean="0">
                <a:solidFill>
                  <a:srgbClr val="FFFF00"/>
                </a:solidFill>
                <a:effectLst/>
              </a:rPr>
              <a:t>Total Proposed Additions $2,537,205 </a:t>
            </a:r>
          </a:p>
          <a:p>
            <a:pPr marL="688975" lvl="1" indent="-346075">
              <a:spcAft>
                <a:spcPts val="600"/>
              </a:spcAft>
              <a:tabLst>
                <a:tab pos="1543050" algn="l"/>
              </a:tabLst>
            </a:pPr>
            <a:r>
              <a:rPr lang="en-US" sz="1800" dirty="0" smtClean="0">
                <a:solidFill>
                  <a:srgbClr val="FFFF00"/>
                </a:solidFill>
                <a:effectLst/>
              </a:rPr>
              <a:t>Personnel $1,703,353</a:t>
            </a:r>
          </a:p>
          <a:p>
            <a:pPr lvl="2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</a:pPr>
            <a:r>
              <a:rPr lang="en-US" sz="1600" dirty="0" smtClean="0">
                <a:effectLst/>
              </a:rPr>
              <a:t>1 Additional Position in Community Services &amp; Parks</a:t>
            </a:r>
          </a:p>
          <a:p>
            <a:pPr lvl="3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</a:pPr>
            <a:r>
              <a:rPr lang="en-US" sz="1400" dirty="0" smtClean="0">
                <a:effectLst/>
              </a:rPr>
              <a:t> Community Services Specialist </a:t>
            </a:r>
            <a:r>
              <a:rPr lang="en-US" sz="1400" dirty="0">
                <a:effectLst/>
              </a:rPr>
              <a:t>for </a:t>
            </a:r>
            <a:r>
              <a:rPr lang="en-US" sz="1400" dirty="0" smtClean="0">
                <a:effectLst/>
              </a:rPr>
              <a:t>One-Glendale </a:t>
            </a:r>
            <a:r>
              <a:rPr lang="en-US" sz="1400" dirty="0">
                <a:effectLst/>
              </a:rPr>
              <a:t>After School Sports Program </a:t>
            </a:r>
            <a:r>
              <a:rPr lang="en-US" sz="1400" dirty="0" smtClean="0">
                <a:effectLst/>
              </a:rPr>
              <a:t> $60,227  </a:t>
            </a:r>
          </a:p>
          <a:p>
            <a:pPr marL="685800" lvl="2" indent="0">
              <a:spcBef>
                <a:spcPts val="0"/>
              </a:spcBef>
              <a:spcAft>
                <a:spcPts val="0"/>
              </a:spcAft>
              <a:buNone/>
              <a:tabLst>
                <a:tab pos="1543050" algn="l"/>
              </a:tabLst>
            </a:pPr>
            <a:endParaRPr lang="en-US" sz="1600" dirty="0" smtClean="0">
              <a:effectLst/>
            </a:endParaRPr>
          </a:p>
          <a:p>
            <a:pPr lvl="2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</a:pPr>
            <a:r>
              <a:rPr lang="en-US" sz="1600" dirty="0" smtClean="0">
                <a:effectLst/>
              </a:rPr>
              <a:t>Reallocating 26 positions throughout various Departments $206,218</a:t>
            </a:r>
          </a:p>
          <a:p>
            <a:pPr marL="685800" lvl="2" indent="0">
              <a:spcBef>
                <a:spcPts val="0"/>
              </a:spcBef>
              <a:spcAft>
                <a:spcPts val="0"/>
              </a:spcAft>
              <a:buNone/>
              <a:tabLst>
                <a:tab pos="1543050" algn="l"/>
              </a:tabLst>
            </a:pPr>
            <a:r>
              <a:rPr lang="en-US" sz="1600" dirty="0" smtClean="0">
                <a:effectLst/>
              </a:rPr>
              <a:t>    </a:t>
            </a:r>
            <a:endParaRPr lang="en-US" sz="1600" b="1" dirty="0" smtClean="0">
              <a:solidFill>
                <a:srgbClr val="FFC000"/>
              </a:solidFill>
              <a:effectLst/>
            </a:endParaRPr>
          </a:p>
          <a:p>
            <a:pPr lvl="2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</a:pPr>
            <a:r>
              <a:rPr lang="en-US" sz="1600" dirty="0" smtClean="0">
                <a:effectLst/>
              </a:rPr>
              <a:t>Hourly Wages $266,206</a:t>
            </a:r>
          </a:p>
          <a:p>
            <a:pPr marL="91440" lvl="2" indent="0">
              <a:spcBef>
                <a:spcPts val="0"/>
              </a:spcBef>
              <a:spcAft>
                <a:spcPts val="0"/>
              </a:spcAft>
              <a:buNone/>
              <a:tabLst>
                <a:tab pos="1543050" algn="l"/>
              </a:tabLst>
            </a:pPr>
            <a:endParaRPr lang="en-US" sz="1600" b="1" dirty="0" smtClean="0">
              <a:solidFill>
                <a:srgbClr val="FFC000"/>
              </a:solidFill>
              <a:effectLst/>
            </a:endParaRPr>
          </a:p>
          <a:p>
            <a:pPr lvl="2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</a:pPr>
            <a:r>
              <a:rPr lang="en-US" sz="1600" dirty="0" smtClean="0">
                <a:effectLst/>
              </a:rPr>
              <a:t>Personnel Shifts $932,733</a:t>
            </a:r>
          </a:p>
          <a:p>
            <a:pPr lvl="3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</a:pPr>
            <a:r>
              <a:rPr lang="en-US" sz="1400" dirty="0" smtClean="0">
                <a:effectLst/>
              </a:rPr>
              <a:t>Code Enforcement Staff from CDBG Fund  to General Fund $402,392</a:t>
            </a:r>
          </a:p>
          <a:p>
            <a:pPr lvl="3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</a:pPr>
            <a:r>
              <a:rPr lang="en-US" sz="1400" dirty="0" smtClean="0">
                <a:effectLst/>
              </a:rPr>
              <a:t>Fire Paramedic from Emergency  Medical Services Fund to General Fund $161,288</a:t>
            </a:r>
          </a:p>
          <a:p>
            <a:pPr lvl="3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</a:pPr>
            <a:r>
              <a:rPr lang="en-US" sz="1400" dirty="0" smtClean="0">
                <a:effectLst/>
              </a:rPr>
              <a:t>Police Officers Shifting from Police Grant Fund to General Fund $255,570</a:t>
            </a:r>
          </a:p>
          <a:p>
            <a:pPr lvl="3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</a:pPr>
            <a:r>
              <a:rPr lang="en-US" sz="1400" dirty="0" smtClean="0">
                <a:effectLst/>
              </a:rPr>
              <a:t>Principal, Library, Arts &amp; Culture Administrator shifting to General Fund $34,231 </a:t>
            </a:r>
          </a:p>
          <a:p>
            <a:pPr lvl="3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</a:pPr>
            <a:r>
              <a:rPr lang="en-US" sz="1400" dirty="0" smtClean="0">
                <a:effectLst/>
              </a:rPr>
              <a:t>CDD Positions shifting between General Fund and Successor Agency Fund $79,252</a:t>
            </a:r>
          </a:p>
          <a:p>
            <a:pPr marL="1028700" lvl="3" indent="0">
              <a:spcBef>
                <a:spcPts val="0"/>
              </a:spcBef>
              <a:spcAft>
                <a:spcPts val="0"/>
              </a:spcAft>
              <a:buNone/>
              <a:tabLst>
                <a:tab pos="1543050" algn="l"/>
              </a:tabLst>
            </a:pPr>
            <a:endParaRPr lang="en-US" sz="1400" dirty="0" smtClean="0">
              <a:effectLst/>
            </a:endParaRPr>
          </a:p>
          <a:p>
            <a:pPr lvl="2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</a:pPr>
            <a:r>
              <a:rPr lang="en-US" sz="1600" dirty="0" smtClean="0">
                <a:effectLst/>
              </a:rPr>
              <a:t>Salary Surveys, Incentive Programs, Overtime, and Other Benefits $237,969</a:t>
            </a:r>
          </a:p>
          <a:p>
            <a:pPr lvl="3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</a:pPr>
            <a:r>
              <a:rPr lang="en-US" sz="1400" dirty="0" smtClean="0">
                <a:effectLst/>
              </a:rPr>
              <a:t>Public Works Technician Certification Program $149,400</a:t>
            </a:r>
          </a:p>
          <a:p>
            <a:pPr lvl="3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</a:pPr>
            <a:r>
              <a:rPr lang="en-US" sz="1400" dirty="0" smtClean="0">
                <a:effectLst/>
              </a:rPr>
              <a:t>Salary surveys $53,419</a:t>
            </a:r>
          </a:p>
          <a:p>
            <a:pPr lvl="3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</a:pPr>
            <a:r>
              <a:rPr lang="en-US" sz="1400" dirty="0" smtClean="0">
                <a:effectLst/>
              </a:rPr>
              <a:t>MOU driven </a:t>
            </a:r>
            <a:r>
              <a:rPr lang="en-US" sz="1400" dirty="0">
                <a:effectLst/>
              </a:rPr>
              <a:t>o</a:t>
            </a:r>
            <a:r>
              <a:rPr lang="en-US" sz="1400" dirty="0" smtClean="0">
                <a:effectLst/>
              </a:rPr>
              <a:t>vertime $14,450</a:t>
            </a:r>
          </a:p>
          <a:p>
            <a:pPr lvl="3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</a:pPr>
            <a:r>
              <a:rPr lang="en-US" sz="1400" dirty="0" smtClean="0">
                <a:effectLst/>
              </a:rPr>
              <a:t>Auto allowance $20,700</a:t>
            </a:r>
          </a:p>
          <a:p>
            <a:pPr marL="1028700" lvl="3" indent="0">
              <a:spcAft>
                <a:spcPts val="0"/>
              </a:spcAft>
              <a:buNone/>
              <a:tabLst>
                <a:tab pos="1543050" algn="l"/>
              </a:tabLst>
            </a:pPr>
            <a:endParaRPr lang="en-US" sz="1400" dirty="0" smtClean="0">
              <a:effectLst/>
            </a:endParaRPr>
          </a:p>
          <a:p>
            <a:pPr marL="685800" lvl="2" indent="0">
              <a:spcAft>
                <a:spcPct val="60000"/>
              </a:spcAft>
              <a:buNone/>
              <a:tabLst>
                <a:tab pos="1543050" algn="l"/>
              </a:tabLst>
            </a:pPr>
            <a:endParaRPr lang="en-US" sz="1400" dirty="0" smtClean="0"/>
          </a:p>
          <a:p>
            <a:pPr marL="0" indent="0">
              <a:spcAft>
                <a:spcPct val="60000"/>
              </a:spcAft>
              <a:buNone/>
              <a:tabLst>
                <a:tab pos="1543050" algn="l"/>
              </a:tabLst>
            </a:pPr>
            <a:endParaRPr lang="en-US" sz="2000" dirty="0">
              <a:solidFill>
                <a:srgbClr val="FFFF00"/>
              </a:solidFill>
              <a:effectLst/>
            </a:endParaRPr>
          </a:p>
          <a:p>
            <a:pPr marL="0" indent="0">
              <a:spcAft>
                <a:spcPct val="60000"/>
              </a:spcAft>
              <a:buNone/>
              <a:tabLst>
                <a:tab pos="1543050" algn="l"/>
              </a:tabLst>
            </a:pPr>
            <a:endParaRPr lang="en-US" sz="2000" dirty="0" smtClean="0"/>
          </a:p>
          <a:p>
            <a:pPr marL="0" indent="0">
              <a:spcAft>
                <a:spcPct val="60000"/>
              </a:spcAft>
              <a:buNone/>
              <a:tabLst>
                <a:tab pos="1543050" algn="l"/>
              </a:tabLst>
            </a:pPr>
            <a:endParaRPr lang="en-US" sz="1000" dirty="0"/>
          </a:p>
          <a:p>
            <a:pPr marL="0" indent="0">
              <a:spcAft>
                <a:spcPct val="60000"/>
              </a:spcAft>
              <a:buNone/>
              <a:tabLst>
                <a:tab pos="1543050" algn="l"/>
              </a:tabLst>
            </a:pPr>
            <a:endParaRPr lang="en-US" sz="2000" dirty="0" smtClean="0"/>
          </a:p>
        </p:txBody>
      </p:sp>
      <p:sp>
        <p:nvSpPr>
          <p:cNvPr id="1217539" name="Rectangle 3"/>
          <p:cNvSpPr>
            <a:spLocks noChangeArrowheads="1"/>
          </p:cNvSpPr>
          <p:nvPr/>
        </p:nvSpPr>
        <p:spPr bwMode="auto">
          <a:xfrm>
            <a:off x="304800" y="76200"/>
            <a:ext cx="8534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 anchor="ctr"/>
          <a:lstStyle/>
          <a:p>
            <a:pPr eaLnBrk="1" hangingPunct="1"/>
            <a:r>
              <a:rPr lang="en-US" sz="2400" dirty="0">
                <a:solidFill>
                  <a:srgbClr val="FFFF00"/>
                </a:solidFill>
              </a:rPr>
              <a:t>FY 2016-17 General Fund Proposed Budget</a:t>
            </a:r>
            <a:r>
              <a:rPr lang="en-US" sz="2400" dirty="0" smtClean="0">
                <a:solidFill>
                  <a:srgbClr val="FFFFFF"/>
                </a:solidFill>
              </a:rPr>
              <a:t/>
            </a:r>
            <a:br>
              <a:rPr lang="en-US" sz="2400" dirty="0" smtClean="0">
                <a:solidFill>
                  <a:srgbClr val="FFFFFF"/>
                </a:solidFill>
              </a:rPr>
            </a:br>
            <a:r>
              <a:rPr lang="en-US" sz="2000" dirty="0" smtClean="0">
                <a:solidFill>
                  <a:srgbClr val="FFFFFF"/>
                </a:solidFill>
              </a:rPr>
              <a:t>Program Restoration (1 of 2)</a:t>
            </a:r>
            <a:endParaRPr lang="en-US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67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Slide </a:t>
            </a:r>
            <a:fld id="{8E18DBD1-AAAE-4C38-BA60-AAD02946C668}" type="slidenum">
              <a:rPr lang="en-US" smtClean="0">
                <a:solidFill>
                  <a:srgbClr val="FFFFFF"/>
                </a:solidFill>
              </a:rPr>
              <a:pPr/>
              <a:t>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175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80987" y="914400"/>
            <a:ext cx="8582025" cy="5569804"/>
          </a:xfrm>
        </p:spPr>
        <p:txBody>
          <a:bodyPr/>
          <a:lstStyle/>
          <a:p>
            <a:pPr marL="688975" lvl="1" indent="-346075">
              <a:spcAft>
                <a:spcPct val="60000"/>
              </a:spcAft>
              <a:tabLst>
                <a:tab pos="1543050" algn="l"/>
              </a:tabLst>
            </a:pPr>
            <a:r>
              <a:rPr lang="en-US" sz="1800" dirty="0" smtClean="0">
                <a:solidFill>
                  <a:srgbClr val="FFFF00"/>
                </a:solidFill>
                <a:effectLst/>
              </a:rPr>
              <a:t>Maintenance &amp; Operation, and Transfers-Out $833,852 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</a:pPr>
            <a:r>
              <a:rPr lang="en-US" sz="1600" dirty="0" smtClean="0">
                <a:effectLst/>
              </a:rPr>
              <a:t>Community Development Department</a:t>
            </a:r>
          </a:p>
          <a:p>
            <a:pPr lvl="3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</a:pPr>
            <a:r>
              <a:rPr lang="en-US" sz="1400" dirty="0" smtClean="0">
                <a:effectLst/>
              </a:rPr>
              <a:t>Revised Code Books $20,000</a:t>
            </a:r>
          </a:p>
          <a:p>
            <a:pPr marL="1028700" lvl="3" indent="0">
              <a:spcBef>
                <a:spcPts val="0"/>
              </a:spcBef>
              <a:spcAft>
                <a:spcPts val="0"/>
              </a:spcAft>
              <a:buNone/>
              <a:tabLst>
                <a:tab pos="1543050" algn="l"/>
              </a:tabLst>
            </a:pPr>
            <a:endParaRPr lang="en-US" sz="1400" dirty="0" smtClean="0">
              <a:effectLst/>
            </a:endParaRPr>
          </a:p>
          <a:p>
            <a:pPr lvl="2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</a:pPr>
            <a:r>
              <a:rPr lang="en-US" sz="1600" dirty="0" smtClean="0">
                <a:effectLst/>
              </a:rPr>
              <a:t>Community Services &amp; Parks</a:t>
            </a:r>
            <a:endParaRPr lang="en-US" sz="1400" dirty="0" smtClean="0">
              <a:effectLst/>
            </a:endParaRPr>
          </a:p>
          <a:p>
            <a:pPr lvl="3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</a:pPr>
            <a:r>
              <a:rPr lang="en-US" sz="1400" dirty="0" smtClean="0">
                <a:effectLst/>
              </a:rPr>
              <a:t>Students as Role Models Program (STAR) After School Program $3,000</a:t>
            </a:r>
          </a:p>
          <a:p>
            <a:pPr lvl="3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</a:pPr>
            <a:r>
              <a:rPr lang="en-US" sz="1400" dirty="0" smtClean="0">
                <a:effectLst/>
              </a:rPr>
              <a:t>Transfer to Nutritional Meals Fund $84,577</a:t>
            </a:r>
          </a:p>
          <a:p>
            <a:pPr lvl="3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</a:pPr>
            <a:r>
              <a:rPr lang="en-US" sz="1400" dirty="0" smtClean="0">
                <a:effectLst/>
              </a:rPr>
              <a:t>One-Glendale After School Sports Program $157,131</a:t>
            </a:r>
          </a:p>
          <a:p>
            <a:pPr lvl="2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</a:pPr>
            <a:endParaRPr lang="en-US" sz="1600" dirty="0" smtClean="0">
              <a:effectLst/>
            </a:endParaRPr>
          </a:p>
          <a:p>
            <a:pPr lvl="2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</a:pPr>
            <a:r>
              <a:rPr lang="en-US" sz="1600" dirty="0" smtClean="0">
                <a:effectLst/>
              </a:rPr>
              <a:t>Fire</a:t>
            </a:r>
          </a:p>
          <a:p>
            <a:pPr lvl="3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</a:pPr>
            <a:r>
              <a:rPr lang="en-US" sz="1400" dirty="0" smtClean="0">
                <a:effectLst/>
              </a:rPr>
              <a:t>Inspection Code Books $20,000</a:t>
            </a:r>
          </a:p>
          <a:p>
            <a:pPr lvl="3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</a:pPr>
            <a:r>
              <a:rPr lang="en-US" sz="1400" dirty="0" smtClean="0">
                <a:effectLst/>
              </a:rPr>
              <a:t>SCBA Bottle Replacement Program $53,955</a:t>
            </a:r>
          </a:p>
          <a:p>
            <a:pPr lvl="3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</a:pPr>
            <a:r>
              <a:rPr lang="en-US" sz="1400" dirty="0" smtClean="0">
                <a:effectLst/>
              </a:rPr>
              <a:t>Verdugo Dispatch Services $121,105</a:t>
            </a:r>
          </a:p>
          <a:p>
            <a:pPr lvl="3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</a:pPr>
            <a:r>
              <a:rPr lang="en-US" sz="1400" dirty="0" smtClean="0">
                <a:effectLst/>
              </a:rPr>
              <a:t>Hose, Valves, Thermal Imagers for Two Fire Engines  $260,084</a:t>
            </a:r>
          </a:p>
          <a:p>
            <a:pPr lvl="3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</a:pPr>
            <a:r>
              <a:rPr lang="en-US" sz="1400" dirty="0" smtClean="0">
                <a:effectLst/>
              </a:rPr>
              <a:t>Emergency Supply Kit Replacement $59,000</a:t>
            </a:r>
          </a:p>
          <a:p>
            <a:pPr lvl="3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</a:pPr>
            <a:endParaRPr lang="en-US" sz="1400" dirty="0" smtClean="0">
              <a:effectLst/>
            </a:endParaRPr>
          </a:p>
          <a:p>
            <a:pPr lvl="2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</a:pPr>
            <a:r>
              <a:rPr lang="en-US" sz="1600" dirty="0" smtClean="0">
                <a:effectLst/>
              </a:rPr>
              <a:t>Public Works</a:t>
            </a:r>
          </a:p>
          <a:p>
            <a:pPr lvl="3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</a:pPr>
            <a:r>
              <a:rPr lang="en-US" sz="1400" dirty="0" smtClean="0">
                <a:effectLst/>
              </a:rPr>
              <a:t>Fairmont Bridge Crash Cushion Repair &amp; Maintenance $15,000</a:t>
            </a:r>
          </a:p>
          <a:p>
            <a:pPr lvl="3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</a:pPr>
            <a:r>
              <a:rPr lang="en-US" sz="1400" dirty="0" smtClean="0">
                <a:effectLst/>
              </a:rPr>
              <a:t>Traffic Safety Control Paint $40,000</a:t>
            </a:r>
          </a:p>
          <a:p>
            <a:pPr marL="685800" lvl="2" indent="0">
              <a:spcAft>
                <a:spcPct val="60000"/>
              </a:spcAft>
              <a:buNone/>
              <a:tabLst>
                <a:tab pos="1543050" algn="l"/>
              </a:tabLst>
            </a:pPr>
            <a:endParaRPr lang="en-US" sz="1400" dirty="0" smtClean="0"/>
          </a:p>
          <a:p>
            <a:pPr marL="0" indent="0">
              <a:spcAft>
                <a:spcPct val="60000"/>
              </a:spcAft>
              <a:buNone/>
              <a:tabLst>
                <a:tab pos="1543050" algn="l"/>
              </a:tabLst>
            </a:pPr>
            <a:endParaRPr lang="en-US" sz="2000" dirty="0">
              <a:solidFill>
                <a:srgbClr val="FFFF00"/>
              </a:solidFill>
              <a:effectLst/>
            </a:endParaRPr>
          </a:p>
          <a:p>
            <a:pPr marL="0" indent="0">
              <a:spcAft>
                <a:spcPct val="60000"/>
              </a:spcAft>
              <a:buNone/>
              <a:tabLst>
                <a:tab pos="1543050" algn="l"/>
              </a:tabLst>
            </a:pPr>
            <a:endParaRPr lang="en-US" sz="2000" dirty="0" smtClean="0"/>
          </a:p>
          <a:p>
            <a:pPr marL="0" indent="0">
              <a:spcAft>
                <a:spcPct val="60000"/>
              </a:spcAft>
              <a:buNone/>
              <a:tabLst>
                <a:tab pos="1543050" algn="l"/>
              </a:tabLst>
            </a:pPr>
            <a:endParaRPr lang="en-US" sz="1000" dirty="0"/>
          </a:p>
          <a:p>
            <a:pPr marL="0" indent="0">
              <a:spcAft>
                <a:spcPct val="60000"/>
              </a:spcAft>
              <a:buNone/>
              <a:tabLst>
                <a:tab pos="1543050" algn="l"/>
              </a:tabLst>
            </a:pPr>
            <a:endParaRPr lang="en-US" sz="20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1143000" y="-2875"/>
            <a:ext cx="6858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sz="2400" dirty="0">
                <a:solidFill>
                  <a:srgbClr val="FFFF00"/>
                </a:solidFill>
              </a:rPr>
              <a:t>FY 2016-17 General Fund Proposed Budget</a:t>
            </a:r>
            <a:r>
              <a:rPr lang="en-US" sz="2400" dirty="0">
                <a:solidFill>
                  <a:srgbClr val="FFFFFF"/>
                </a:solidFill>
              </a:rPr>
              <a:t/>
            </a:r>
            <a:br>
              <a:rPr lang="en-US" sz="2400" dirty="0">
                <a:solidFill>
                  <a:srgbClr val="FFFFFF"/>
                </a:solidFill>
              </a:rPr>
            </a:br>
            <a:r>
              <a:rPr lang="en-US" sz="2000" dirty="0">
                <a:solidFill>
                  <a:srgbClr val="FFFFFF"/>
                </a:solidFill>
              </a:rPr>
              <a:t>Program Restoration </a:t>
            </a:r>
            <a:r>
              <a:rPr lang="en-US" sz="2000" dirty="0" smtClean="0">
                <a:solidFill>
                  <a:srgbClr val="FFFFFF"/>
                </a:solidFill>
              </a:rPr>
              <a:t>(2 </a:t>
            </a:r>
            <a:r>
              <a:rPr lang="en-US" sz="2000" dirty="0">
                <a:solidFill>
                  <a:srgbClr val="FFFFFF"/>
                </a:solidFill>
              </a:rPr>
              <a:t>of 2)</a:t>
            </a:r>
          </a:p>
        </p:txBody>
      </p:sp>
    </p:spTree>
    <p:extLst>
      <p:ext uri="{BB962C8B-B14F-4D97-AF65-F5344CB8AC3E}">
        <p14:creationId xmlns:p14="http://schemas.microsoft.com/office/powerpoint/2010/main" val="352347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A96CF306-37EA-4E04-9C71-903A345925DF}" type="slidenum">
              <a:rPr lang="en-US">
                <a:solidFill>
                  <a:srgbClr val="FFFFFF"/>
                </a:solidFill>
              </a:rPr>
              <a:pPr>
                <a:defRPr/>
              </a:pPr>
              <a:t>19</a:t>
            </a:fld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119296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2275637"/>
              </p:ext>
            </p:extLst>
          </p:nvPr>
        </p:nvGraphicFramePr>
        <p:xfrm>
          <a:off x="1828800" y="1676400"/>
          <a:ext cx="5181600" cy="1703192"/>
        </p:xfrm>
        <a:graphic>
          <a:graphicData uri="http://schemas.openxmlformats.org/drawingml/2006/table">
            <a:tbl>
              <a:tblPr/>
              <a:tblGrid>
                <a:gridCol w="2438400"/>
                <a:gridCol w="2743200"/>
              </a:tblGrid>
              <a:tr h="2381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Revenues: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$   </a:t>
                      </a: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193,777,540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34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Appropriations: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      </a:t>
                      </a: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</a:rPr>
                        <a:t>194,925,929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34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Surplus/(Deficit):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$      (1,148,389)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92982" name="Rectangle 22"/>
          <p:cNvSpPr>
            <a:spLocks noChangeArrowheads="1"/>
          </p:cNvSpPr>
          <p:nvPr/>
        </p:nvSpPr>
        <p:spPr bwMode="auto">
          <a:xfrm>
            <a:off x="304800" y="228600"/>
            <a:ext cx="8534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 anchor="ctr"/>
          <a:lstStyle/>
          <a:p>
            <a:pPr eaLnBrk="1" hangingPunct="1">
              <a:defRPr/>
            </a:pPr>
            <a:r>
              <a:rPr lang="en-US" sz="2400" dirty="0">
                <a:solidFill>
                  <a:srgbClr val="FFFF00"/>
                </a:solidFill>
              </a:rPr>
              <a:t>FY 2016-17 General Fund Proposed Budget</a:t>
            </a:r>
            <a:r>
              <a:rPr lang="en-US" sz="2800" dirty="0">
                <a:solidFill>
                  <a:srgbClr val="FFFF00"/>
                </a:solidFill>
              </a:rPr>
              <a:t/>
            </a:r>
            <a:br>
              <a:rPr lang="en-US" sz="2800" dirty="0">
                <a:solidFill>
                  <a:srgbClr val="FFFF00"/>
                </a:solidFill>
              </a:rPr>
            </a:br>
            <a:endParaRPr lang="en-US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79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62DC2A75-EF25-46CF-89EB-FF2C32A83BE0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29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Agenda</a:t>
            </a:r>
          </a:p>
        </p:txBody>
      </p:sp>
      <p:sp>
        <p:nvSpPr>
          <p:cNvPr id="529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6106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60000"/>
              </a:spcAft>
              <a:tabLst>
                <a:tab pos="1543050" algn="l"/>
              </a:tabLst>
              <a:defRPr/>
            </a:pPr>
            <a:r>
              <a:rPr lang="en-US" sz="2000" dirty="0" smtClean="0"/>
              <a:t>FY 2015-16</a:t>
            </a:r>
          </a:p>
          <a:p>
            <a:pPr lvl="1" eaLnBrk="1" hangingPunct="1">
              <a:lnSpc>
                <a:spcPct val="90000"/>
              </a:lnSpc>
              <a:spcAft>
                <a:spcPct val="60000"/>
              </a:spcAft>
              <a:tabLst>
                <a:tab pos="1543050" algn="l"/>
              </a:tabLst>
              <a:defRPr/>
            </a:pPr>
            <a:r>
              <a:rPr lang="en-US" dirty="0" smtClean="0"/>
              <a:t>3rd Quarter Update</a:t>
            </a:r>
          </a:p>
          <a:p>
            <a:pPr lvl="1" eaLnBrk="1" hangingPunct="1">
              <a:lnSpc>
                <a:spcPct val="90000"/>
              </a:lnSpc>
              <a:spcAft>
                <a:spcPct val="60000"/>
              </a:spcAft>
              <a:tabLst>
                <a:tab pos="1543050" algn="l"/>
              </a:tabLst>
              <a:defRPr/>
            </a:pPr>
            <a:r>
              <a:rPr lang="en-US" sz="2000" dirty="0" smtClean="0"/>
              <a:t>Year-End Projection</a:t>
            </a:r>
          </a:p>
          <a:p>
            <a:pPr lvl="1" eaLnBrk="1" hangingPunct="1">
              <a:lnSpc>
                <a:spcPct val="90000"/>
              </a:lnSpc>
              <a:spcAft>
                <a:spcPct val="60000"/>
              </a:spcAft>
              <a:tabLst>
                <a:tab pos="1543050" algn="l"/>
              </a:tabLst>
              <a:defRPr/>
            </a:pPr>
            <a:r>
              <a:rPr lang="en-US" dirty="0" smtClean="0"/>
              <a:t>General Fund Forecast</a:t>
            </a:r>
            <a:endParaRPr lang="en-US" sz="2000" dirty="0"/>
          </a:p>
          <a:p>
            <a:pPr eaLnBrk="1" hangingPunct="1">
              <a:lnSpc>
                <a:spcPct val="90000"/>
              </a:lnSpc>
              <a:spcAft>
                <a:spcPct val="60000"/>
              </a:spcAft>
              <a:tabLst>
                <a:tab pos="1543050" algn="l"/>
              </a:tabLst>
              <a:defRPr/>
            </a:pPr>
            <a:r>
              <a:rPr lang="en-US" sz="2000" dirty="0" smtClean="0"/>
              <a:t>FY 2016-17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  <a:spcAft>
                <a:spcPct val="60000"/>
              </a:spcAft>
              <a:tabLst>
                <a:tab pos="1543050" algn="l"/>
              </a:tabLst>
              <a:defRPr/>
            </a:pPr>
            <a:r>
              <a:rPr lang="en-US" dirty="0" smtClean="0"/>
              <a:t>Proposed General Fund Budget</a:t>
            </a:r>
          </a:p>
          <a:p>
            <a:pPr lvl="1" eaLnBrk="1" hangingPunct="1">
              <a:lnSpc>
                <a:spcPct val="90000"/>
              </a:lnSpc>
              <a:spcAft>
                <a:spcPct val="60000"/>
              </a:spcAft>
              <a:tabLst>
                <a:tab pos="1543050" algn="l"/>
              </a:tabLst>
              <a:defRPr/>
            </a:pPr>
            <a:r>
              <a:rPr lang="en-US" dirty="0" smtClean="0"/>
              <a:t>General Fund Forecast</a:t>
            </a:r>
          </a:p>
          <a:p>
            <a:pPr lvl="1" eaLnBrk="1" hangingPunct="1">
              <a:lnSpc>
                <a:spcPct val="90000"/>
              </a:lnSpc>
              <a:spcAft>
                <a:spcPct val="60000"/>
              </a:spcAft>
              <a:tabLst>
                <a:tab pos="1543050" algn="l"/>
              </a:tabLst>
              <a:defRPr/>
            </a:pPr>
            <a:r>
              <a:rPr lang="en-US" dirty="0"/>
              <a:t>Organizational </a:t>
            </a:r>
            <a:r>
              <a:rPr lang="en-US" dirty="0" smtClean="0"/>
              <a:t>Profile</a:t>
            </a:r>
          </a:p>
          <a:p>
            <a:pPr lvl="1" eaLnBrk="1" hangingPunct="1">
              <a:lnSpc>
                <a:spcPct val="90000"/>
              </a:lnSpc>
              <a:spcAft>
                <a:spcPct val="60000"/>
              </a:spcAft>
              <a:tabLst>
                <a:tab pos="1543050" algn="l"/>
              </a:tabLst>
              <a:defRPr/>
            </a:pPr>
            <a:r>
              <a:rPr lang="en-US" dirty="0" smtClean="0"/>
              <a:t>Budget Calendar</a:t>
            </a:r>
          </a:p>
          <a:p>
            <a:pPr eaLnBrk="1" hangingPunct="1">
              <a:lnSpc>
                <a:spcPct val="90000"/>
              </a:lnSpc>
              <a:spcAft>
                <a:spcPct val="60000"/>
              </a:spcAft>
              <a:tabLst>
                <a:tab pos="1543050" algn="l"/>
              </a:tabLst>
              <a:defRPr/>
            </a:pPr>
            <a:r>
              <a:rPr lang="en-US" sz="2000" dirty="0" smtClean="0"/>
              <a:t>Questions &amp; Comments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32F02F90-5458-4334-9B53-1D2D636F2836}" type="slidenum">
              <a:rPr lang="en-US">
                <a:solidFill>
                  <a:srgbClr val="FFFFFF"/>
                </a:solidFill>
              </a:rPr>
              <a:pPr>
                <a:defRPr/>
              </a:pPr>
              <a:t>20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609600"/>
          </a:xfrm>
        </p:spPr>
        <p:txBody>
          <a:bodyPr lIns="91432" tIns="45716" rIns="91432" bIns="45716"/>
          <a:lstStyle/>
          <a:p>
            <a:pPr eaLnBrk="1" hangingPunct="1"/>
            <a:r>
              <a:rPr lang="en-US" dirty="0">
                <a:solidFill>
                  <a:srgbClr val="FFFF00"/>
                </a:solidFill>
              </a:rPr>
              <a:t>FY 2016-17 General Fund Proposed Budget</a:t>
            </a:r>
            <a:r>
              <a:rPr lang="en-US" sz="2800" dirty="0" smtClean="0">
                <a:solidFill>
                  <a:srgbClr val="FFFF00"/>
                </a:solidFill>
                <a:effectLst/>
              </a:rPr>
              <a:t/>
            </a:r>
            <a:br>
              <a:rPr lang="en-US" sz="2800" dirty="0" smtClean="0">
                <a:solidFill>
                  <a:srgbClr val="FFFF00"/>
                </a:solidFill>
                <a:effectLst/>
              </a:rPr>
            </a:br>
            <a:r>
              <a:rPr lang="en-US" sz="2000" dirty="0" smtClean="0">
                <a:solidFill>
                  <a:schemeClr val="tx1"/>
                </a:solidFill>
                <a:effectLst/>
              </a:rPr>
              <a:t>Fund Balance Projection </a:t>
            </a:r>
          </a:p>
        </p:txBody>
      </p:sp>
      <p:graphicFrame>
        <p:nvGraphicFramePr>
          <p:cNvPr id="987193" name="Group 5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541891"/>
              </p:ext>
            </p:extLst>
          </p:nvPr>
        </p:nvGraphicFramePr>
        <p:xfrm>
          <a:off x="1676400" y="1371600"/>
          <a:ext cx="5562600" cy="3429001"/>
        </p:xfrm>
        <a:graphic>
          <a:graphicData uri="http://schemas.openxmlformats.org/drawingml/2006/table">
            <a:tbl>
              <a:tblPr/>
              <a:tblGrid>
                <a:gridCol w="3733800"/>
                <a:gridCol w="1828800"/>
              </a:tblGrid>
              <a:tr h="738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Unassigned &amp; Charter Reserve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5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Projected Beginning Balance, 7/1/2016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$   65,328,000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Projected Net Surplus/(Deficit)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(1,148,389)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Projected Ending Fund Balance, 6/30/2017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$   64,179,611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Projected Reserve Percentage*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33.1%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813" name="Text Box 37"/>
          <p:cNvSpPr txBox="1">
            <a:spLocks noChangeArrowheads="1"/>
          </p:cNvSpPr>
          <p:nvPr/>
        </p:nvSpPr>
        <p:spPr bwMode="auto">
          <a:xfrm>
            <a:off x="228600" y="6110288"/>
            <a:ext cx="472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 algn="l">
              <a:spcBef>
                <a:spcPct val="50000"/>
              </a:spcBef>
            </a:pPr>
            <a:r>
              <a:rPr lang="en-US" sz="1200" dirty="0">
                <a:solidFill>
                  <a:srgbClr val="FFFF00"/>
                </a:solidFill>
              </a:rPr>
              <a:t>* Based on </a:t>
            </a:r>
            <a:r>
              <a:rPr lang="en-US" sz="1200" dirty="0" smtClean="0">
                <a:solidFill>
                  <a:srgbClr val="FFFF00"/>
                </a:solidFill>
              </a:rPr>
              <a:t>proposed recurring appropriation </a:t>
            </a:r>
            <a:r>
              <a:rPr lang="en-US" sz="1200" dirty="0">
                <a:solidFill>
                  <a:srgbClr val="FFFF00"/>
                </a:solidFill>
              </a:rPr>
              <a:t>of </a:t>
            </a:r>
            <a:r>
              <a:rPr lang="en-US" sz="1200" dirty="0" smtClean="0">
                <a:solidFill>
                  <a:srgbClr val="FFFF00"/>
                </a:solidFill>
              </a:rPr>
              <a:t>$194.0 </a:t>
            </a:r>
            <a:r>
              <a:rPr lang="en-US" sz="1200" dirty="0">
                <a:solidFill>
                  <a:srgbClr val="FFFF00"/>
                </a:solidFill>
              </a:rPr>
              <a:t>million. </a:t>
            </a:r>
            <a:r>
              <a:rPr lang="en-US" sz="1200" dirty="0" smtClean="0">
                <a:solidFill>
                  <a:srgbClr val="FFFF00"/>
                </a:solidFill>
              </a:rPr>
              <a:t>Current policy is </a:t>
            </a:r>
            <a:r>
              <a:rPr lang="en-US" sz="1200" dirty="0">
                <a:solidFill>
                  <a:srgbClr val="FFFF00"/>
                </a:solidFill>
              </a:rPr>
              <a:t>floor of 30% with a target of 35</a:t>
            </a:r>
            <a:r>
              <a:rPr lang="en-US" sz="1200" dirty="0" smtClean="0">
                <a:solidFill>
                  <a:srgbClr val="FFFF00"/>
                </a:solidFill>
              </a:rPr>
              <a:t>%.</a:t>
            </a:r>
            <a:endParaRPr lang="en-US" sz="1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29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64" y="76200"/>
            <a:ext cx="9160625" cy="314325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FF00"/>
                </a:solidFill>
                <a:effectLst/>
              </a:rPr>
              <a:t>FY 2016-17 General Fund Forecast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725" y="6279115"/>
            <a:ext cx="1752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* Excludes Carryovers</a:t>
            </a:r>
            <a:endParaRPr lang="en-US" sz="100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5720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CE0C3975-B0FA-4169-8DFC-9FC93910B685}" type="slidenum">
              <a:rPr lang="en-US">
                <a:solidFill>
                  <a:srgbClr val="FFFFFF"/>
                </a:solidFill>
              </a:rPr>
              <a:pPr>
                <a:defRPr/>
              </a:pPr>
              <a:t>21</a:t>
            </a:fld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7" name="Group 13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071427216"/>
              </p:ext>
            </p:extLst>
          </p:nvPr>
        </p:nvGraphicFramePr>
        <p:xfrm>
          <a:off x="457200" y="685800"/>
          <a:ext cx="8305799" cy="4756787"/>
        </p:xfrm>
        <a:graphic>
          <a:graphicData uri="http://schemas.openxmlformats.org/drawingml/2006/table">
            <a:tbl>
              <a:tblPr/>
              <a:tblGrid>
                <a:gridCol w="2700257"/>
                <a:gridCol w="812496"/>
                <a:gridCol w="798353"/>
                <a:gridCol w="878188"/>
                <a:gridCol w="798353"/>
                <a:gridCol w="798353"/>
                <a:gridCol w="798353"/>
                <a:gridCol w="721446"/>
              </a:tblGrid>
              <a:tr h="3904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7644" marR="87644" marT="43830" marB="4383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Adopted FY 15-16 </a:t>
                      </a:r>
                    </a:p>
                  </a:txBody>
                  <a:tcPr marL="87644" marR="87644" marT="43830" marB="4383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FY 16-17</a:t>
                      </a:r>
                    </a:p>
                  </a:txBody>
                  <a:tcPr marL="87644" marR="87644" marT="43830" marB="4383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FY 17-18</a:t>
                      </a:r>
                    </a:p>
                  </a:txBody>
                  <a:tcPr marL="87644" marR="87644" marT="43830" marB="4383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FY 18-19</a:t>
                      </a:r>
                    </a:p>
                  </a:txBody>
                  <a:tcPr marL="87644" marR="87644" marT="43830" marB="4383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FY 19-20</a:t>
                      </a:r>
                    </a:p>
                  </a:txBody>
                  <a:tcPr marL="87644" marR="87644" marT="43830" marB="4383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FY 20-21</a:t>
                      </a:r>
                    </a:p>
                  </a:txBody>
                  <a:tcPr marL="87644" marR="87644" marT="43830" marB="4383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FY 21-22</a:t>
                      </a:r>
                    </a:p>
                  </a:txBody>
                  <a:tcPr marL="87644" marR="87644" marT="43830" marB="4383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5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Resources: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$   185.7 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$   192.9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$   200.5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$   206.6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212.3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217.6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223.2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512">
                <a:tc>
                  <a:txBody>
                    <a:bodyPr/>
                    <a:lstStyle/>
                    <a:p>
                      <a:pPr marL="3429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Assigned Fund Balance – Econ Dev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0.9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0.7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0.7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5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Total Projected Resources: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$   185.7 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$   193.8</a:t>
                      </a: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$   201.2</a:t>
                      </a: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$   207.3</a:t>
                      </a: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$   212.3</a:t>
                      </a: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$   217.6</a:t>
                      </a: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$   223.2</a:t>
                      </a: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5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Appropriations: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5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      Base Line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122.8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124.7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127.1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128.4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129.3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130.3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131.0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512">
                <a:tc>
                  <a:txBody>
                    <a:bodyPr/>
                    <a:lstStyle/>
                    <a:p>
                      <a:pPr marL="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PERS </a:t>
                      </a:r>
                    </a:p>
                  </a:txBody>
                  <a:tcPr marL="262933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25.9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28.7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31.5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34.0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36.6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37.3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38.3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512">
                <a:tc>
                  <a:txBody>
                    <a:bodyPr/>
                    <a:lstStyle/>
                    <a:p>
                      <a:pPr marL="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PERS Cost Share</a:t>
                      </a:r>
                    </a:p>
                  </a:txBody>
                  <a:tcPr marL="262933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(2.8)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(3.3)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(3.3)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(3.3)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(3.4)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(3.4)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(3.4)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512">
                <a:tc>
                  <a:txBody>
                    <a:bodyPr/>
                    <a:lstStyle/>
                    <a:p>
                      <a:pPr marL="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PERS Net of Cost Share:</a:t>
                      </a:r>
                    </a:p>
                  </a:txBody>
                  <a:tcPr marL="262933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23.1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25.4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28.2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30.7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33.2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33.9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34.9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512">
                <a:tc>
                  <a:txBody>
                    <a:bodyPr/>
                    <a:lstStyle/>
                    <a:p>
                      <a:pPr marL="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CIP </a:t>
                      </a:r>
                    </a:p>
                  </a:txBody>
                  <a:tcPr marL="262933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1.6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0.7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0.9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1.9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3.0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3.5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512">
                <a:tc>
                  <a:txBody>
                    <a:bodyPr/>
                    <a:lstStyle/>
                    <a:p>
                      <a:pPr marL="457200" marR="0" lvl="1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ISF’s</a:t>
                      </a:r>
                    </a:p>
                  </a:txBody>
                  <a:tcPr marL="0" marR="87644" marT="43830" marB="43830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36.0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41.5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43.5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44.9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46.5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47.5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48.4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623">
                <a:tc>
                  <a:txBody>
                    <a:bodyPr/>
                    <a:lstStyle/>
                    <a:p>
                      <a:pPr marL="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COP’s</a:t>
                      </a:r>
                    </a:p>
                  </a:txBody>
                  <a:tcPr marL="350577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1.0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1.0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1.0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1.0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512">
                <a:tc>
                  <a:txBody>
                    <a:bodyPr/>
                    <a:lstStyle/>
                    <a:p>
                      <a:pPr marL="3429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Assigned Fund Balance – Econ Dev</a:t>
                      </a:r>
                    </a:p>
                  </a:txBody>
                  <a:tcPr marL="0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0.9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0.7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0.7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5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Total Appropriations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$   182.9 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194.9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$   201.0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$   206.6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211.9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215.7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218.8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5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Net Surplus/(Deficit)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$       2.8 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$     (1.1) 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$       0.2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$       0.7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 0.4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  1.9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  4.4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5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Budget Adjustments as of 3/31/16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(2.2) 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5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Revenue Adjustments as of 3/31/16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1.5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5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Est. Savings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0.3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5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Net Surplus/(Deficit)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2.4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$     (1.1) 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$       0.2 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$       0.7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 0.4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  1.9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  4.4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705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057400"/>
            <a:ext cx="8915400" cy="1676400"/>
          </a:xfrm>
        </p:spPr>
        <p:txBody>
          <a:bodyPr/>
          <a:lstStyle/>
          <a:p>
            <a:pPr eaLnBrk="1" hangingPunct="1"/>
            <a:r>
              <a:rPr lang="en-US" altLang="en-US" sz="3600" i="1" dirty="0" smtClean="0">
                <a:solidFill>
                  <a:srgbClr val="FFFF00"/>
                </a:solidFill>
                <a:effectLst/>
              </a:rPr>
              <a:t>FY 2016-17</a:t>
            </a:r>
            <a:br>
              <a:rPr lang="en-US" altLang="en-US" sz="3600" i="1" dirty="0" smtClean="0">
                <a:solidFill>
                  <a:srgbClr val="FFFF00"/>
                </a:solidFill>
                <a:effectLst/>
              </a:rPr>
            </a:br>
            <a:r>
              <a:rPr lang="en-US" altLang="en-US" sz="3600" dirty="0" smtClean="0">
                <a:solidFill>
                  <a:schemeClr val="tx1"/>
                </a:solidFill>
                <a:effectLst/>
              </a:rPr>
              <a:t>Organizational Profile </a:t>
            </a:r>
            <a:br>
              <a:rPr lang="en-US" altLang="en-US" sz="3600" dirty="0" smtClean="0">
                <a:solidFill>
                  <a:schemeClr val="tx1"/>
                </a:solidFill>
                <a:effectLst/>
              </a:rPr>
            </a:br>
            <a:endParaRPr lang="en-US" altLang="en-US" sz="3200" dirty="0" smtClean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5369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68A31511-FDC4-4B5C-BBDF-9980B82A2D9B}" type="slidenum">
              <a:rPr lang="en-US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10076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534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rgbClr val="FFFF00"/>
                </a:solidFill>
              </a:rPr>
              <a:t>FY </a:t>
            </a:r>
            <a:r>
              <a:rPr lang="en-US" dirty="0" smtClean="0">
                <a:solidFill>
                  <a:srgbClr val="FFFF00"/>
                </a:solidFill>
              </a:rPr>
              <a:t>2016-17 Citywide Organizational Profile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2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007679" name="Group 6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0656638"/>
              </p:ext>
            </p:extLst>
          </p:nvPr>
        </p:nvGraphicFramePr>
        <p:xfrm>
          <a:off x="762000" y="685800"/>
          <a:ext cx="8001000" cy="4757729"/>
        </p:xfrm>
        <a:graphic>
          <a:graphicData uri="http://schemas.openxmlformats.org/drawingml/2006/table">
            <a:tbl>
              <a:tblPr/>
              <a:tblGrid>
                <a:gridCol w="4267200"/>
                <a:gridCol w="1676400"/>
                <a:gridCol w="381000"/>
                <a:gridCol w="1676400"/>
              </a:tblGrid>
              <a:tr h="5517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Adopted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FY 2015-16</a:t>
                      </a: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Proposed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FY 2016-17</a:t>
                      </a:r>
                    </a:p>
                  </a:txBody>
                  <a:tcPr marT="45729" marB="45729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894">
                <a:tc>
                  <a:txBody>
                    <a:bodyPr/>
                    <a:lstStyle/>
                    <a:p>
                      <a:pPr marL="233363" marR="0" lvl="0" indent="-2333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 Population        </a:t>
                      </a:r>
                    </a:p>
                  </a:txBody>
                  <a:tcPr marT="45729" marB="45729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199,182</a:t>
                      </a:r>
                    </a:p>
                  </a:txBody>
                  <a:tcPr marT="45729" marB="45729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201,668</a:t>
                      </a:r>
                    </a:p>
                  </a:txBody>
                  <a:tcPr marT="45729" marB="45729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941">
                <a:tc>
                  <a:txBody>
                    <a:bodyPr/>
                    <a:lstStyle/>
                    <a:p>
                      <a:pPr marL="233363" marR="0" lvl="0" indent="-2333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 City Employees (FTE) Budgeted</a:t>
                      </a:r>
                    </a:p>
                  </a:txBody>
                  <a:tcPr marT="45729" marB="45729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1,566</a:t>
                      </a:r>
                    </a:p>
                  </a:txBody>
                  <a:tcPr marT="45729" marB="4572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1,579</a:t>
                      </a:r>
                    </a:p>
                  </a:txBody>
                  <a:tcPr marT="45729" marB="45729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354">
                <a:tc>
                  <a:txBody>
                    <a:bodyPr/>
                    <a:lstStyle/>
                    <a:p>
                      <a:pPr marL="457200" marR="0" lvl="1" indent="-220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 General Fund FTE</a:t>
                      </a:r>
                    </a:p>
                  </a:txBody>
                  <a:tcPr marT="45729" marB="45729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882</a:t>
                      </a:r>
                    </a:p>
                  </a:txBody>
                  <a:tcPr marT="45729" marB="4572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866</a:t>
                      </a:r>
                    </a:p>
                  </a:txBody>
                  <a:tcPr marT="45729" marB="45729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833">
                <a:tc>
                  <a:txBody>
                    <a:bodyPr/>
                    <a:lstStyle/>
                    <a:p>
                      <a:pPr marL="233363" marR="0" lvl="0" indent="-2333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 Adopted Budget</a:t>
                      </a:r>
                    </a:p>
                  </a:txBody>
                  <a:tcPr marT="45729" marB="45729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$   797,829,593</a:t>
                      </a:r>
                    </a:p>
                  </a:txBody>
                  <a:tcPr marT="45729" marB="4572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$   819,987,400</a:t>
                      </a:r>
                    </a:p>
                  </a:txBody>
                  <a:tcPr marT="45729" marB="45729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941">
                <a:tc>
                  <a:txBody>
                    <a:bodyPr/>
                    <a:lstStyle/>
                    <a:p>
                      <a:pPr marL="457200" marR="0" lvl="1" indent="-2238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 General Fund Adopted Budget</a:t>
                      </a:r>
                    </a:p>
                  </a:txBody>
                  <a:tcPr marT="45729" marB="45729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$   182,890,934 </a:t>
                      </a:r>
                    </a:p>
                  </a:txBody>
                  <a:tcPr marT="45729" marB="4572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$   194,925,929 </a:t>
                      </a:r>
                    </a:p>
                  </a:txBody>
                  <a:tcPr marT="45729" marB="45729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354">
                <a:tc>
                  <a:txBody>
                    <a:bodyPr/>
                    <a:lstStyle/>
                    <a:p>
                      <a:pPr marL="233363" marR="0" lvl="0" indent="-2333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Residents served per FTE</a:t>
                      </a:r>
                    </a:p>
                  </a:txBody>
                  <a:tcPr marT="45729" marB="45729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127</a:t>
                      </a:r>
                    </a:p>
                  </a:txBody>
                  <a:tcPr marT="45729" marB="4572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128</a:t>
                      </a:r>
                    </a:p>
                  </a:txBody>
                  <a:tcPr marT="45729" marB="45729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97">
                <a:tc>
                  <a:txBody>
                    <a:bodyPr/>
                    <a:lstStyle/>
                    <a:p>
                      <a:pPr marL="457200" marR="0" lvl="1" indent="-2238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Residents served per FTE (General Fund)</a:t>
                      </a:r>
                    </a:p>
                  </a:txBody>
                  <a:tcPr marT="45729" marB="45729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226</a:t>
                      </a:r>
                    </a:p>
                  </a:txBody>
                  <a:tcPr marT="45729" marB="4572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233</a:t>
                      </a:r>
                    </a:p>
                  </a:txBody>
                  <a:tcPr marT="45729" marB="45729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427">
                <a:tc>
                  <a:txBody>
                    <a:bodyPr/>
                    <a:lstStyle/>
                    <a:p>
                      <a:pPr marL="233363" marR="0" lvl="0" indent="-2333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 Budget per capita</a:t>
                      </a:r>
                    </a:p>
                  </a:txBody>
                  <a:tcPr marT="45729" marB="45729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$4,006</a:t>
                      </a:r>
                    </a:p>
                  </a:txBody>
                  <a:tcPr marT="45729" marB="4572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$4,066</a:t>
                      </a:r>
                    </a:p>
                  </a:txBody>
                  <a:tcPr marT="45729" marB="45729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941">
                <a:tc>
                  <a:txBody>
                    <a:bodyPr/>
                    <a:lstStyle/>
                    <a:p>
                      <a:pPr marL="457200" marR="0" lvl="1" indent="-220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General Fund Budget per capita</a:t>
                      </a:r>
                    </a:p>
                  </a:txBody>
                  <a:tcPr marT="45729" marB="45729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$918</a:t>
                      </a:r>
                    </a:p>
                  </a:txBody>
                  <a:tcPr marT="45729" marB="4572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$967</a:t>
                      </a:r>
                    </a:p>
                  </a:txBody>
                  <a:tcPr marT="45729" marB="45729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889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8329F539-C53F-4F10-8AA0-9B51C8E68F8F}" type="slidenum">
              <a:rPr lang="en-US" altLang="en-US"/>
              <a:pPr>
                <a:defRPr/>
              </a:pPr>
              <a:t>24</a:t>
            </a:fld>
            <a:endParaRPr lang="en-US" altLang="en-US" dirty="0"/>
          </a:p>
        </p:txBody>
      </p:sp>
      <p:sp>
        <p:nvSpPr>
          <p:cNvPr id="118682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4582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rgbClr val="FFFF00"/>
                </a:solidFill>
              </a:rPr>
              <a:t>FY 2016-17 Citywide Organizational Profile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 </a:t>
            </a:r>
            <a:r>
              <a:rPr lang="en-US" altLang="en-US" sz="2000" dirty="0" smtClean="0">
                <a:effectLst/>
              </a:rPr>
              <a:t>Per Capita Tri-City Comparison – General Fund</a:t>
            </a:r>
            <a:br>
              <a:rPr lang="en-US" altLang="en-US" sz="2000" dirty="0" smtClean="0">
                <a:effectLst/>
              </a:rPr>
            </a:br>
            <a:r>
              <a:rPr lang="en-US" altLang="en-US" sz="2000" dirty="0">
                <a:effectLst/>
              </a:rPr>
              <a:t/>
            </a:r>
            <a:br>
              <a:rPr lang="en-US" altLang="en-US" sz="2000" dirty="0">
                <a:effectLst/>
              </a:rPr>
            </a:br>
            <a:r>
              <a:rPr lang="en-US" altLang="en-US" sz="2200" dirty="0" smtClean="0">
                <a:solidFill>
                  <a:srgbClr val="FFFF00"/>
                </a:solidFill>
                <a:effectLst/>
              </a:rPr>
              <a:t>Property Tax</a:t>
            </a:r>
          </a:p>
        </p:txBody>
      </p:sp>
      <p:graphicFrame>
        <p:nvGraphicFramePr>
          <p:cNvPr id="1186868" name="Group 5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6246135"/>
              </p:ext>
            </p:extLst>
          </p:nvPr>
        </p:nvGraphicFramePr>
        <p:xfrm>
          <a:off x="762000" y="1752600"/>
          <a:ext cx="7704011" cy="2309813"/>
        </p:xfrm>
        <a:graphic>
          <a:graphicData uri="http://schemas.openxmlformats.org/drawingml/2006/table">
            <a:tbl>
              <a:tblPr/>
              <a:tblGrid>
                <a:gridCol w="1197293"/>
                <a:gridCol w="1296797"/>
                <a:gridCol w="1319530"/>
                <a:gridCol w="1296797"/>
                <a:gridCol w="1296797"/>
                <a:gridCol w="1296797"/>
              </a:tblGrid>
              <a:tr h="6858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Adopted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FY 2011-12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Adopted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FY 2012-13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Adopted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FY 2013-14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Adopted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FY 2014-15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Adopted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FY 2015-16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29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Glendale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$ 221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$ 229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$ 232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$ 235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$ 250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Burbank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$ 253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$ 304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$ 301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$ 323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$ 336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13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Pasadena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$ 285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$ 285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$ 291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$ 313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$ 371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Group 5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5893416"/>
              </p:ext>
            </p:extLst>
          </p:nvPr>
        </p:nvGraphicFramePr>
        <p:xfrm>
          <a:off x="762000" y="4776787"/>
          <a:ext cx="7704011" cy="1014413"/>
        </p:xfrm>
        <a:graphic>
          <a:graphicData uri="http://schemas.openxmlformats.org/drawingml/2006/table">
            <a:tbl>
              <a:tblPr/>
              <a:tblGrid>
                <a:gridCol w="1197293"/>
                <a:gridCol w="1296797"/>
                <a:gridCol w="1319530"/>
                <a:gridCol w="1296797"/>
                <a:gridCol w="1296797"/>
                <a:gridCol w="1296797"/>
              </a:tblGrid>
              <a:tr h="3286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Glendale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191,719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193,111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194,478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196,021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199,182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13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Burbank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104,304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104,427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104,982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105,543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106,084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385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Pasadena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137,122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139,222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140,020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140,879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141,510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762000" y="4343400"/>
            <a:ext cx="769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z="1800" dirty="0">
                <a:solidFill>
                  <a:srgbClr val="FFFF00"/>
                </a:solidFill>
                <a:effectLst/>
              </a:rPr>
              <a:t>Population</a:t>
            </a:r>
          </a:p>
        </p:txBody>
      </p:sp>
    </p:spTree>
    <p:extLst>
      <p:ext uri="{BB962C8B-B14F-4D97-AF65-F5344CB8AC3E}">
        <p14:creationId xmlns:p14="http://schemas.microsoft.com/office/powerpoint/2010/main" val="44589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8329F539-C53F-4F10-8AA0-9B51C8E68F8F}" type="slidenum">
              <a:rPr lang="en-US" altLang="en-US"/>
              <a:pPr>
                <a:defRPr/>
              </a:pPr>
              <a:t>25</a:t>
            </a:fld>
            <a:endParaRPr lang="en-US" altLang="en-US" dirty="0"/>
          </a:p>
        </p:txBody>
      </p:sp>
      <p:sp>
        <p:nvSpPr>
          <p:cNvPr id="118682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4582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rgbClr val="FFFF00"/>
                </a:solidFill>
              </a:rPr>
              <a:t>FY 2016-17 Citywide Organizational Profile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 </a:t>
            </a:r>
            <a:r>
              <a:rPr lang="en-US" altLang="en-US" sz="2000" dirty="0" smtClean="0">
                <a:effectLst/>
              </a:rPr>
              <a:t>Per Capita Tri-City Comparison – General Fund</a:t>
            </a:r>
            <a:br>
              <a:rPr lang="en-US" altLang="en-US" sz="2000" dirty="0" smtClean="0">
                <a:effectLst/>
              </a:rPr>
            </a:br>
            <a:r>
              <a:rPr lang="en-US" altLang="en-US" sz="2000" dirty="0">
                <a:effectLst/>
              </a:rPr>
              <a:t/>
            </a:r>
            <a:br>
              <a:rPr lang="en-US" altLang="en-US" sz="2000" dirty="0">
                <a:effectLst/>
              </a:rPr>
            </a:br>
            <a:r>
              <a:rPr lang="en-US" altLang="en-US" sz="2200" dirty="0" smtClean="0">
                <a:solidFill>
                  <a:srgbClr val="FFFF00"/>
                </a:solidFill>
                <a:effectLst/>
              </a:rPr>
              <a:t>Sales Tax</a:t>
            </a:r>
          </a:p>
        </p:txBody>
      </p:sp>
      <p:graphicFrame>
        <p:nvGraphicFramePr>
          <p:cNvPr id="1186868" name="Group 5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1641403"/>
              </p:ext>
            </p:extLst>
          </p:nvPr>
        </p:nvGraphicFramePr>
        <p:xfrm>
          <a:off x="762000" y="1752600"/>
          <a:ext cx="7704011" cy="2309813"/>
        </p:xfrm>
        <a:graphic>
          <a:graphicData uri="http://schemas.openxmlformats.org/drawingml/2006/table">
            <a:tbl>
              <a:tblPr/>
              <a:tblGrid>
                <a:gridCol w="1197293"/>
                <a:gridCol w="1296797"/>
                <a:gridCol w="1319530"/>
                <a:gridCol w="1296797"/>
                <a:gridCol w="1296797"/>
                <a:gridCol w="1296797"/>
              </a:tblGrid>
              <a:tr h="6858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Adopted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FY 2011-12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Adopted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FY 2012-13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Adopted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FY 2013-14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Adopted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FY 2014-15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Adopted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FY 2015-16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29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Glendale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$ 149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$ 161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$ 169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$ 174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$ 189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Burbank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$ 275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$ 282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$ 281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$ 280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$ 299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13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Pasadena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$ 228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$ 224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$ 226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$ 235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$ 240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Group 5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2812234"/>
              </p:ext>
            </p:extLst>
          </p:nvPr>
        </p:nvGraphicFramePr>
        <p:xfrm>
          <a:off x="762000" y="4776787"/>
          <a:ext cx="7704011" cy="1014413"/>
        </p:xfrm>
        <a:graphic>
          <a:graphicData uri="http://schemas.openxmlformats.org/drawingml/2006/table">
            <a:tbl>
              <a:tblPr/>
              <a:tblGrid>
                <a:gridCol w="1197293"/>
                <a:gridCol w="1296797"/>
                <a:gridCol w="1319530"/>
                <a:gridCol w="1296797"/>
                <a:gridCol w="1296797"/>
                <a:gridCol w="1296797"/>
              </a:tblGrid>
              <a:tr h="3286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Glendale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191,719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193,111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194,478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196,021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199,182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13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Burbank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104,304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104,427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104,982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105,543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106,084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385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Pasadena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137,122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139,222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140,020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140,879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141,510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762000" y="4343400"/>
            <a:ext cx="769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z="1800" dirty="0">
                <a:solidFill>
                  <a:srgbClr val="FFFF00"/>
                </a:solidFill>
                <a:effectLst/>
              </a:rPr>
              <a:t>Population</a:t>
            </a:r>
          </a:p>
        </p:txBody>
      </p:sp>
    </p:spTree>
    <p:extLst>
      <p:ext uri="{BB962C8B-B14F-4D97-AF65-F5344CB8AC3E}">
        <p14:creationId xmlns:p14="http://schemas.microsoft.com/office/powerpoint/2010/main" val="297658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8329F539-C53F-4F10-8AA0-9B51C8E68F8F}" type="slidenum">
              <a:rPr lang="en-US" altLang="en-US"/>
              <a:pPr>
                <a:defRPr/>
              </a:pPr>
              <a:t>26</a:t>
            </a:fld>
            <a:endParaRPr lang="en-US" altLang="en-US" dirty="0"/>
          </a:p>
        </p:txBody>
      </p:sp>
      <p:sp>
        <p:nvSpPr>
          <p:cNvPr id="118682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4582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rgbClr val="FFFF00"/>
                </a:solidFill>
              </a:rPr>
              <a:t>FY 2016-17 Citywide Organizational Profile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 </a:t>
            </a:r>
            <a:r>
              <a:rPr lang="en-US" altLang="en-US" sz="2000" dirty="0" smtClean="0">
                <a:effectLst/>
              </a:rPr>
              <a:t>Per Capita Tri-City Comparison – General Fund</a:t>
            </a:r>
            <a:br>
              <a:rPr lang="en-US" altLang="en-US" sz="2000" dirty="0" smtClean="0">
                <a:effectLst/>
              </a:rPr>
            </a:br>
            <a:r>
              <a:rPr lang="en-US" altLang="en-US" sz="2000" dirty="0">
                <a:effectLst/>
              </a:rPr>
              <a:t/>
            </a:r>
            <a:br>
              <a:rPr lang="en-US" altLang="en-US" sz="2000" dirty="0">
                <a:effectLst/>
              </a:rPr>
            </a:br>
            <a:r>
              <a:rPr lang="en-US" altLang="en-US" sz="2200" dirty="0" smtClean="0">
                <a:solidFill>
                  <a:srgbClr val="FFFF00"/>
                </a:solidFill>
                <a:effectLst/>
              </a:rPr>
              <a:t>Utility Users Tax</a:t>
            </a:r>
          </a:p>
        </p:txBody>
      </p:sp>
      <p:graphicFrame>
        <p:nvGraphicFramePr>
          <p:cNvPr id="1186868" name="Group 5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0672401"/>
              </p:ext>
            </p:extLst>
          </p:nvPr>
        </p:nvGraphicFramePr>
        <p:xfrm>
          <a:off x="762000" y="1752600"/>
          <a:ext cx="7704011" cy="2309813"/>
        </p:xfrm>
        <a:graphic>
          <a:graphicData uri="http://schemas.openxmlformats.org/drawingml/2006/table">
            <a:tbl>
              <a:tblPr/>
              <a:tblGrid>
                <a:gridCol w="1197293"/>
                <a:gridCol w="1296797"/>
                <a:gridCol w="1319530"/>
                <a:gridCol w="1296797"/>
                <a:gridCol w="1296797"/>
                <a:gridCol w="1296797"/>
              </a:tblGrid>
              <a:tr h="6858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Adopted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FY 2011-12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Adopted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FY 2012-13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Adopted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FY 2013-14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Adopted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FY 2014-15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Adopted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FY 2015-16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29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Glendale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$ 149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$ 140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$ 142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$ 139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$ 142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Burbank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$ 195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$ 200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$ 199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$ 194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$ 193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13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Pasadena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$ 238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$ 218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$ 224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$ 217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$ 214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Group 5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2812234"/>
              </p:ext>
            </p:extLst>
          </p:nvPr>
        </p:nvGraphicFramePr>
        <p:xfrm>
          <a:off x="762000" y="4776787"/>
          <a:ext cx="7704011" cy="1014413"/>
        </p:xfrm>
        <a:graphic>
          <a:graphicData uri="http://schemas.openxmlformats.org/drawingml/2006/table">
            <a:tbl>
              <a:tblPr/>
              <a:tblGrid>
                <a:gridCol w="1197293"/>
                <a:gridCol w="1296797"/>
                <a:gridCol w="1319530"/>
                <a:gridCol w="1296797"/>
                <a:gridCol w="1296797"/>
                <a:gridCol w="1296797"/>
              </a:tblGrid>
              <a:tr h="3286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Glendale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191,719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193,111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194,478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196,021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199,182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13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Burbank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104,304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104,427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104,982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105,543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106,084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385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Pasadena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137,122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139,222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140,020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140,879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141,510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762000" y="4343400"/>
            <a:ext cx="769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z="1800" dirty="0">
                <a:solidFill>
                  <a:srgbClr val="FFFF00"/>
                </a:solidFill>
                <a:effectLst/>
              </a:rPr>
              <a:t>Population</a:t>
            </a:r>
          </a:p>
        </p:txBody>
      </p:sp>
    </p:spTree>
    <p:extLst>
      <p:ext uri="{BB962C8B-B14F-4D97-AF65-F5344CB8AC3E}">
        <p14:creationId xmlns:p14="http://schemas.microsoft.com/office/powerpoint/2010/main" val="297658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E16396A9-D5B3-4C7B-BDDD-E3C2E47E01AC}" type="slidenum">
              <a:rPr lang="en-US"/>
              <a:pPr>
                <a:defRPr/>
              </a:pPr>
              <a:t>27</a:t>
            </a:fld>
            <a:endParaRPr lang="en-US" dirty="0"/>
          </a:p>
        </p:txBody>
      </p:sp>
      <p:graphicFrame>
        <p:nvGraphicFramePr>
          <p:cNvPr id="1008643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8757127"/>
              </p:ext>
            </p:extLst>
          </p:nvPr>
        </p:nvGraphicFramePr>
        <p:xfrm>
          <a:off x="209550" y="1066800"/>
          <a:ext cx="8764917" cy="3802815"/>
        </p:xfrm>
        <a:graphic>
          <a:graphicData uri="http://schemas.openxmlformats.org/drawingml/2006/table">
            <a:tbl>
              <a:tblPr/>
              <a:tblGrid>
                <a:gridCol w="2533650"/>
                <a:gridCol w="1676400"/>
                <a:gridCol w="895351"/>
                <a:gridCol w="1524000"/>
                <a:gridCol w="914400"/>
                <a:gridCol w="1221116"/>
              </a:tblGrid>
              <a:tr h="780298">
                <a:tc>
                  <a:txBody>
                    <a:bodyPr/>
                    <a:lstStyle/>
                    <a:p>
                      <a:pPr marL="233363" marR="0" lvl="0" indent="-2333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5" marB="45725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Adopted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FY 2015-16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Proposed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FY 2016-17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% Change from 15-16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0637">
                <a:tc>
                  <a:txBody>
                    <a:bodyPr/>
                    <a:lstStyle/>
                    <a:p>
                      <a:pPr marL="233363" marR="0" lvl="0" indent="-2333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Public Safety</a:t>
                      </a:r>
                    </a:p>
                  </a:txBody>
                  <a:tcPr marT="45725" marB="4572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$ 133,161,030 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17.4%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$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140,446,928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effectLst/>
                          <a:latin typeface="Arial"/>
                        </a:rPr>
                        <a:t>17.7%</a:t>
                      </a:r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5.5%</a:t>
                      </a:r>
                      <a:endParaRPr lang="en-US" sz="1600" b="0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8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Public Works &amp; Utilities</a:t>
                      </a:r>
                    </a:p>
                  </a:txBody>
                  <a:tcPr marT="45725" marB="4572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420,507,037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54.8%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418,643,090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effectLst/>
                          <a:latin typeface="Arial"/>
                        </a:rPr>
                        <a:t>52.8%</a:t>
                      </a:r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(0.4</a:t>
                      </a:r>
                      <a:r>
                        <a:rPr lang="en-US" sz="1600" b="0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%)</a:t>
                      </a:r>
                      <a:endParaRPr lang="en-US" sz="1600" b="0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8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Community Development &amp; Transit</a:t>
                      </a:r>
                    </a:p>
                  </a:txBody>
                  <a:tcPr marT="45725" marB="4572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67,746,406 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8.8%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70,116,501</a:t>
                      </a:r>
                      <a:endParaRPr lang="en-US" sz="1600" dirty="0"/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effectLst/>
                          <a:latin typeface="Arial"/>
                        </a:rPr>
                        <a:t>8.8%</a:t>
                      </a:r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3.5%</a:t>
                      </a:r>
                      <a:endParaRPr lang="en-US" sz="1600" b="0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3675">
                <a:tc>
                  <a:txBody>
                    <a:bodyPr/>
                    <a:lstStyle/>
                    <a:p>
                      <a:pPr marL="233363" marR="0" lvl="0" indent="-2333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Quality of Life</a:t>
                      </a:r>
                    </a:p>
                  </a:txBody>
                  <a:tcPr marT="45725" marB="4572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42,133,878 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5.5%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56,819,505</a:t>
                      </a:r>
                      <a:endParaRPr lang="en-US" sz="1600" dirty="0"/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effectLst/>
                          <a:latin typeface="Arial"/>
                        </a:rPr>
                        <a:t>7.2%</a:t>
                      </a:r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34.9%</a:t>
                      </a:r>
                      <a:endParaRPr lang="en-US" sz="1600" b="0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24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Administration &amp; Internal Service</a:t>
                      </a:r>
                    </a:p>
                  </a:txBody>
                  <a:tcPr marT="45725" marB="4572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103,258,801 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13.5%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107,117,249</a:t>
                      </a:r>
                      <a:endParaRPr lang="en-US" sz="1600" dirty="0"/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effectLst/>
                          <a:latin typeface="Arial"/>
                        </a:rPr>
                        <a:t>13.5%</a:t>
                      </a:r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3.7%</a:t>
                      </a:r>
                      <a:endParaRPr lang="en-US" sz="1600" b="0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5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Total Operational Expenditures*</a:t>
                      </a:r>
                    </a:p>
                  </a:txBody>
                  <a:tcPr marT="45725" marB="4572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>
                          <a:tab pos="346075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$ 766,807,152 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100.0%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rgbClr val="FFFF00"/>
                          </a:solidFill>
                        </a:rPr>
                        <a:t>$ 793,143,273</a:t>
                      </a:r>
                      <a:endParaRPr lang="en-US" sz="1600" dirty="0">
                        <a:solidFill>
                          <a:srgbClr val="FFFF00"/>
                        </a:solidFill>
                      </a:endParaRP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FF00"/>
                          </a:solidFill>
                          <a:effectLst/>
                          <a:latin typeface="Arial"/>
                        </a:rPr>
                        <a:t>100.0%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Arial"/>
                        </a:rPr>
                        <a:t>3.4%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927" name="Text Box 57"/>
          <p:cNvSpPr txBox="1">
            <a:spLocks noChangeArrowheads="1"/>
          </p:cNvSpPr>
          <p:nvPr/>
        </p:nvSpPr>
        <p:spPr bwMode="auto">
          <a:xfrm>
            <a:off x="209550" y="5561646"/>
            <a:ext cx="41148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1000" dirty="0" smtClean="0">
                <a:solidFill>
                  <a:srgbClr val="FFFF00"/>
                </a:solidFill>
              </a:rPr>
              <a:t>*Data excludes transfers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04800" y="152400"/>
            <a:ext cx="8534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kern="0" dirty="0" smtClean="0">
                <a:solidFill>
                  <a:srgbClr val="FFFF00"/>
                </a:solidFill>
              </a:rPr>
              <a:t>FY 2016-17 Citywide Organizational Profile</a:t>
            </a:r>
            <a:r>
              <a:rPr lang="en-US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2000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4444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0BFDF1B7-1FEE-4BC4-84A5-2DD73F131532}" type="slidenum">
              <a:rPr lang="en-US">
                <a:solidFill>
                  <a:srgbClr val="FFFFFF"/>
                </a:solidFill>
              </a:rPr>
              <a:pPr>
                <a:defRPr/>
              </a:pPr>
              <a:t>28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0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47700"/>
            <a:ext cx="8534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dirty="0">
                <a:effectLst/>
              </a:rPr>
              <a:t>Total Personnel Appropriation </a:t>
            </a:r>
            <a:r>
              <a:rPr lang="en-US" sz="1800" dirty="0" smtClean="0">
                <a:effectLst/>
              </a:rPr>
              <a:t>- </a:t>
            </a:r>
            <a:r>
              <a:rPr lang="en-US" sz="1800" dirty="0">
                <a:solidFill>
                  <a:srgbClr val="FFFF00"/>
                </a:solidFill>
                <a:effectLst/>
              </a:rPr>
              <a:t>All Funds</a:t>
            </a:r>
            <a:r>
              <a:rPr lang="en-US" sz="1800" dirty="0">
                <a:effectLst/>
              </a:rPr>
              <a:t/>
            </a:r>
            <a:br>
              <a:rPr lang="en-US" sz="1800" dirty="0">
                <a:effectLst/>
              </a:rPr>
            </a:br>
            <a:r>
              <a:rPr lang="en-US" sz="1800" dirty="0">
                <a:effectLst/>
              </a:rPr>
              <a:t>Four-Year Comparison (in millions)</a:t>
            </a:r>
          </a:p>
        </p:txBody>
      </p:sp>
      <p:sp>
        <p:nvSpPr>
          <p:cNvPr id="1009739" name="Rectangle 75"/>
          <p:cNvSpPr>
            <a:spLocks noChangeArrowheads="1"/>
          </p:cNvSpPr>
          <p:nvPr/>
        </p:nvSpPr>
        <p:spPr bwMode="auto">
          <a:xfrm>
            <a:off x="304800" y="47625"/>
            <a:ext cx="8534400" cy="6096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>
              <a:defRPr/>
            </a:pPr>
            <a:r>
              <a:rPr lang="en-US" sz="2400" dirty="0">
                <a:solidFill>
                  <a:srgbClr val="FFFF00"/>
                </a:solidFill>
              </a:rPr>
              <a:t>FY 2016-17 </a:t>
            </a:r>
            <a:r>
              <a:rPr lang="en-US" sz="2400" dirty="0" smtClean="0">
                <a:solidFill>
                  <a:srgbClr val="FFFF00"/>
                </a:solidFill>
              </a:rPr>
              <a:t>Citywide Organizational </a:t>
            </a:r>
            <a:r>
              <a:rPr lang="en-US" sz="2400" dirty="0">
                <a:solidFill>
                  <a:srgbClr val="FFFF00"/>
                </a:solidFill>
              </a:rPr>
              <a:t>Profile </a:t>
            </a:r>
            <a:r>
              <a:rPr lang="en-US" sz="2000" dirty="0" smtClean="0">
                <a:solidFill>
                  <a:srgbClr val="FFFFFF"/>
                </a:solidFill>
              </a:rPr>
              <a:t> </a:t>
            </a:r>
            <a:endParaRPr lang="en-US" sz="2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0964" name="Text Box 87"/>
          <p:cNvSpPr txBox="1">
            <a:spLocks noChangeArrowheads="1"/>
          </p:cNvSpPr>
          <p:nvPr/>
        </p:nvSpPr>
        <p:spPr bwMode="auto">
          <a:xfrm>
            <a:off x="171450" y="5410200"/>
            <a:ext cx="7086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US" sz="1200" dirty="0" smtClean="0">
                <a:solidFill>
                  <a:srgbClr val="FFFF00"/>
                </a:solidFill>
              </a:rPr>
              <a:t>   </a:t>
            </a:r>
            <a:r>
              <a:rPr lang="en-US" sz="1000" dirty="0" smtClean="0">
                <a:solidFill>
                  <a:srgbClr val="FFFF00"/>
                </a:solidFill>
              </a:rPr>
              <a:t>*     Includes General Fund &amp; GWP Balancing Strategies</a:t>
            </a:r>
          </a:p>
          <a:p>
            <a:pPr algn="l">
              <a:spcBef>
                <a:spcPct val="20000"/>
              </a:spcBef>
            </a:pPr>
            <a:r>
              <a:rPr lang="en-US" sz="1000" dirty="0" smtClean="0">
                <a:solidFill>
                  <a:srgbClr val="FFFF00"/>
                </a:solidFill>
              </a:rPr>
              <a:t>   **    </a:t>
            </a:r>
            <a:r>
              <a:rPr lang="en-US" sz="1000" dirty="0" smtClean="0">
                <a:solidFill>
                  <a:srgbClr val="FFFF00"/>
                </a:solidFill>
              </a:rPr>
              <a:t>Does not include </a:t>
            </a:r>
            <a:r>
              <a:rPr lang="en-US" sz="1000" dirty="0">
                <a:solidFill>
                  <a:srgbClr val="FFFF00"/>
                </a:solidFill>
              </a:rPr>
              <a:t>Separation/Retirement </a:t>
            </a:r>
            <a:r>
              <a:rPr lang="en-US" sz="1000" dirty="0" smtClean="0">
                <a:solidFill>
                  <a:srgbClr val="FFFF00"/>
                </a:solidFill>
              </a:rPr>
              <a:t>Incentive </a:t>
            </a:r>
          </a:p>
          <a:p>
            <a:pPr algn="l">
              <a:spcBef>
                <a:spcPct val="20000"/>
              </a:spcBef>
            </a:pPr>
            <a:r>
              <a:rPr lang="en-US" sz="1000" dirty="0" smtClean="0">
                <a:solidFill>
                  <a:srgbClr val="FFFF00"/>
                </a:solidFill>
              </a:rPr>
              <a:t>   </a:t>
            </a:r>
            <a:r>
              <a:rPr lang="en-US" sz="1000" dirty="0" smtClean="0">
                <a:solidFill>
                  <a:srgbClr val="FFFF00"/>
                </a:solidFill>
              </a:rPr>
              <a:t>***   </a:t>
            </a:r>
            <a:r>
              <a:rPr lang="en-US" sz="1000" dirty="0" smtClean="0">
                <a:solidFill>
                  <a:srgbClr val="FFFF00"/>
                </a:solidFill>
              </a:rPr>
              <a:t>Operating Cost does not include transfers &amp; capital improvement</a:t>
            </a:r>
          </a:p>
          <a:p>
            <a:pPr algn="l">
              <a:spcBef>
                <a:spcPct val="20000"/>
              </a:spcBef>
            </a:pPr>
            <a:r>
              <a:rPr lang="en-US" sz="1000" dirty="0" smtClean="0">
                <a:solidFill>
                  <a:srgbClr val="FFFF00"/>
                </a:solidFill>
              </a:rPr>
              <a:t>   </a:t>
            </a:r>
            <a:r>
              <a:rPr lang="en-US" sz="1000" dirty="0" smtClean="0">
                <a:solidFill>
                  <a:srgbClr val="FFFF00"/>
                </a:solidFill>
              </a:rPr>
              <a:t>****  </a:t>
            </a:r>
            <a:r>
              <a:rPr lang="en-US" sz="1000" dirty="0" smtClean="0">
                <a:solidFill>
                  <a:srgbClr val="FFFF00"/>
                </a:solidFill>
              </a:rPr>
              <a:t>Meets </a:t>
            </a:r>
            <a:r>
              <a:rPr lang="en-US" sz="1000" dirty="0">
                <a:solidFill>
                  <a:srgbClr val="FFFF00"/>
                </a:solidFill>
              </a:rPr>
              <a:t>target of 35%</a:t>
            </a:r>
          </a:p>
        </p:txBody>
      </p:sp>
      <p:graphicFrame>
        <p:nvGraphicFramePr>
          <p:cNvPr id="77" name="Group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4096669"/>
              </p:ext>
            </p:extLst>
          </p:nvPr>
        </p:nvGraphicFramePr>
        <p:xfrm>
          <a:off x="228600" y="1524000"/>
          <a:ext cx="8876030" cy="2674650"/>
        </p:xfrm>
        <a:graphic>
          <a:graphicData uri="http://schemas.openxmlformats.org/drawingml/2006/table">
            <a:tbl>
              <a:tblPr/>
              <a:tblGrid>
                <a:gridCol w="2209800"/>
                <a:gridCol w="914400"/>
                <a:gridCol w="990600"/>
                <a:gridCol w="1066800"/>
                <a:gridCol w="951230"/>
                <a:gridCol w="914400"/>
                <a:gridCol w="914400"/>
                <a:gridCol w="9144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5" marB="45725" anchor="b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Adopted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FY 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2011-12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Adopted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FY 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2012-13*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Adopted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FY 2013-14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**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Adopted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FY 2014-15</a:t>
                      </a:r>
                    </a:p>
                  </a:txBody>
                  <a:tcPr marT="45725" marB="45725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Adopted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FY 2015-16</a:t>
                      </a:r>
                    </a:p>
                  </a:txBody>
                  <a:tcPr marT="45725" marB="45725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Proposed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FY 2016-17</a:t>
                      </a:r>
                    </a:p>
                  </a:txBody>
                  <a:tcPr marT="45725" marB="45725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% Change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from 15-16</a:t>
                      </a:r>
                    </a:p>
                  </a:txBody>
                  <a:tcPr marT="45725" marB="45725" anchor="b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Salaries &amp; Benefits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     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240.3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       218.7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        216.8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       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222.3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       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230.4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      241.6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4.9%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7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Operating Costs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   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678.0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       630.9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        651.4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       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668.1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       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695.5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      732.0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5.2%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Personnel v. Operating 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Costs***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35.4%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34.7%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33.3%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33.2%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33.1%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33.0%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(0.3%)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Employee Count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1,873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1,605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1,588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1,584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1,566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1,579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0.8%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907527" y="3219450"/>
            <a:ext cx="4226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FF00"/>
                </a:solidFill>
              </a:rPr>
              <a:t>**** </a:t>
            </a:r>
            <a:endParaRPr lang="en-US" sz="1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00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CDCF2AC5-4B64-412F-9F13-80EE0DCBCC5B}" type="slidenum">
              <a:rPr lang="en-US">
                <a:solidFill>
                  <a:srgbClr val="FFFFFF"/>
                </a:solidFill>
              </a:rPr>
              <a:pPr>
                <a:defRPr/>
              </a:pPr>
              <a:t>29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106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838200"/>
            <a:ext cx="8534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dirty="0">
                <a:effectLst/>
              </a:rPr>
              <a:t>Total Personnel Appropriation </a:t>
            </a:r>
            <a:r>
              <a:rPr lang="en-US" sz="1800" dirty="0" smtClean="0">
                <a:effectLst/>
              </a:rPr>
              <a:t>- </a:t>
            </a:r>
            <a:r>
              <a:rPr lang="en-US" sz="1800" dirty="0">
                <a:solidFill>
                  <a:srgbClr val="FFFF00"/>
                </a:solidFill>
                <a:effectLst/>
              </a:rPr>
              <a:t>General Fund</a:t>
            </a:r>
            <a:r>
              <a:rPr lang="en-US" sz="1800" dirty="0">
                <a:effectLst/>
              </a:rPr>
              <a:t/>
            </a:r>
            <a:br>
              <a:rPr lang="en-US" sz="1800" dirty="0">
                <a:effectLst/>
              </a:rPr>
            </a:br>
            <a:r>
              <a:rPr lang="en-US" sz="1800" dirty="0">
                <a:effectLst/>
              </a:rPr>
              <a:t>Four-Year Comparison (in millions)</a:t>
            </a:r>
          </a:p>
        </p:txBody>
      </p:sp>
      <p:sp>
        <p:nvSpPr>
          <p:cNvPr id="1010762" name="Rectangle 74"/>
          <p:cNvSpPr>
            <a:spLocks noChangeArrowheads="1"/>
          </p:cNvSpPr>
          <p:nvPr/>
        </p:nvSpPr>
        <p:spPr bwMode="auto">
          <a:xfrm>
            <a:off x="304800" y="76200"/>
            <a:ext cx="8534400" cy="6096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>
              <a:defRPr/>
            </a:pPr>
            <a:r>
              <a:rPr lang="en-US" sz="2400" dirty="0">
                <a:solidFill>
                  <a:srgbClr val="FFFF00"/>
                </a:solidFill>
              </a:rPr>
              <a:t>FY </a:t>
            </a:r>
            <a:r>
              <a:rPr lang="en-US" sz="2400" dirty="0" smtClean="0">
                <a:solidFill>
                  <a:srgbClr val="FFFF00"/>
                </a:solidFill>
              </a:rPr>
              <a:t>2016-17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Citywide Organizational </a:t>
            </a:r>
            <a:r>
              <a:rPr lang="en-US" sz="2400" dirty="0">
                <a:solidFill>
                  <a:srgbClr val="FFFF00"/>
                </a:solidFill>
              </a:rPr>
              <a:t>Profile </a:t>
            </a:r>
            <a:endParaRPr lang="en-US" sz="2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1988" name="Rectangle 84"/>
          <p:cNvSpPr>
            <a:spLocks noChangeArrowheads="1"/>
          </p:cNvSpPr>
          <p:nvPr/>
        </p:nvSpPr>
        <p:spPr bwMode="auto">
          <a:xfrm>
            <a:off x="212965" y="5791200"/>
            <a:ext cx="3259226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000" dirty="0" smtClean="0">
                <a:solidFill>
                  <a:srgbClr val="FFFF00"/>
                </a:solidFill>
              </a:rPr>
              <a:t>*   Includes </a:t>
            </a:r>
            <a:r>
              <a:rPr lang="en-US" sz="1000" dirty="0">
                <a:solidFill>
                  <a:srgbClr val="FFFF00"/>
                </a:solidFill>
              </a:rPr>
              <a:t>General Fund Balancing Strategies</a:t>
            </a:r>
          </a:p>
          <a:p>
            <a:pPr algn="l"/>
            <a:r>
              <a:rPr lang="en-US" sz="1000" dirty="0" smtClean="0">
                <a:solidFill>
                  <a:srgbClr val="FFFF00"/>
                </a:solidFill>
              </a:rPr>
              <a:t>**  Does not include </a:t>
            </a:r>
            <a:r>
              <a:rPr lang="en-US" sz="1000" dirty="0">
                <a:solidFill>
                  <a:srgbClr val="FFFF00"/>
                </a:solidFill>
              </a:rPr>
              <a:t>Separation/Retirement Incentive</a:t>
            </a:r>
          </a:p>
          <a:p>
            <a:pPr algn="l"/>
            <a:r>
              <a:rPr lang="en-US" sz="1000" dirty="0" smtClean="0">
                <a:solidFill>
                  <a:srgbClr val="FFFF00"/>
                </a:solidFill>
              </a:rPr>
              <a:t>*** Does </a:t>
            </a:r>
            <a:r>
              <a:rPr lang="en-US" sz="1000" dirty="0">
                <a:solidFill>
                  <a:srgbClr val="FFFF00"/>
                </a:solidFill>
              </a:rPr>
              <a:t>not meet target of 75%</a:t>
            </a:r>
          </a:p>
        </p:txBody>
      </p:sp>
      <p:graphicFrame>
        <p:nvGraphicFramePr>
          <p:cNvPr id="76" name="Group 8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474116285"/>
              </p:ext>
            </p:extLst>
          </p:nvPr>
        </p:nvGraphicFramePr>
        <p:xfrm>
          <a:off x="322053" y="1676400"/>
          <a:ext cx="8534400" cy="3454383"/>
        </p:xfrm>
        <a:graphic>
          <a:graphicData uri="http://schemas.openxmlformats.org/drawingml/2006/table">
            <a:tbl>
              <a:tblPr/>
              <a:tblGrid>
                <a:gridCol w="2590800"/>
                <a:gridCol w="1219200"/>
                <a:gridCol w="1295400"/>
                <a:gridCol w="1219200"/>
                <a:gridCol w="1143000"/>
                <a:gridCol w="10668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Adopted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FY 2013-14</a:t>
                      </a:r>
                    </a:p>
                  </a:txBody>
                  <a:tcPr marT="45711" marB="4571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Adopted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FY 2014-15**</a:t>
                      </a:r>
                    </a:p>
                  </a:txBody>
                  <a:tcPr marT="45711" marB="4571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Adopted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FY 2015-16</a:t>
                      </a:r>
                    </a:p>
                  </a:txBody>
                  <a:tcPr marT="45711" marB="4571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Proposed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FY 2016-17</a:t>
                      </a:r>
                    </a:p>
                  </a:txBody>
                  <a:tcPr marT="45711" marB="4571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% Change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from 15-16</a:t>
                      </a:r>
                    </a:p>
                  </a:txBody>
                  <a:tcPr marT="45711" marB="4571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2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Salaries &amp; Benefits</a:t>
                      </a:r>
                    </a:p>
                  </a:txBody>
                  <a:tcPr marT="45711" marB="4571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134.2     </a:t>
                      </a:r>
                      <a:endParaRPr kumimoji="0" lang="en-US" sz="14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136.9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142.2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147.7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3.9%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60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Maintenance &amp; Operation /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ISF Charges</a:t>
                      </a:r>
                    </a:p>
                  </a:txBody>
                  <a:tcPr marT="45711" marB="4571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35.8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38.9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38.6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44.1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14.2%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2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Capital Outlay</a:t>
                      </a:r>
                    </a:p>
                  </a:txBody>
                  <a:tcPr marT="45711" marB="4571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0.3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0.04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(100.0%)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2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Cost Savings Target</a:t>
                      </a:r>
                    </a:p>
                  </a:txBody>
                  <a:tcPr marT="45711" marB="4571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1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Annual Appropriations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(not including transfers)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marT="45711" marB="4571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170.3     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176.0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180.8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191.8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6.1%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42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Personnel v. M&amp;O</a:t>
                      </a:r>
                    </a:p>
                  </a:txBody>
                  <a:tcPr marT="45711" marB="4571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78.8%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77.8%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78.7%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77.0%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(2.1%)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Employee Count</a:t>
                      </a:r>
                    </a:p>
                  </a:txBody>
                  <a:tcPr marT="45711" marB="4571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905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890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882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866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(1.8%)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543800" y="4319224"/>
            <a:ext cx="4141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FF00"/>
                </a:solidFill>
              </a:rPr>
              <a:t>***</a:t>
            </a:r>
            <a:endParaRPr lang="en-US" sz="1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04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004CB26D-2896-45AB-A56D-25C66B9D033B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057400"/>
            <a:ext cx="7772400" cy="2133600"/>
          </a:xfrm>
        </p:spPr>
        <p:txBody>
          <a:bodyPr/>
          <a:lstStyle/>
          <a:p>
            <a:pPr eaLnBrk="1" hangingPunct="1"/>
            <a:r>
              <a:rPr lang="en-US" altLang="en-US" sz="3600" i="1" dirty="0" smtClean="0">
                <a:solidFill>
                  <a:srgbClr val="FFFF00"/>
                </a:solidFill>
                <a:effectLst/>
              </a:rPr>
              <a:t>FY 2015-16 Third Quarter Update</a:t>
            </a:r>
            <a:br>
              <a:rPr lang="en-US" altLang="en-US" sz="3600" i="1" dirty="0" smtClean="0">
                <a:solidFill>
                  <a:srgbClr val="FFFF00"/>
                </a:solidFill>
                <a:effectLst/>
              </a:rPr>
            </a:br>
            <a:r>
              <a:rPr lang="en-US" altLang="en-US" sz="3200" dirty="0" smtClean="0">
                <a:solidFill>
                  <a:schemeClr val="tx1"/>
                </a:solidFill>
                <a:effectLst/>
              </a:rPr>
              <a:t>March 31, 2016</a:t>
            </a:r>
          </a:p>
        </p:txBody>
      </p:sp>
      <p:sp>
        <p:nvSpPr>
          <p:cNvPr id="1059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1"/>
            <a:ext cx="8610600" cy="2971800"/>
          </a:xfrm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4083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A5D02B8A-0C47-4D7B-A2C1-AE40CC7E5972}" type="slidenum">
              <a:rPr lang="en-US">
                <a:solidFill>
                  <a:srgbClr val="FFFFFF"/>
                </a:solidFill>
              </a:rPr>
              <a:pPr>
                <a:defRPr/>
              </a:pPr>
              <a:t>30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11714" name="Rectangle 2"/>
          <p:cNvSpPr>
            <a:spLocks noGrp="1" noChangeArrowheads="1"/>
          </p:cNvSpPr>
          <p:nvPr>
            <p:ph type="title"/>
          </p:nvPr>
        </p:nvSpPr>
        <p:spPr>
          <a:xfrm>
            <a:off x="291238" y="838200"/>
            <a:ext cx="8534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dirty="0">
                <a:effectLst/>
              </a:rPr>
              <a:t>Total Personnel </a:t>
            </a:r>
            <a:r>
              <a:rPr lang="en-US" sz="1800" dirty="0" smtClean="0">
                <a:effectLst/>
              </a:rPr>
              <a:t>- </a:t>
            </a:r>
            <a:r>
              <a:rPr lang="en-US" sz="1800" dirty="0">
                <a:solidFill>
                  <a:srgbClr val="FFFF00"/>
                </a:solidFill>
                <a:effectLst/>
              </a:rPr>
              <a:t>All Funds</a:t>
            </a:r>
            <a:r>
              <a:rPr lang="en-US" sz="1800" dirty="0">
                <a:effectLst/>
              </a:rPr>
              <a:t/>
            </a:r>
            <a:br>
              <a:rPr lang="en-US" sz="1800" dirty="0">
                <a:effectLst/>
              </a:rPr>
            </a:br>
            <a:r>
              <a:rPr lang="en-US" sz="1800" dirty="0" smtClean="0">
                <a:effectLst/>
              </a:rPr>
              <a:t>Management </a:t>
            </a:r>
            <a:r>
              <a:rPr lang="en-US" sz="1800" dirty="0">
                <a:effectLst/>
              </a:rPr>
              <a:t>v. </a:t>
            </a:r>
            <a:r>
              <a:rPr lang="en-US" sz="1800" dirty="0" smtClean="0">
                <a:effectLst/>
              </a:rPr>
              <a:t>Non-Management</a:t>
            </a:r>
            <a:endParaRPr lang="en-US" sz="1800" dirty="0">
              <a:effectLst/>
            </a:endParaRPr>
          </a:p>
        </p:txBody>
      </p:sp>
      <p:graphicFrame>
        <p:nvGraphicFramePr>
          <p:cNvPr id="43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180413629"/>
              </p:ext>
            </p:extLst>
          </p:nvPr>
        </p:nvGraphicFramePr>
        <p:xfrm>
          <a:off x="1295400" y="1981200"/>
          <a:ext cx="6248400" cy="2296892"/>
        </p:xfrm>
        <a:graphic>
          <a:graphicData uri="http://schemas.openxmlformats.org/drawingml/2006/table">
            <a:tbl>
              <a:tblPr/>
              <a:tblGrid>
                <a:gridCol w="2286000"/>
                <a:gridCol w="1143000"/>
                <a:gridCol w="228600"/>
                <a:gridCol w="1219200"/>
                <a:gridCol w="228600"/>
                <a:gridCol w="1143000"/>
              </a:tblGrid>
              <a:tr h="62049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Employee </a:t>
                      </a:r>
                      <a:r>
                        <a:rPr kumimoji="0" lang="en-US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Count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Employee  Count  %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Salary</a:t>
                      </a:r>
                      <a:r>
                        <a:rPr kumimoji="0" lang="en-US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50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Management</a:t>
                      </a:r>
                      <a:endParaRPr kumimoji="0" lang="en-US" sz="16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174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11.0%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16.9%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70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Supervisor</a:t>
                      </a:r>
                      <a:endParaRPr kumimoji="0" lang="en-US" sz="16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179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11.4%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14.2%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47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Technical/Professional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193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12.2%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13.2%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4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General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1,033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65.4%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55.7%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7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Total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1,579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100.0%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100.0%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 Box 43"/>
          <p:cNvSpPr txBox="1">
            <a:spLocks noChangeArrowheads="1"/>
          </p:cNvSpPr>
          <p:nvPr/>
        </p:nvSpPr>
        <p:spPr bwMode="auto">
          <a:xfrm>
            <a:off x="457200" y="5773577"/>
            <a:ext cx="48006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US" sz="1000" dirty="0">
                <a:solidFill>
                  <a:srgbClr val="FFFF00"/>
                </a:solidFill>
              </a:rPr>
              <a:t>*</a:t>
            </a:r>
            <a:r>
              <a:rPr lang="en-US" sz="1000" dirty="0" smtClean="0">
                <a:solidFill>
                  <a:srgbClr val="FFFF00"/>
                </a:solidFill>
              </a:rPr>
              <a:t>Meets </a:t>
            </a:r>
            <a:r>
              <a:rPr lang="en-US" sz="1000" dirty="0">
                <a:solidFill>
                  <a:srgbClr val="FFFF00"/>
                </a:solidFill>
              </a:rPr>
              <a:t>target of </a:t>
            </a:r>
            <a:r>
              <a:rPr lang="en-US" sz="1000" dirty="0" smtClean="0">
                <a:solidFill>
                  <a:srgbClr val="FFFF00"/>
                </a:solidFill>
              </a:rPr>
              <a:t>25%</a:t>
            </a:r>
            <a:endParaRPr lang="en-US" sz="1000" dirty="0">
              <a:solidFill>
                <a:srgbClr val="FFFF00"/>
              </a:solidFill>
            </a:endParaRPr>
          </a:p>
        </p:txBody>
      </p:sp>
      <p:sp>
        <p:nvSpPr>
          <p:cNvPr id="8" name="Rectangle 59"/>
          <p:cNvSpPr txBox="1">
            <a:spLocks noChangeArrowheads="1"/>
          </p:cNvSpPr>
          <p:nvPr/>
        </p:nvSpPr>
        <p:spPr bwMode="auto">
          <a:xfrm>
            <a:off x="304800" y="76200"/>
            <a:ext cx="8534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>
              <a:defRPr/>
            </a:pPr>
            <a:r>
              <a:rPr lang="en-US" dirty="0">
                <a:solidFill>
                  <a:srgbClr val="FFFF00"/>
                </a:solidFill>
                <a:effectLst/>
              </a:rPr>
              <a:t>FY </a:t>
            </a:r>
            <a:r>
              <a:rPr lang="en-US" dirty="0" smtClean="0">
                <a:solidFill>
                  <a:srgbClr val="FFFF00"/>
                </a:solidFill>
                <a:effectLst/>
              </a:rPr>
              <a:t>2016-17 Citywide Organizational Profile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42517" y="2549626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FF00"/>
                </a:solidFill>
              </a:rPr>
              <a:t>*</a:t>
            </a:r>
            <a:endParaRPr lang="en-US" sz="1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72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Slide </a:t>
            </a:r>
            <a:fld id="{8E18DBD1-AAAE-4C38-BA60-AAD02946C668}" type="slidenum">
              <a:rPr lang="en-US" smtClean="0">
                <a:solidFill>
                  <a:srgbClr val="FFFFFF"/>
                </a:solidFill>
              </a:rPr>
              <a:pPr/>
              <a:t>31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2175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1935" y="1219200"/>
            <a:ext cx="8610600" cy="5334000"/>
          </a:xfrm>
        </p:spPr>
        <p:txBody>
          <a:bodyPr/>
          <a:lstStyle/>
          <a:p>
            <a:pPr marL="346075" indent="-346075">
              <a:spcAft>
                <a:spcPts val="600"/>
              </a:spcAft>
              <a:tabLst>
                <a:tab pos="1543050" algn="l"/>
              </a:tabLst>
            </a:pPr>
            <a:r>
              <a:rPr lang="en-US" sz="2100" dirty="0" smtClean="0">
                <a:solidFill>
                  <a:srgbClr val="FFFF00"/>
                </a:solidFill>
                <a:effectLst/>
              </a:rPr>
              <a:t>Maintain Structural Balance</a:t>
            </a:r>
          </a:p>
          <a:p>
            <a:pPr lvl="2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</a:pPr>
            <a:r>
              <a:rPr lang="en-US" dirty="0" smtClean="0">
                <a:solidFill>
                  <a:srgbClr val="FFFFFF"/>
                </a:solidFill>
                <a:effectLst/>
              </a:rPr>
              <a:t>Consistently apply the lens of long-term sustainability</a:t>
            </a:r>
          </a:p>
          <a:p>
            <a:pPr lvl="2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</a:pPr>
            <a:r>
              <a:rPr lang="en-US" dirty="0" smtClean="0">
                <a:solidFill>
                  <a:srgbClr val="FFFFFF"/>
                </a:solidFill>
                <a:effectLst/>
              </a:rPr>
              <a:t>Closely monitor cost-drivers and adapt to changes; be nimble</a:t>
            </a:r>
          </a:p>
          <a:p>
            <a:pPr marL="685800" lvl="2" indent="0">
              <a:spcAft>
                <a:spcPts val="0"/>
              </a:spcAft>
              <a:buNone/>
              <a:tabLst>
                <a:tab pos="1543050" algn="l"/>
              </a:tabLst>
            </a:pPr>
            <a:endParaRPr lang="en-US" dirty="0" smtClean="0">
              <a:solidFill>
                <a:srgbClr val="FFFFFF"/>
              </a:solidFill>
              <a:effectLst/>
            </a:endParaRPr>
          </a:p>
          <a:p>
            <a:pPr marL="346075" indent="-346075">
              <a:spcAft>
                <a:spcPts val="600"/>
              </a:spcAft>
              <a:tabLst>
                <a:tab pos="1543050" algn="l"/>
              </a:tabLst>
            </a:pPr>
            <a:r>
              <a:rPr lang="en-US" sz="2100" dirty="0" smtClean="0">
                <a:solidFill>
                  <a:srgbClr val="FFFF00"/>
                </a:solidFill>
                <a:effectLst/>
              </a:rPr>
              <a:t>Programs, Infrastructure and Service</a:t>
            </a:r>
            <a:endParaRPr lang="en-US" sz="2100" dirty="0">
              <a:solidFill>
                <a:srgbClr val="FFFF00"/>
              </a:solidFill>
              <a:effectLst/>
            </a:endParaRPr>
          </a:p>
          <a:p>
            <a:pPr lvl="2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</a:pPr>
            <a:r>
              <a:rPr lang="en-US" dirty="0" smtClean="0">
                <a:solidFill>
                  <a:srgbClr val="FFFFFF"/>
                </a:solidFill>
                <a:effectLst/>
              </a:rPr>
              <a:t>Do NOT revert to traditional patterns and work flows: Problem Solvers</a:t>
            </a:r>
            <a:endParaRPr lang="en-US" dirty="0">
              <a:solidFill>
                <a:srgbClr val="FFFFFF"/>
              </a:solidFill>
              <a:effectLst/>
            </a:endParaRPr>
          </a:p>
          <a:p>
            <a:pPr lvl="2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</a:pPr>
            <a:r>
              <a:rPr lang="en-US" dirty="0" smtClean="0">
                <a:solidFill>
                  <a:srgbClr val="FFFFFF"/>
                </a:solidFill>
                <a:effectLst/>
              </a:rPr>
              <a:t>Restore what can be restored, build and maintain</a:t>
            </a:r>
            <a:endParaRPr lang="en-US" dirty="0">
              <a:solidFill>
                <a:srgbClr val="FFFFFF"/>
              </a:solidFill>
              <a:effectLst/>
            </a:endParaRPr>
          </a:p>
          <a:p>
            <a:pPr lvl="2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</a:pPr>
            <a:r>
              <a:rPr lang="en-US" dirty="0" smtClean="0">
                <a:solidFill>
                  <a:srgbClr val="FFFFFF"/>
                </a:solidFill>
                <a:effectLst/>
              </a:rPr>
              <a:t>Aggressively pursue Exceptional Customer Service</a:t>
            </a:r>
          </a:p>
          <a:p>
            <a:pPr marL="685800" lvl="2" indent="0">
              <a:spcAft>
                <a:spcPts val="0"/>
              </a:spcAft>
              <a:buNone/>
              <a:tabLst>
                <a:tab pos="1543050" algn="l"/>
              </a:tabLst>
            </a:pPr>
            <a:endParaRPr lang="en-US" dirty="0">
              <a:solidFill>
                <a:srgbClr val="FFFFFF"/>
              </a:solidFill>
              <a:effectLst/>
            </a:endParaRPr>
          </a:p>
          <a:p>
            <a:pPr marL="346075" indent="-346075">
              <a:spcAft>
                <a:spcPts val="600"/>
              </a:spcAft>
              <a:tabLst>
                <a:tab pos="1543050" algn="l"/>
              </a:tabLst>
            </a:pPr>
            <a:r>
              <a:rPr lang="en-US" sz="2100" dirty="0" smtClean="0">
                <a:solidFill>
                  <a:srgbClr val="FFFF00"/>
                </a:solidFill>
                <a:effectLst/>
              </a:rPr>
              <a:t>Field the Best Team</a:t>
            </a:r>
          </a:p>
          <a:p>
            <a:pPr lvl="2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</a:pPr>
            <a:r>
              <a:rPr lang="en-US" dirty="0" smtClean="0">
                <a:solidFill>
                  <a:srgbClr val="FFFFFF"/>
                </a:solidFill>
                <a:effectLst/>
              </a:rPr>
              <a:t>Invest in people</a:t>
            </a:r>
            <a:endParaRPr lang="en-US" dirty="0">
              <a:solidFill>
                <a:srgbClr val="FFFFFF"/>
              </a:solidFill>
              <a:effectLst/>
            </a:endParaRPr>
          </a:p>
          <a:p>
            <a:pPr lvl="2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</a:pPr>
            <a:r>
              <a:rPr lang="en-US" dirty="0" smtClean="0">
                <a:solidFill>
                  <a:srgbClr val="FFFFFF"/>
                </a:solidFill>
                <a:effectLst/>
              </a:rPr>
              <a:t>Balance value propositions – public demands highest level of service; employees working harder than ever</a:t>
            </a:r>
          </a:p>
          <a:p>
            <a:pPr lvl="2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</a:pPr>
            <a:r>
              <a:rPr lang="en-US" dirty="0" smtClean="0">
                <a:solidFill>
                  <a:srgbClr val="FFFFFF"/>
                </a:solidFill>
                <a:effectLst/>
              </a:rPr>
              <a:t>Big Ideas, Moon Shots and Reasons for Optimism</a:t>
            </a:r>
            <a:endParaRPr lang="en-US" dirty="0">
              <a:solidFill>
                <a:srgbClr val="FFFFFF"/>
              </a:solidFill>
              <a:effectLst/>
            </a:endParaRPr>
          </a:p>
          <a:p>
            <a:pPr marL="0" indent="0">
              <a:spcAft>
                <a:spcPct val="60000"/>
              </a:spcAft>
              <a:buNone/>
              <a:tabLst>
                <a:tab pos="1543050" algn="l"/>
              </a:tabLst>
            </a:pPr>
            <a:endParaRPr lang="en-US" sz="2000" dirty="0" smtClean="0"/>
          </a:p>
        </p:txBody>
      </p:sp>
      <p:sp>
        <p:nvSpPr>
          <p:cNvPr id="1217539" name="Rectangle 3"/>
          <p:cNvSpPr>
            <a:spLocks noChangeArrowheads="1"/>
          </p:cNvSpPr>
          <p:nvPr/>
        </p:nvSpPr>
        <p:spPr bwMode="auto">
          <a:xfrm>
            <a:off x="304800" y="228600"/>
            <a:ext cx="8534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 anchor="ctr"/>
          <a:lstStyle/>
          <a:p>
            <a:pPr eaLnBrk="1" hangingPunct="1"/>
            <a:r>
              <a:rPr lang="en-US" sz="2800" dirty="0" smtClean="0">
                <a:solidFill>
                  <a:srgbClr val="FFFF00"/>
                </a:solidFill>
              </a:rPr>
              <a:t>Conclusion</a:t>
            </a:r>
          </a:p>
          <a:p>
            <a:pPr eaLnBrk="1" hangingPunct="1"/>
            <a:r>
              <a:rPr lang="en-US" sz="2400" dirty="0" smtClean="0">
                <a:solidFill>
                  <a:srgbClr val="FFFFFF"/>
                </a:solidFill>
              </a:rPr>
              <a:t>FY 2016-17 Budget Themes</a:t>
            </a:r>
            <a:endParaRPr lang="en-US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1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791E3ECD-343C-4DE4-AC53-9DD4E6B63098}" type="slidenum">
              <a:rPr lang="en-US">
                <a:solidFill>
                  <a:srgbClr val="FFFFFF"/>
                </a:solidFill>
              </a:rPr>
              <a:pPr>
                <a:defRPr/>
              </a:pPr>
              <a:t>32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236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534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Budget Calendar</a:t>
            </a:r>
          </a:p>
        </p:txBody>
      </p:sp>
      <p:sp>
        <p:nvSpPr>
          <p:cNvPr id="1223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610600" cy="57912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1543050" algn="l"/>
              </a:tabLst>
              <a:defRPr/>
            </a:pPr>
            <a:endParaRPr lang="en-US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tabLst>
                <a:tab pos="1543050" algn="l"/>
              </a:tabLst>
              <a:defRPr/>
            </a:pPr>
            <a:r>
              <a:rPr lang="en-US" dirty="0" smtClean="0">
                <a:solidFill>
                  <a:srgbClr val="FFFF00"/>
                </a:solidFill>
              </a:rPr>
              <a:t>May 3, Budget Study Session #1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tabLst>
                <a:tab pos="1543050" algn="l"/>
              </a:tabLst>
              <a:defRPr/>
            </a:pPr>
            <a:r>
              <a:rPr lang="en-US" dirty="0" smtClean="0"/>
              <a:t>FY 2015-16 Update, Year End Projection &amp; Adjustments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tabLst>
                <a:tab pos="1543050" algn="l"/>
              </a:tabLst>
              <a:defRPr/>
            </a:pPr>
            <a:r>
              <a:rPr lang="en-US" dirty="0"/>
              <a:t>Organizational </a:t>
            </a:r>
            <a:r>
              <a:rPr lang="en-US" dirty="0" smtClean="0"/>
              <a:t>Profile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tabLst>
                <a:tab pos="1543050" algn="l"/>
              </a:tabLst>
              <a:defRPr/>
            </a:pPr>
            <a:r>
              <a:rPr lang="en-US" dirty="0" smtClean="0"/>
              <a:t>General Fund Forecast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tabLst>
                <a:tab pos="1543050" algn="l"/>
              </a:tabLst>
              <a:defRPr/>
            </a:pPr>
            <a:r>
              <a:rPr lang="en-US" dirty="0"/>
              <a:t>FY </a:t>
            </a:r>
            <a:r>
              <a:rPr lang="en-US" dirty="0" smtClean="0"/>
              <a:t>2016-17 </a:t>
            </a:r>
            <a:r>
              <a:rPr lang="en-US" dirty="0"/>
              <a:t>Proposed General Fund </a:t>
            </a:r>
            <a:r>
              <a:rPr lang="en-US" dirty="0" smtClean="0"/>
              <a:t>Budget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tabLst>
                <a:tab pos="1543050" algn="l"/>
              </a:tabLst>
              <a:defRPr/>
            </a:pPr>
            <a:r>
              <a:rPr lang="en-US" dirty="0" smtClean="0"/>
              <a:t>Budget Calendar</a:t>
            </a:r>
            <a:endParaRPr 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88931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791E3ECD-343C-4DE4-AC53-9DD4E6B63098}" type="slidenum">
              <a:rPr lang="en-US">
                <a:solidFill>
                  <a:srgbClr val="FFFFFF"/>
                </a:solidFill>
              </a:rPr>
              <a:pPr>
                <a:defRPr/>
              </a:pPr>
              <a:t>33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236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534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Budget Calendar</a:t>
            </a:r>
          </a:p>
        </p:txBody>
      </p:sp>
      <p:sp>
        <p:nvSpPr>
          <p:cNvPr id="1223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610600" cy="57912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543050" algn="l"/>
              </a:tabLst>
              <a:defRPr/>
            </a:pPr>
            <a:endParaRPr lang="en-US" sz="1400" dirty="0" smtClean="0"/>
          </a:p>
          <a:p>
            <a:pPr eaLnBrk="1" hangingPunct="1"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  <a:tabLst>
                <a:tab pos="1543050" algn="l"/>
              </a:tabLst>
              <a:defRPr/>
            </a:pPr>
            <a:r>
              <a:rPr lang="en-US" dirty="0" smtClean="0">
                <a:solidFill>
                  <a:srgbClr val="FFFF00"/>
                </a:solidFill>
              </a:rPr>
              <a:t>May 10, Budget Study Session #2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  <a:tabLst>
                <a:tab pos="1543050" algn="l"/>
              </a:tabLst>
              <a:defRPr/>
            </a:pPr>
            <a:r>
              <a:rPr lang="en-US" dirty="0"/>
              <a:t>Council Priorities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  <a:tabLst>
                <a:tab pos="1543050" algn="l"/>
              </a:tabLst>
              <a:defRPr/>
            </a:pPr>
            <a:r>
              <a:rPr lang="en-US" dirty="0"/>
              <a:t>Summary of Appropriations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  <a:tabLst>
                <a:tab pos="1543050" algn="l"/>
              </a:tabLst>
              <a:defRPr/>
            </a:pPr>
            <a:r>
              <a:rPr lang="en-US" dirty="0" smtClean="0"/>
              <a:t>Capital </a:t>
            </a:r>
            <a:r>
              <a:rPr lang="en-US" dirty="0"/>
              <a:t>Improvement </a:t>
            </a:r>
            <a:r>
              <a:rPr lang="en-US" dirty="0" smtClean="0"/>
              <a:t>Program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spcAft>
                <a:spcPts val="1800"/>
              </a:spcAft>
              <a:tabLst>
                <a:tab pos="1543050" algn="l"/>
              </a:tabLst>
              <a:defRPr/>
            </a:pPr>
            <a:r>
              <a:rPr lang="en-US" dirty="0"/>
              <a:t>Proposed New Fees &amp; </a:t>
            </a:r>
            <a:r>
              <a:rPr lang="en-US" dirty="0" smtClean="0"/>
              <a:t>Increases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spcAft>
                <a:spcPts val="1800"/>
              </a:spcAft>
              <a:tabLst>
                <a:tab pos="1543050" algn="l"/>
              </a:tabLst>
              <a:defRPr/>
            </a:pPr>
            <a:r>
              <a:rPr lang="en-US" dirty="0" smtClean="0">
                <a:solidFill>
                  <a:srgbClr val="FFFF00"/>
                </a:solidFill>
              </a:rPr>
              <a:t>May 17, Budget Study Session #3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spcAft>
                <a:spcPts val="1800"/>
              </a:spcAft>
              <a:tabLst>
                <a:tab pos="1543050" algn="l"/>
              </a:tabLst>
              <a:defRPr/>
            </a:pPr>
            <a:r>
              <a:rPr lang="en-US" dirty="0" smtClean="0"/>
              <a:t>Departmental Dashboards</a:t>
            </a:r>
            <a:endParaRPr lang="en-US" dirty="0"/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spcAft>
                <a:spcPts val="1800"/>
              </a:spcAft>
              <a:tabLst>
                <a:tab pos="1543050" algn="l"/>
              </a:tabLst>
              <a:defRPr/>
            </a:pPr>
            <a:r>
              <a:rPr lang="en-US" dirty="0" smtClean="0">
                <a:solidFill>
                  <a:srgbClr val="FFFFFF"/>
                </a:solidFill>
              </a:rPr>
              <a:t>UUT Repeal</a:t>
            </a:r>
            <a:endParaRPr lang="en-US" dirty="0">
              <a:solidFill>
                <a:srgbClr val="FFFFFF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spcAft>
                <a:spcPts val="1800"/>
              </a:spcAft>
              <a:tabLst>
                <a:tab pos="1543050" algn="l"/>
              </a:tabLst>
              <a:defRPr/>
            </a:pPr>
            <a:r>
              <a:rPr lang="en-US" dirty="0" smtClean="0">
                <a:solidFill>
                  <a:srgbClr val="FFFF00"/>
                </a:solidFill>
              </a:rPr>
              <a:t>May 24, Budget Hearing, 6pm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  <a:tabLst>
                <a:tab pos="1543050" algn="l"/>
              </a:tabLst>
              <a:defRPr/>
            </a:pPr>
            <a:r>
              <a:rPr lang="en-US" dirty="0" smtClean="0">
                <a:solidFill>
                  <a:srgbClr val="FFFF00"/>
                </a:solidFill>
              </a:rPr>
              <a:t>June 14, Budget Adoption, 6pm</a:t>
            </a:r>
          </a:p>
        </p:txBody>
      </p:sp>
    </p:spTree>
    <p:extLst>
      <p:ext uri="{BB962C8B-B14F-4D97-AF65-F5344CB8AC3E}">
        <p14:creationId xmlns:p14="http://schemas.microsoft.com/office/powerpoint/2010/main" val="118577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0"/>
            <a:ext cx="7772400" cy="2133600"/>
          </a:xfrm>
        </p:spPr>
        <p:txBody>
          <a:bodyPr/>
          <a:lstStyle/>
          <a:p>
            <a:pPr eaLnBrk="1" hangingPunct="1"/>
            <a:r>
              <a:rPr lang="en-US" sz="3600" i="1" dirty="0" smtClean="0">
                <a:solidFill>
                  <a:srgbClr val="FFFF00"/>
                </a:solidFill>
                <a:effectLst/>
              </a:rPr>
              <a:t>Questions</a:t>
            </a:r>
            <a:br>
              <a:rPr lang="en-US" sz="3600" i="1" dirty="0" smtClean="0">
                <a:solidFill>
                  <a:srgbClr val="FFFF00"/>
                </a:solidFill>
                <a:effectLst/>
              </a:rPr>
            </a:br>
            <a:r>
              <a:rPr lang="en-US" sz="3600" i="1" dirty="0" smtClean="0">
                <a:solidFill>
                  <a:srgbClr val="FFFF00"/>
                </a:solidFill>
                <a:effectLst/>
              </a:rPr>
              <a:t>&amp;</a:t>
            </a:r>
            <a:br>
              <a:rPr lang="en-US" sz="3600" i="1" dirty="0" smtClean="0">
                <a:solidFill>
                  <a:srgbClr val="FFFF00"/>
                </a:solidFill>
                <a:effectLst/>
              </a:rPr>
            </a:br>
            <a:r>
              <a:rPr lang="en-US" sz="3600" i="1" dirty="0" smtClean="0">
                <a:solidFill>
                  <a:srgbClr val="FFFF00"/>
                </a:solidFill>
                <a:effectLst/>
              </a:rPr>
              <a:t>Comments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D46DC857-AC8C-4ADF-BAFE-09CE3FDACE1A}" type="slidenum">
              <a:rPr lang="en-US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" y="152400"/>
            <a:ext cx="8534400" cy="990600"/>
          </a:xfrm>
        </p:spPr>
        <p:txBody>
          <a:bodyPr/>
          <a:lstStyle/>
          <a:p>
            <a:pPr eaLnBrk="1" hangingPunct="1"/>
            <a:r>
              <a:rPr lang="en-US" sz="2800" dirty="0">
                <a:solidFill>
                  <a:srgbClr val="FFFF00"/>
                </a:solidFill>
                <a:effectLst/>
              </a:rPr>
              <a:t>FY </a:t>
            </a:r>
            <a:r>
              <a:rPr lang="en-US" sz="2800" dirty="0" smtClean="0">
                <a:solidFill>
                  <a:srgbClr val="FFFF00"/>
                </a:solidFill>
                <a:effectLst/>
              </a:rPr>
              <a:t>2015-16 </a:t>
            </a:r>
            <a:r>
              <a:rPr lang="en-US" sz="2800" dirty="0">
                <a:solidFill>
                  <a:srgbClr val="FFFF00"/>
                </a:solidFill>
                <a:effectLst/>
              </a:rPr>
              <a:t>3rd Quarter Update</a:t>
            </a:r>
            <a:br>
              <a:rPr lang="en-US" sz="2800" dirty="0">
                <a:solidFill>
                  <a:srgbClr val="FFFF00"/>
                </a:solidFill>
                <a:effectLst/>
              </a:rPr>
            </a:br>
            <a:r>
              <a:rPr lang="en-US" dirty="0" smtClean="0">
                <a:effectLst/>
              </a:rPr>
              <a:t>General Fund Expenditures</a:t>
            </a:r>
            <a:r>
              <a:rPr lang="en-US" sz="2800" dirty="0" smtClean="0">
                <a:solidFill>
                  <a:srgbClr val="FFFF00"/>
                </a:solidFill>
                <a:effectLst/>
              </a:rPr>
              <a:t/>
            </a:r>
            <a:br>
              <a:rPr lang="en-US" sz="2800" dirty="0" smtClean="0">
                <a:solidFill>
                  <a:srgbClr val="FFFF00"/>
                </a:solidFill>
                <a:effectLst/>
              </a:rPr>
            </a:br>
            <a:endParaRPr lang="en-US" sz="2000" dirty="0" smtClean="0">
              <a:solidFill>
                <a:schemeClr val="tx1"/>
              </a:solidFill>
              <a:effectLst/>
            </a:endParaRPr>
          </a:p>
        </p:txBody>
      </p:sp>
      <p:sp>
        <p:nvSpPr>
          <p:cNvPr id="24579" name="Rectangle 157"/>
          <p:cNvSpPr>
            <a:spLocks noChangeArrowheads="1"/>
          </p:cNvSpPr>
          <p:nvPr/>
        </p:nvSpPr>
        <p:spPr bwMode="auto">
          <a:xfrm>
            <a:off x="304800" y="1295400"/>
            <a:ext cx="8610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228600" algn="l" eaLnBrk="1" hangingPunct="1">
              <a:spcBef>
                <a:spcPct val="20000"/>
              </a:spcBef>
              <a:spcAft>
                <a:spcPct val="60000"/>
              </a:spcAft>
              <a:buClr>
                <a:srgbClr val="FF3300"/>
              </a:buClr>
              <a:buSzPct val="90000"/>
              <a:buFont typeface="Wingdings" pitchFamily="2" charset="2"/>
              <a:buChar char="§"/>
              <a:tabLst>
                <a:tab pos="1543050" algn="l"/>
              </a:tabLst>
            </a:pPr>
            <a:r>
              <a:rPr lang="en-US" sz="2000" dirty="0">
                <a:solidFill>
                  <a:srgbClr val="FFFFFF"/>
                </a:solidFill>
              </a:rPr>
              <a:t>Department expenditures are tracking as expected</a:t>
            </a:r>
          </a:p>
          <a:p>
            <a:pPr marL="571500" lvl="1" indent="-228600" algn="l" eaLnBrk="1" hangingPunct="1">
              <a:spcBef>
                <a:spcPct val="20000"/>
              </a:spcBef>
              <a:spcAft>
                <a:spcPct val="60000"/>
              </a:spcAft>
              <a:buFontTx/>
              <a:buChar char="•"/>
              <a:tabLst>
                <a:tab pos="1543050" algn="l"/>
              </a:tabLst>
            </a:pPr>
            <a:r>
              <a:rPr lang="en-US" dirty="0" smtClean="0">
                <a:solidFill>
                  <a:srgbClr val="FFFFFF"/>
                </a:solidFill>
              </a:rPr>
              <a:t>As reported </a:t>
            </a:r>
            <a:r>
              <a:rPr lang="en-US" dirty="0">
                <a:solidFill>
                  <a:srgbClr val="FFFFFF"/>
                </a:solidFill>
              </a:rPr>
              <a:t>at the first quarter and mid-year, departments are on track to meet their budget; this remains unchanged at the third quarter</a:t>
            </a:r>
          </a:p>
          <a:p>
            <a:pPr marL="571500" lvl="1" indent="-228600" algn="l" eaLnBrk="1" hangingPunct="1">
              <a:spcBef>
                <a:spcPct val="20000"/>
              </a:spcBef>
              <a:spcAft>
                <a:spcPct val="60000"/>
              </a:spcAft>
              <a:buFontTx/>
              <a:buChar char="•"/>
              <a:tabLst>
                <a:tab pos="1543050" algn="l"/>
              </a:tabLst>
            </a:pPr>
            <a:r>
              <a:rPr lang="en-US" dirty="0">
                <a:solidFill>
                  <a:srgbClr val="FFFFFF"/>
                </a:solidFill>
              </a:rPr>
              <a:t>General Fund Expenditures are $</a:t>
            </a:r>
            <a:r>
              <a:rPr lang="en-US" dirty="0" smtClean="0">
                <a:solidFill>
                  <a:srgbClr val="FFFFFF"/>
                </a:solidFill>
              </a:rPr>
              <a:t>136.6 million, </a:t>
            </a:r>
            <a:r>
              <a:rPr lang="en-US" dirty="0" smtClean="0"/>
              <a:t>72.6% </a:t>
            </a:r>
            <a:r>
              <a:rPr lang="en-US" dirty="0" smtClean="0">
                <a:solidFill>
                  <a:srgbClr val="FFFFFF"/>
                </a:solidFill>
              </a:rPr>
              <a:t>expended </a:t>
            </a:r>
            <a:r>
              <a:rPr lang="en-US" dirty="0">
                <a:solidFill>
                  <a:srgbClr val="FFFFFF"/>
                </a:solidFill>
              </a:rPr>
              <a:t>versus </a:t>
            </a:r>
            <a:r>
              <a:rPr lang="en-US" dirty="0" smtClean="0"/>
              <a:t>73.5% </a:t>
            </a:r>
            <a:r>
              <a:rPr lang="en-US" dirty="0">
                <a:solidFill>
                  <a:srgbClr val="FFFFFF"/>
                </a:solidFill>
              </a:rPr>
              <a:t>last </a:t>
            </a:r>
            <a:r>
              <a:rPr lang="en-US" dirty="0" smtClean="0">
                <a:solidFill>
                  <a:srgbClr val="FFFFFF"/>
                </a:solidFill>
              </a:rPr>
              <a:t>year</a:t>
            </a:r>
            <a:endParaRPr lang="en-US" dirty="0">
              <a:solidFill>
                <a:srgbClr val="FFFFFF"/>
              </a:solidFill>
            </a:endParaRPr>
          </a:p>
          <a:p>
            <a:pPr lvl="2" indent="-228600" algn="l" eaLnBrk="1" hangingPunct="1">
              <a:spcBef>
                <a:spcPct val="20000"/>
              </a:spcBef>
              <a:spcAft>
                <a:spcPct val="60000"/>
              </a:spcAft>
              <a:buClr>
                <a:srgbClr val="FFFFFF"/>
              </a:buClr>
              <a:buSzPct val="90000"/>
              <a:buFont typeface="Arial" charset="0"/>
              <a:buChar char="–"/>
              <a:tabLst>
                <a:tab pos="1543050" algn="l"/>
              </a:tabLst>
            </a:pPr>
            <a:r>
              <a:rPr lang="en-US" dirty="0">
                <a:solidFill>
                  <a:srgbClr val="FFFFFF"/>
                </a:solidFill>
              </a:rPr>
              <a:t>All </a:t>
            </a:r>
            <a:r>
              <a:rPr lang="en-US" dirty="0" smtClean="0">
                <a:solidFill>
                  <a:srgbClr val="FFFFFF"/>
                </a:solidFill>
              </a:rPr>
              <a:t>Non-Public Safety Departments </a:t>
            </a:r>
            <a:r>
              <a:rPr lang="en-US" dirty="0">
                <a:solidFill>
                  <a:srgbClr val="FFFFFF"/>
                </a:solidFill>
              </a:rPr>
              <a:t>are forecasted to either meet or come in under budget by </a:t>
            </a:r>
            <a:r>
              <a:rPr lang="en-US" dirty="0" smtClean="0">
                <a:solidFill>
                  <a:srgbClr val="FFFFFF"/>
                </a:solidFill>
              </a:rPr>
              <a:t>year-end </a:t>
            </a:r>
            <a:r>
              <a:rPr lang="en-US" dirty="0">
                <a:solidFill>
                  <a:srgbClr val="FFFFFF"/>
                </a:solidFill>
              </a:rPr>
              <a:t>barring any unforeseen </a:t>
            </a:r>
            <a:r>
              <a:rPr lang="en-US" dirty="0" smtClean="0">
                <a:solidFill>
                  <a:srgbClr val="FFFFFF"/>
                </a:solidFill>
              </a:rPr>
              <a:t>expenditures</a:t>
            </a:r>
          </a:p>
          <a:p>
            <a:pPr lvl="2" indent="-228600" algn="l" eaLnBrk="1" hangingPunct="1">
              <a:spcBef>
                <a:spcPct val="20000"/>
              </a:spcBef>
              <a:spcAft>
                <a:spcPct val="60000"/>
              </a:spcAft>
              <a:buClr>
                <a:srgbClr val="FFFFFF"/>
              </a:buClr>
              <a:buSzPct val="90000"/>
              <a:buFont typeface="Arial" charset="0"/>
              <a:buChar char="–"/>
              <a:tabLst>
                <a:tab pos="1543050" algn="l"/>
              </a:tabLst>
            </a:pPr>
            <a:r>
              <a:rPr lang="en-US" dirty="0" smtClean="0">
                <a:solidFill>
                  <a:srgbClr val="FFFFFF"/>
                </a:solidFill>
              </a:rPr>
              <a:t>Public Safety Departments are forecasted to be slightly over budget due to challenges in managing overtime costs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0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A9D558A9-4205-42F4-814E-03DEE546D2DA}" type="slidenum">
              <a:rPr lang="en-US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534400" cy="6096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FF00"/>
                </a:solidFill>
                <a:effectLst/>
              </a:rPr>
              <a:t>General Fund Resources</a:t>
            </a:r>
            <a:br>
              <a:rPr lang="en-US" altLang="en-US" dirty="0" smtClean="0">
                <a:solidFill>
                  <a:srgbClr val="FFFF00"/>
                </a:solidFill>
                <a:effectLst/>
              </a:rPr>
            </a:br>
            <a:r>
              <a:rPr lang="en-US" altLang="en-US" sz="2000" dirty="0" smtClean="0">
                <a:solidFill>
                  <a:schemeClr val="tx1"/>
                </a:solidFill>
                <a:effectLst/>
              </a:rPr>
              <a:t>March 31, 2016 (In Thousands)</a:t>
            </a:r>
          </a:p>
        </p:txBody>
      </p:sp>
      <p:graphicFrame>
        <p:nvGraphicFramePr>
          <p:cNvPr id="998583" name="Group 18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6737701"/>
              </p:ext>
            </p:extLst>
          </p:nvPr>
        </p:nvGraphicFramePr>
        <p:xfrm>
          <a:off x="762000" y="914400"/>
          <a:ext cx="7391400" cy="4882658"/>
        </p:xfrm>
        <a:graphic>
          <a:graphicData uri="http://schemas.openxmlformats.org/drawingml/2006/table">
            <a:tbl>
              <a:tblPr/>
              <a:tblGrid>
                <a:gridCol w="2389837"/>
                <a:gridCol w="1018173"/>
                <a:gridCol w="1087663"/>
                <a:gridCol w="1015152"/>
                <a:gridCol w="966175"/>
                <a:gridCol w="914400"/>
              </a:tblGrid>
              <a:tr h="4779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3" marB="45713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Adopted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15-16</a:t>
                      </a: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Adjustments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15-16</a:t>
                      </a: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Revised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Resources</a:t>
                      </a: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Actual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Receipts</a:t>
                      </a: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Received</a:t>
                      </a:r>
                    </a:p>
                  </a:txBody>
                  <a:tcPr marT="45713" marB="45713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5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Property Taxes </a:t>
                      </a:r>
                    </a:p>
                  </a:txBody>
                  <a:tcPr marT="45713" marB="4571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49,740 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 -   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$    49,740 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26,937 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54.2%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5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Sales Tax </a:t>
                      </a:r>
                    </a:p>
                  </a:txBody>
                  <a:tcPr marT="45713" marB="4571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37,700 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-   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37,700 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19,039 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50.5%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5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Utility Users Tax </a:t>
                      </a:r>
                    </a:p>
                  </a:txBody>
                  <a:tcPr marT="45713" marB="4571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28,250 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-   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28,250 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19,929 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70.5%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5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Occupancy &amp; Other Taxes </a:t>
                      </a:r>
                    </a:p>
                  </a:txBody>
                  <a:tcPr marT="45713" marB="4571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11,000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150   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11,150 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6,226 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55.8%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5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Licenses And Permits </a:t>
                      </a:r>
                    </a:p>
                  </a:txBody>
                  <a:tcPr marT="45713" marB="4571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8,105 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250   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8,355 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7,369 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88.2%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5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Revenue From Other Agencies </a:t>
                      </a:r>
                    </a:p>
                  </a:txBody>
                  <a:tcPr marT="45713" marB="4571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350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245 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595 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662 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111.3%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5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Charges For Services </a:t>
                      </a:r>
                    </a:p>
                  </a:txBody>
                  <a:tcPr marT="45713" marB="4571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2,781 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582   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3,363 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2,867 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85.3%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5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 Allocation</a:t>
                      </a:r>
                    </a:p>
                  </a:txBody>
                  <a:tcPr marT="45713" marB="4571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15,091 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(150)   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14,941 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11,214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75.1%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5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Fines &amp; Forfeitures </a:t>
                      </a:r>
                    </a:p>
                  </a:txBody>
                  <a:tcPr marT="45713" marB="4571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2,850 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(50)   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2,800 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1,852 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66.1%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5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Interest/Use Of Money </a:t>
                      </a:r>
                    </a:p>
                  </a:txBody>
                  <a:tcPr marT="45713" marB="4571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3,220 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   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3,420 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2,766 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80.9%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5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Misc &amp; Non-Operating </a:t>
                      </a:r>
                    </a:p>
                  </a:txBody>
                  <a:tcPr marT="45713" marB="4571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1,402 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250   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1,652 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1,479 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89.5%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5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Transfers </a:t>
                      </a:r>
                    </a:p>
                  </a:txBody>
                  <a:tcPr marT="45713" marB="4571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21,257 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-   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21,257 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862 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4.1%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5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GSA Reimbursement</a:t>
                      </a:r>
                    </a:p>
                  </a:txBody>
                  <a:tcPr marT="45713" marB="4571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3,921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3,921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0.0%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5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Subtotal:</a:t>
                      </a:r>
                    </a:p>
                  </a:txBody>
                  <a:tcPr marT="45713" marB="4571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185,667 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$         1,477                  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187,144 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$  101,202 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54.1%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5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Use of Fund Balance</a:t>
                      </a:r>
                    </a:p>
                  </a:txBody>
                  <a:tcPr marT="45713" marB="4571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-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1,088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1,088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-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N/A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5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Total Resources:</a:t>
                      </a:r>
                    </a:p>
                  </a:txBody>
                  <a:tcPr marT="45713" marB="4571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   185,667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$         2,565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   188,232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  101,202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53.8%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887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1FA8B417-7CA4-4752-AB3B-CAD81307CC4C}" type="slidenum">
              <a:rPr lang="en-US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534400" cy="6096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FF00"/>
                </a:solidFill>
                <a:effectLst/>
              </a:rPr>
              <a:t>General Fund Expenditures</a:t>
            </a:r>
            <a:r>
              <a:rPr lang="en-US" altLang="en-US" sz="2800" dirty="0" smtClean="0">
                <a:solidFill>
                  <a:srgbClr val="FFFF00"/>
                </a:solidFill>
                <a:effectLst/>
              </a:rPr>
              <a:t/>
            </a:r>
            <a:br>
              <a:rPr lang="en-US" altLang="en-US" sz="2800" dirty="0" smtClean="0">
                <a:solidFill>
                  <a:srgbClr val="FFFF00"/>
                </a:solidFill>
                <a:effectLst/>
              </a:rPr>
            </a:br>
            <a:r>
              <a:rPr lang="en-US" altLang="en-US" sz="2000" dirty="0" smtClean="0">
                <a:solidFill>
                  <a:schemeClr val="tx1"/>
                </a:solidFill>
                <a:effectLst/>
              </a:rPr>
              <a:t>March 31, 2016 (In Thousands)</a:t>
            </a:r>
          </a:p>
        </p:txBody>
      </p:sp>
      <p:graphicFrame>
        <p:nvGraphicFramePr>
          <p:cNvPr id="997588" name="Group 2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2365565"/>
              </p:ext>
            </p:extLst>
          </p:nvPr>
        </p:nvGraphicFramePr>
        <p:xfrm>
          <a:off x="685800" y="685800"/>
          <a:ext cx="7315202" cy="5231715"/>
        </p:xfrm>
        <a:graphic>
          <a:graphicData uri="http://schemas.openxmlformats.org/drawingml/2006/table">
            <a:tbl>
              <a:tblPr/>
              <a:tblGrid>
                <a:gridCol w="2187019"/>
                <a:gridCol w="967819"/>
                <a:gridCol w="1219200"/>
                <a:gridCol w="980388"/>
                <a:gridCol w="980388"/>
                <a:gridCol w="980388"/>
              </a:tblGrid>
              <a:tr h="5223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Adopted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15-16</a:t>
                      </a:r>
                    </a:p>
                  </a:txBody>
                  <a:tcPr marT="45727" marB="45727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Adjustments*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15-16</a:t>
                      </a:r>
                    </a:p>
                  </a:txBody>
                  <a:tcPr marT="45727" marB="45727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Revised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Budget</a:t>
                      </a:r>
                    </a:p>
                  </a:txBody>
                  <a:tcPr marT="45727" marB="45727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Actual Expended</a:t>
                      </a:r>
                    </a:p>
                  </a:txBody>
                  <a:tcPr marT="45727" marB="45727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Expended</a:t>
                      </a:r>
                    </a:p>
                  </a:txBody>
                  <a:tcPr marT="45727" marB="45727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9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Administrative Services</a:t>
                      </a:r>
                    </a:p>
                  </a:txBody>
                  <a:tcPr marT="45727" marB="45727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$      5,501 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182   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$      5,683 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$    3,796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66.8%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9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City Attorney</a:t>
                      </a:r>
                    </a:p>
                  </a:txBody>
                  <a:tcPr marT="45727" marB="45727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3,190 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87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3,277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2,360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72.0%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9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City Clerk</a:t>
                      </a:r>
                    </a:p>
                  </a:txBody>
                  <a:tcPr marT="45727" marB="45727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1,054 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396  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1,450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543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37.4%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9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City Treasurer</a:t>
                      </a:r>
                    </a:p>
                  </a:txBody>
                  <a:tcPr marT="45727" marB="45727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665 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26   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691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492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71.2%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9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Community Development</a:t>
                      </a:r>
                    </a:p>
                  </a:txBody>
                  <a:tcPr marT="45727" marB="45727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9,846 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448 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10,294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7,162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69.6%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9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Comm. Services &amp; Parks</a:t>
                      </a:r>
                    </a:p>
                  </a:txBody>
                  <a:tcPr marT="45727" marB="45727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10,500 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496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10,996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7,811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71.0%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9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Fire</a:t>
                      </a:r>
                    </a:p>
                  </a:txBody>
                  <a:tcPr marT="45727" marB="45727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45,027 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368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45,395 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34,768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76.6%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9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Human Resources</a:t>
                      </a:r>
                    </a:p>
                  </a:txBody>
                  <a:tcPr marT="45727" marB="45727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2,661 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56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2,717 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1,670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61.5%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9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Library, Arts &amp; Culture</a:t>
                      </a:r>
                    </a:p>
                  </a:txBody>
                  <a:tcPr marT="45727" marB="45727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8,489 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1,262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9,751 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5,917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60.7%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9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Management Services</a:t>
                      </a:r>
                    </a:p>
                  </a:txBody>
                  <a:tcPr marT="45727" marB="45727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3,869 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426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4,295 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2,773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64.6%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9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Police</a:t>
                      </a:r>
                    </a:p>
                  </a:txBody>
                  <a:tcPr marT="45727" marB="45727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70,301 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220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70,521 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53,804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76.3%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9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Public Works</a:t>
                      </a:r>
                    </a:p>
                  </a:txBody>
                  <a:tcPr marT="45727" marB="45727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17,965 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1,374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19,339 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13,795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71.3%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9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Transfers</a:t>
                      </a:r>
                    </a:p>
                  </a:txBody>
                  <a:tcPr marT="45727" marB="45727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2,125 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-   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2,125 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1,006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47.3%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9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Retirement Incentive</a:t>
                      </a:r>
                    </a:p>
                  </a:txBody>
                  <a:tcPr marT="45727" marB="45727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898   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  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898   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673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74.9%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9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OPEB/RHSP</a:t>
                      </a:r>
                    </a:p>
                  </a:txBody>
                  <a:tcPr marT="45727" marB="45727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800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800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0.0%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9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Total Expenditures:</a:t>
                      </a:r>
                    </a:p>
                  </a:txBody>
                  <a:tcPr marT="45727" marB="45727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182,891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$      5,341    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>
                          <a:tab pos="292100" algn="l"/>
                        </a:tabLst>
                      </a:pPr>
                      <a:r>
                        <a:rPr kumimoji="0" lang="pt-B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$  188,232 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$   136,570 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72.6%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9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Proposed 3</a:t>
                      </a:r>
                      <a:r>
                        <a:rPr kumimoji="0" lang="en-US" sz="1100" b="0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rd</a:t>
                      </a:r>
                      <a:r>
                        <a:rPr kumimoji="0" lang="en-US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Qtr Adjustments</a:t>
                      </a:r>
                    </a:p>
                  </a:txBody>
                  <a:tcPr marT="45727" marB="45727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>
                          <a:tab pos="292100" algn="l"/>
                        </a:tabLst>
                      </a:pPr>
                      <a:r>
                        <a:rPr kumimoji="0" lang="en-US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9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Total Expenditures:</a:t>
                      </a:r>
                    </a:p>
                  </a:txBody>
                  <a:tcPr marT="45727" marB="45727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182,891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$      5,341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>
                          <a:tab pos="292100" algn="l"/>
                        </a:tabLst>
                      </a:pPr>
                      <a:r>
                        <a:rPr kumimoji="0" lang="pt-B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188,232 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>
                          <a:tab pos="292100" algn="l"/>
                        </a:tabLst>
                        <a:defRPr/>
                      </a:pPr>
                      <a:r>
                        <a:rPr kumimoji="0" lang="pt-B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$   136,570 </a:t>
                      </a:r>
                      <a:endParaRPr kumimoji="0" 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>
                          <a:tab pos="292100" algn="l"/>
                        </a:tabLst>
                        <a:defRPr/>
                      </a:pPr>
                      <a:r>
                        <a:rPr kumimoji="0" lang="pt-B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72.6%</a:t>
                      </a:r>
                      <a:endParaRPr kumimoji="0" 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 Box 155"/>
          <p:cNvSpPr txBox="1">
            <a:spLocks noChangeArrowheads="1"/>
          </p:cNvSpPr>
          <p:nvPr/>
        </p:nvSpPr>
        <p:spPr bwMode="auto">
          <a:xfrm>
            <a:off x="228600" y="6400800"/>
            <a:ext cx="31242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000" dirty="0">
                <a:solidFill>
                  <a:srgbClr val="FFFF00"/>
                </a:solidFill>
              </a:rPr>
              <a:t> * Includes Carryovers &amp; </a:t>
            </a:r>
            <a:r>
              <a:rPr lang="en-US" sz="1000" dirty="0" smtClean="0">
                <a:solidFill>
                  <a:srgbClr val="FFFF00"/>
                </a:solidFill>
              </a:rPr>
              <a:t>Adjustments</a:t>
            </a:r>
            <a:endParaRPr lang="en-US" sz="1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81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BEA0A79C-F255-4B1A-B923-8C82CC0569DA}" type="slidenum">
              <a:rPr lang="en-US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995438" name="Group 1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1943383"/>
              </p:ext>
            </p:extLst>
          </p:nvPr>
        </p:nvGraphicFramePr>
        <p:xfrm>
          <a:off x="914400" y="609600"/>
          <a:ext cx="7086600" cy="5299710"/>
        </p:xfrm>
        <a:graphic>
          <a:graphicData uri="http://schemas.openxmlformats.org/drawingml/2006/table">
            <a:tbl>
              <a:tblPr lastRow="1"/>
              <a:tblGrid>
                <a:gridCol w="3886200"/>
                <a:gridCol w="990600"/>
                <a:gridCol w="228600"/>
                <a:gridCol w="1066800"/>
                <a:gridCol w="228600"/>
                <a:gridCol w="6858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75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75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FY 2015-16 Projected Results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75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75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Unassigned &amp; Charter Reserve 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75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75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 of Budget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0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75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Unassigned &amp; Charter Reserve, 7/1/2015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75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75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75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 66,052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1075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75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36.1%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1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75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Revenues: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75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75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75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75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75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12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75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Adopted Revenue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75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185,667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75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75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75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75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12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75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Adjustments as of March 31, 2016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75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1,477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75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75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75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75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8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75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 Revenue as of March 31, 2016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75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187,144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75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75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75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75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1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75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Appropriations: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75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75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75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75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75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12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75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Adopted Appropriation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75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(182,891)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75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75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75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75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75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Adjustments as of March 31, 2016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75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(2,214)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75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75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75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75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8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75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Total Appropriation as of March 31, 2016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75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$   (185,105)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75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75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75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75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84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75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Projected Surplus for FY 2015-16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75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75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75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         2,039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75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75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841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1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75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Projected Additional FY 2015-16 Savings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75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75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75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            364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75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75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21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1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75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Unassigned &amp; Charter Reserve, 3/31/2016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75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75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75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       68,455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75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75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37.4%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43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75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Less: Carryover Appropriation from FY 2014-15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75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75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75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(3,127)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75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75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5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600" b="0" i="0" u="none" strike="noStrike" kern="1200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2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75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Projected Ending Unassigned &amp; Charter Reserve, 6/30/2016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75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75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75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 65,328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75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75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35.7%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847" name="Rectangle 98"/>
          <p:cNvSpPr>
            <a:spLocks noGrp="1" noChangeArrowheads="1"/>
          </p:cNvSpPr>
          <p:nvPr>
            <p:ph type="title"/>
          </p:nvPr>
        </p:nvSpPr>
        <p:spPr>
          <a:xfrm>
            <a:off x="304800" y="8626"/>
            <a:ext cx="8534400" cy="533400"/>
          </a:xfrm>
          <a:noFill/>
        </p:spPr>
        <p:txBody>
          <a:bodyPr/>
          <a:lstStyle/>
          <a:p>
            <a:pPr eaLnBrk="1" hangingPunct="1"/>
            <a:r>
              <a:rPr lang="en-US" altLang="en-US" sz="2000" dirty="0" smtClean="0">
                <a:solidFill>
                  <a:srgbClr val="FFFF00"/>
                </a:solidFill>
                <a:effectLst/>
              </a:rPr>
              <a:t>FY 2015-16 General Fund Projected Fund Balance</a:t>
            </a:r>
            <a:r>
              <a:rPr lang="en-US" altLang="en-US" sz="1800" dirty="0" smtClean="0">
                <a:solidFill>
                  <a:srgbClr val="FFFF00"/>
                </a:solidFill>
                <a:effectLst/>
              </a:rPr>
              <a:t/>
            </a:r>
            <a:br>
              <a:rPr lang="en-US" altLang="en-US" sz="1800" dirty="0" smtClean="0">
                <a:solidFill>
                  <a:srgbClr val="FFFF00"/>
                </a:solidFill>
                <a:effectLst/>
              </a:rPr>
            </a:br>
            <a:r>
              <a:rPr lang="en-US" altLang="en-US" sz="1800" dirty="0">
                <a:solidFill>
                  <a:schemeClr val="tx1"/>
                </a:solidFill>
                <a:effectLst/>
              </a:rPr>
              <a:t>A</a:t>
            </a:r>
            <a:r>
              <a:rPr lang="en-US" altLang="en-US" sz="1800" dirty="0" smtClean="0">
                <a:solidFill>
                  <a:schemeClr val="tx1"/>
                </a:solidFill>
                <a:effectLst/>
              </a:rPr>
              <a:t>s of June 30, 2016</a:t>
            </a:r>
            <a:r>
              <a:rPr lang="en-US" altLang="en-US" sz="1800" dirty="0">
                <a:solidFill>
                  <a:schemeClr val="tx1"/>
                </a:solidFill>
                <a:effectLst/>
              </a:rPr>
              <a:t> </a:t>
            </a:r>
            <a:r>
              <a:rPr lang="en-US" altLang="en-US" sz="1800" dirty="0" smtClean="0">
                <a:solidFill>
                  <a:schemeClr val="tx1"/>
                </a:solidFill>
                <a:effectLst/>
              </a:rPr>
              <a:t>(In Thousands)</a:t>
            </a:r>
          </a:p>
        </p:txBody>
      </p:sp>
      <p:sp>
        <p:nvSpPr>
          <p:cNvPr id="7" name="Text Box 37"/>
          <p:cNvSpPr txBox="1">
            <a:spLocks noChangeArrowheads="1"/>
          </p:cNvSpPr>
          <p:nvPr/>
        </p:nvSpPr>
        <p:spPr bwMode="auto">
          <a:xfrm>
            <a:off x="0" y="6209894"/>
            <a:ext cx="8505825" cy="438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870" dirty="0">
                <a:solidFill>
                  <a:srgbClr val="FFFF00"/>
                </a:solidFill>
                <a:latin typeface="Arial"/>
              </a:rPr>
              <a:t>*Based on FY 2015-16 adopted recurring appropriation of $182.9 million. Current policy is a floor of 30%</a:t>
            </a:r>
          </a:p>
          <a:p>
            <a:pPr algn="l">
              <a:spcBef>
                <a:spcPct val="50000"/>
              </a:spcBef>
            </a:pPr>
            <a:r>
              <a:rPr lang="en-US" sz="870" dirty="0">
                <a:solidFill>
                  <a:srgbClr val="FFFF00"/>
                </a:solidFill>
                <a:latin typeface="Arial"/>
              </a:rPr>
              <a:t> with a target of 35% </a:t>
            </a:r>
          </a:p>
        </p:txBody>
      </p:sp>
    </p:spTree>
    <p:extLst>
      <p:ext uri="{BB962C8B-B14F-4D97-AF65-F5344CB8AC3E}">
        <p14:creationId xmlns:p14="http://schemas.microsoft.com/office/powerpoint/2010/main" val="185592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64" y="76200"/>
            <a:ext cx="9160625" cy="314325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FF00"/>
                </a:solidFill>
                <a:effectLst/>
              </a:rPr>
              <a:t>FY 2015-16 General Fund Forecast</a:t>
            </a:r>
          </a:p>
        </p:txBody>
      </p:sp>
      <p:graphicFrame>
        <p:nvGraphicFramePr>
          <p:cNvPr id="6" name="Group 13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652345565"/>
              </p:ext>
            </p:extLst>
          </p:nvPr>
        </p:nvGraphicFramePr>
        <p:xfrm>
          <a:off x="304800" y="609600"/>
          <a:ext cx="8305799" cy="4756787"/>
        </p:xfrm>
        <a:graphic>
          <a:graphicData uri="http://schemas.openxmlformats.org/drawingml/2006/table">
            <a:tbl>
              <a:tblPr/>
              <a:tblGrid>
                <a:gridCol w="2700257"/>
                <a:gridCol w="812496"/>
                <a:gridCol w="798353"/>
                <a:gridCol w="878188"/>
                <a:gridCol w="798353"/>
                <a:gridCol w="798353"/>
                <a:gridCol w="798353"/>
                <a:gridCol w="721446"/>
              </a:tblGrid>
              <a:tr h="3924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7644" marR="87644" marT="43830" marB="4383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Adopted FY 15-16 </a:t>
                      </a:r>
                    </a:p>
                  </a:txBody>
                  <a:tcPr marL="87644" marR="87644" marT="43830" marB="4383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FY 16-17</a:t>
                      </a:r>
                    </a:p>
                  </a:txBody>
                  <a:tcPr marL="87644" marR="87644" marT="43830" marB="4383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FY 17-18</a:t>
                      </a:r>
                    </a:p>
                  </a:txBody>
                  <a:tcPr marL="87644" marR="87644" marT="43830" marB="4383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FY 18-19</a:t>
                      </a:r>
                    </a:p>
                  </a:txBody>
                  <a:tcPr marL="87644" marR="87644" marT="43830" marB="4383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FY 19-20</a:t>
                      </a:r>
                    </a:p>
                  </a:txBody>
                  <a:tcPr marL="87644" marR="87644" marT="43830" marB="4383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FY 20-21</a:t>
                      </a:r>
                    </a:p>
                  </a:txBody>
                  <a:tcPr marL="87644" marR="87644" marT="43830" marB="4383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FY 21-22</a:t>
                      </a:r>
                    </a:p>
                  </a:txBody>
                  <a:tcPr marL="87644" marR="87644" marT="43830" marB="4383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5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Resources: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$   185.7 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$   192.9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$   200.5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$   206.6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212.3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217.6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223.2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512">
                <a:tc>
                  <a:txBody>
                    <a:bodyPr/>
                    <a:lstStyle/>
                    <a:p>
                      <a:pPr marL="3429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Assigned Fund Balance – Econ Dev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0.9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0.7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0.7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5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Total Projected Resources: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$   185.7 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$   193.8</a:t>
                      </a: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$   201.2</a:t>
                      </a: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$   207.3</a:t>
                      </a: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$   212.3</a:t>
                      </a: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$   217.6</a:t>
                      </a: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$   223.2</a:t>
                      </a: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5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Appropriations: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5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      Base Line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122.8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124.7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127.1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128.4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129.3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130.3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131.0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512">
                <a:tc>
                  <a:txBody>
                    <a:bodyPr/>
                    <a:lstStyle/>
                    <a:p>
                      <a:pPr marL="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PERS </a:t>
                      </a:r>
                    </a:p>
                  </a:txBody>
                  <a:tcPr marL="262933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25.9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28.7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31.5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34.0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36.6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37.3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38.3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512">
                <a:tc>
                  <a:txBody>
                    <a:bodyPr/>
                    <a:lstStyle/>
                    <a:p>
                      <a:pPr marL="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PERS Cost Share</a:t>
                      </a:r>
                    </a:p>
                  </a:txBody>
                  <a:tcPr marL="262933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(2.8)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(3.3)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(3.3)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(3.3)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(3.4)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(3.4)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(3.4)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512">
                <a:tc>
                  <a:txBody>
                    <a:bodyPr/>
                    <a:lstStyle/>
                    <a:p>
                      <a:pPr marL="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PERS Net of Cost Share:</a:t>
                      </a:r>
                    </a:p>
                  </a:txBody>
                  <a:tcPr marL="262933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23.1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25.4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28.2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30.7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33.2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33.9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34.9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512">
                <a:tc>
                  <a:txBody>
                    <a:bodyPr/>
                    <a:lstStyle/>
                    <a:p>
                      <a:pPr marL="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CIP </a:t>
                      </a:r>
                    </a:p>
                  </a:txBody>
                  <a:tcPr marL="262933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1.6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0.7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0.9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1.9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3.0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3.5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512">
                <a:tc>
                  <a:txBody>
                    <a:bodyPr/>
                    <a:lstStyle/>
                    <a:p>
                      <a:pPr marL="457200" marR="0" lvl="1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ISF’s</a:t>
                      </a:r>
                    </a:p>
                  </a:txBody>
                  <a:tcPr marL="0" marR="87644" marT="43830" marB="43830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36.0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41.5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43.5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44.9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46.5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47.5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48.4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623">
                <a:tc>
                  <a:txBody>
                    <a:bodyPr/>
                    <a:lstStyle/>
                    <a:p>
                      <a:pPr marL="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COP’s</a:t>
                      </a:r>
                    </a:p>
                  </a:txBody>
                  <a:tcPr marL="350577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1.0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1.0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1.0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1.0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512">
                <a:tc>
                  <a:txBody>
                    <a:bodyPr/>
                    <a:lstStyle/>
                    <a:p>
                      <a:pPr marL="3429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Assigned Fund Balance – Econ Dev</a:t>
                      </a:r>
                    </a:p>
                  </a:txBody>
                  <a:tcPr marL="0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0.9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0.7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0.7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5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Total Appropriations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$   182.9 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194.9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$   201.0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$   206.6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211.9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215.7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218.8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5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Net Surplus/(Deficit)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$       2.8 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$     (1.1) 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$       0.2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$       0.7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 0.4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  1.9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  4.4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5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Budget Adjustments as of 3/31/16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(2.2) 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5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Revenue Adjustments as of 3/31/16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1.5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5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Est. Savings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0.3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5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Net Surplus/(Deficit)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2.4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$     (1.1) 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$       0.2 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$       0.7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 0.4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  1.9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  4.4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5725" y="6279115"/>
            <a:ext cx="1752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* Excludes Carryovers</a:t>
            </a:r>
            <a:endParaRPr lang="en-US" sz="100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5720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CE0C3975-B0FA-4169-8DFC-9FC93910B685}" type="slidenum">
              <a:rPr lang="en-US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77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CE0C3975-B0FA-4169-8DFC-9FC93910B685}" type="slidenum">
              <a:rPr lang="en-US">
                <a:solidFill>
                  <a:srgbClr val="FFFFFF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7650" name="Rectangle 65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534400" cy="6096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FF00"/>
                </a:solidFill>
                <a:effectLst/>
              </a:rPr>
              <a:t>Cash Balances – All Funds </a:t>
            </a:r>
            <a:r>
              <a:rPr lang="en-US" sz="3200" dirty="0" smtClean="0">
                <a:solidFill>
                  <a:srgbClr val="FFFF00"/>
                </a:solidFill>
                <a:effectLst/>
              </a:rPr>
              <a:t/>
            </a:r>
            <a:br>
              <a:rPr lang="en-US" sz="3200" dirty="0" smtClean="0">
                <a:solidFill>
                  <a:srgbClr val="FFFF00"/>
                </a:solidFill>
                <a:effectLst/>
              </a:rPr>
            </a:br>
            <a:r>
              <a:rPr lang="en-US" sz="2000" dirty="0" smtClean="0">
                <a:effectLst/>
              </a:rPr>
              <a:t>March 31, 2016 (In Thousands)</a:t>
            </a:r>
            <a:endParaRPr lang="en-US" sz="2000" b="1" dirty="0" smtClean="0">
              <a:solidFill>
                <a:srgbClr val="FFFF00"/>
              </a:solidFill>
              <a:effectLst/>
            </a:endParaRPr>
          </a:p>
        </p:txBody>
      </p:sp>
      <p:graphicFrame>
        <p:nvGraphicFramePr>
          <p:cNvPr id="68" name="Group 1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7287990"/>
              </p:ext>
            </p:extLst>
          </p:nvPr>
        </p:nvGraphicFramePr>
        <p:xfrm>
          <a:off x="152400" y="1066800"/>
          <a:ext cx="4800600" cy="4394208"/>
        </p:xfrm>
        <a:graphic>
          <a:graphicData uri="http://schemas.openxmlformats.org/drawingml/2006/table">
            <a:tbl>
              <a:tblPr/>
              <a:tblGrid>
                <a:gridCol w="2819400"/>
                <a:gridCol w="1066800"/>
                <a:gridCol w="914400"/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Major Funds: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General Fund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$   62,764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Housing Assistance Fund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2,575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Capital Improvement Fund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9,159 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Sewer Fund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58,750 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Electric Fund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215,560 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6858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Operating Cash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   108,673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6858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Transfer Reserve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15,080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6858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Restricted Cash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12,087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6858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Operating Reserve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41,900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6858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Bond Cash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37,820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Water Fund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   16,193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6858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Operating Cash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        (550)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6858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Restricted Cash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5,131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6858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Bond Cash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11,612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22860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Major Funds Total: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$ 365,001         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9194820"/>
              </p:ext>
            </p:extLst>
          </p:nvPr>
        </p:nvGraphicFramePr>
        <p:xfrm>
          <a:off x="5029200" y="2438400"/>
          <a:ext cx="3962400" cy="2144484"/>
        </p:xfrm>
        <a:graphic>
          <a:graphicData uri="http://schemas.openxmlformats.org/drawingml/2006/table">
            <a:tbl>
              <a:tblPr/>
              <a:tblGrid>
                <a:gridCol w="2743200"/>
                <a:gridCol w="12192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Other Funds: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914">
                <a:tc>
                  <a:txBody>
                    <a:bodyPr/>
                    <a:lstStyle/>
                    <a:p>
                      <a:pPr marL="285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Capital Projects Funds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$     56,128 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914">
                <a:tc>
                  <a:txBody>
                    <a:bodyPr/>
                    <a:lstStyle/>
                    <a:p>
                      <a:pPr marL="285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Debt Service Funds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21,840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914">
                <a:tc>
                  <a:txBody>
                    <a:bodyPr/>
                    <a:lstStyle/>
                    <a:p>
                      <a:pPr marL="285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Special Revenue Funds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65,813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914">
                <a:tc>
                  <a:txBody>
                    <a:bodyPr/>
                    <a:lstStyle/>
                    <a:p>
                      <a:pPr marL="285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Nonmajor Enterprise Funds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35,898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914">
                <a:tc>
                  <a:txBody>
                    <a:bodyPr/>
                    <a:lstStyle/>
                    <a:p>
                      <a:pPr marL="285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Internal Service Funds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109,530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91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Other Funds Total: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289,209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4722436"/>
              </p:ext>
            </p:extLst>
          </p:nvPr>
        </p:nvGraphicFramePr>
        <p:xfrm>
          <a:off x="2971800" y="5715000"/>
          <a:ext cx="3270553" cy="350532"/>
        </p:xfrm>
        <a:graphic>
          <a:graphicData uri="http://schemas.openxmlformats.org/drawingml/2006/table">
            <a:tbl>
              <a:tblPr/>
              <a:tblGrid>
                <a:gridCol w="2057400"/>
                <a:gridCol w="1213153"/>
              </a:tblGrid>
              <a:tr h="3505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Grand Total:</a:t>
                      </a:r>
                    </a:p>
                  </a:txBody>
                  <a:tcPr marT="45726" marB="4572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654,210</a:t>
                      </a:r>
                    </a:p>
                  </a:txBody>
                  <a:tcPr marT="45726" marB="4572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290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5_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9_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22723</TotalTime>
  <Words>3529</Words>
  <Application>Microsoft Office PowerPoint</Application>
  <PresentationFormat>On-screen Show (4:3)</PresentationFormat>
  <Paragraphs>1287</Paragraphs>
  <Slides>34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Beam</vt:lpstr>
      <vt:lpstr>4_Beam</vt:lpstr>
      <vt:lpstr>5_Beam</vt:lpstr>
      <vt:lpstr>9_Beam</vt:lpstr>
      <vt:lpstr>PowerPoint Presentation</vt:lpstr>
      <vt:lpstr>Agenda</vt:lpstr>
      <vt:lpstr>FY 2015-16 Third Quarter Update March 31, 2016</vt:lpstr>
      <vt:lpstr>FY 2015-16 3rd Quarter Update General Fund Expenditures </vt:lpstr>
      <vt:lpstr>General Fund Resources March 31, 2016 (In Thousands)</vt:lpstr>
      <vt:lpstr>General Fund Expenditures March 31, 2016 (In Thousands)</vt:lpstr>
      <vt:lpstr>FY 2015-16 General Fund Projected Fund Balance As of June 30, 2016 (In Thousands)</vt:lpstr>
      <vt:lpstr>FY 2015-16 General Fund Forecast</vt:lpstr>
      <vt:lpstr>Cash Balances – All Funds  March 31, 2016 (In Thousands)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FY 2016-17 General Fund Proposed Budget Fund Balance Projection </vt:lpstr>
      <vt:lpstr>FY 2016-17 General Fund Forecast</vt:lpstr>
      <vt:lpstr>FY 2016-17 Organizational Profile  </vt:lpstr>
      <vt:lpstr>FY 2016-17 Citywide Organizational Profile </vt:lpstr>
      <vt:lpstr>FY 2016-17 Citywide Organizational Profile  Per Capita Tri-City Comparison – General Fund  Property Tax</vt:lpstr>
      <vt:lpstr>FY 2016-17 Citywide Organizational Profile  Per Capita Tri-City Comparison – General Fund  Sales Tax</vt:lpstr>
      <vt:lpstr>FY 2016-17 Citywide Organizational Profile  Per Capita Tri-City Comparison – General Fund  Utility Users Tax</vt:lpstr>
      <vt:lpstr>PowerPoint Presentation</vt:lpstr>
      <vt:lpstr>Total Personnel Appropriation - All Funds Four-Year Comparison (in millions)</vt:lpstr>
      <vt:lpstr>Total Personnel Appropriation - General Fund Four-Year Comparison (in millions)</vt:lpstr>
      <vt:lpstr>Total Personnel - All Funds Management v. Non-Management</vt:lpstr>
      <vt:lpstr>PowerPoint Presentation</vt:lpstr>
      <vt:lpstr>Budget Calendar</vt:lpstr>
      <vt:lpstr>Budget Calendar</vt:lpstr>
      <vt:lpstr>Questions &amp; Comments</vt:lpstr>
    </vt:vector>
  </TitlesOfParts>
  <Company>CITY OF GLENDALE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 Study Session 2009-10</dc:title>
  <dc:creator>Budget</dc:creator>
  <cp:lastModifiedBy>Isayan, Adrine</cp:lastModifiedBy>
  <cp:revision>1232</cp:revision>
  <cp:lastPrinted>2016-05-02T22:17:28Z</cp:lastPrinted>
  <dcterms:created xsi:type="dcterms:W3CDTF">2009-04-29T22:49:38Z</dcterms:created>
  <dcterms:modified xsi:type="dcterms:W3CDTF">2016-05-24T15:28:16Z</dcterms:modified>
</cp:coreProperties>
</file>