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840" r:id="rId2"/>
    <p:sldMasterId id="2147483855" r:id="rId3"/>
    <p:sldMasterId id="2147483870" r:id="rId4"/>
    <p:sldMasterId id="2147483884" r:id="rId5"/>
  </p:sldMasterIdLst>
  <p:notesMasterIdLst>
    <p:notesMasterId r:id="rId44"/>
  </p:notesMasterIdLst>
  <p:handoutMasterIdLst>
    <p:handoutMasterId r:id="rId45"/>
  </p:handoutMasterIdLst>
  <p:sldIdLst>
    <p:sldId id="699" r:id="rId6"/>
    <p:sldId id="1145" r:id="rId7"/>
    <p:sldId id="900" r:id="rId8"/>
    <p:sldId id="1108" r:id="rId9"/>
    <p:sldId id="1109" r:id="rId10"/>
    <p:sldId id="1121" r:id="rId11"/>
    <p:sldId id="1122" r:id="rId12"/>
    <p:sldId id="1123" r:id="rId13"/>
    <p:sldId id="1103" r:id="rId14"/>
    <p:sldId id="1119" r:id="rId15"/>
    <p:sldId id="1136" r:id="rId16"/>
    <p:sldId id="1011" r:id="rId17"/>
    <p:sldId id="1115" r:id="rId18"/>
    <p:sldId id="1138" r:id="rId19"/>
    <p:sldId id="1124" r:id="rId20"/>
    <p:sldId id="1126" r:id="rId21"/>
    <p:sldId id="1127" r:id="rId22"/>
    <p:sldId id="1128" r:id="rId23"/>
    <p:sldId id="1129" r:id="rId24"/>
    <p:sldId id="1130" r:id="rId25"/>
    <p:sldId id="1131" r:id="rId26"/>
    <p:sldId id="1132" r:id="rId27"/>
    <p:sldId id="1133" r:id="rId28"/>
    <p:sldId id="1134" r:id="rId29"/>
    <p:sldId id="1135" r:id="rId30"/>
    <p:sldId id="1140" r:id="rId31"/>
    <p:sldId id="1139" r:id="rId32"/>
    <p:sldId id="1156" r:id="rId33"/>
    <p:sldId id="1153" r:id="rId34"/>
    <p:sldId id="1154" r:id="rId35"/>
    <p:sldId id="1155" r:id="rId36"/>
    <p:sldId id="1151" r:id="rId37"/>
    <p:sldId id="1152" r:id="rId38"/>
    <p:sldId id="1141" r:id="rId39"/>
    <p:sldId id="1146" r:id="rId40"/>
    <p:sldId id="1144" r:id="rId41"/>
    <p:sldId id="1147" r:id="rId42"/>
    <p:sldId id="783" r:id="rId43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78A"/>
    <a:srgbClr val="FFFF00"/>
    <a:srgbClr val="FFFFFF"/>
    <a:srgbClr val="000000"/>
    <a:srgbClr val="FFFF99"/>
    <a:srgbClr val="111111"/>
    <a:srgbClr val="983222"/>
    <a:srgbClr val="EAAB0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5771" autoAdjust="0"/>
  </p:normalViewPr>
  <p:slideViewPr>
    <p:cSldViewPr>
      <p:cViewPr>
        <p:scale>
          <a:sx n="100" d="100"/>
          <a:sy n="100" d="100"/>
        </p:scale>
        <p:origin x="-970" y="5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0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3732" y="-25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000"/>
            </a:lvl1pPr>
          </a:lstStyle>
          <a:p>
            <a:pPr>
              <a:defRPr/>
            </a:pPr>
            <a:r>
              <a:rPr lang="en-US" dirty="0"/>
              <a:t>Budget </a:t>
            </a:r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000" dirty="0" smtClean="0"/>
            </a:lvl1pPr>
          </a:lstStyle>
          <a:p>
            <a:pPr>
              <a:defRPr/>
            </a:pPr>
            <a:r>
              <a:rPr lang="en-US" dirty="0" smtClean="0"/>
              <a:t>May 24, 2016</a:t>
            </a: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/>
            </a:lvl1pPr>
          </a:lstStyle>
          <a:p>
            <a:pPr>
              <a:defRPr/>
            </a:pPr>
            <a:fld id="{A6AF175C-0B05-4F32-8BBE-76D67F13F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927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65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4857FC-DDA3-4CE2-9900-CC67FFB73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861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2CE8D6-651A-4486-AAB9-00824688227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1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97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E7FBC2-78D3-4145-910A-9915DDC42A3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3rd Quarter Update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29B40-4A72-4914-863B-71F63DCFED2C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Special </a:t>
            </a:r>
            <a:r>
              <a:rPr lang="en-US" altLang="en-US" baseline="0" dirty="0" smtClean="0"/>
              <a:t>Rev: FY 16-17 </a:t>
            </a:r>
            <a:r>
              <a:rPr lang="en-US" altLang="en-US" baseline="0" dirty="0" err="1" smtClean="0"/>
              <a:t>Mgmt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Svcs</a:t>
            </a:r>
            <a:r>
              <a:rPr lang="en-US" altLang="en-US" baseline="0" dirty="0" smtClean="0"/>
              <a:t> decrease of $2.5M due to reclassification of Econ Dev from Special Rev Fund to General Fund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Capital</a:t>
            </a:r>
            <a:r>
              <a:rPr lang="en-US" altLang="en-US" baseline="0" dirty="0" smtClean="0"/>
              <a:t> Improvement Funds: FY 16-17 CSP increased from 5.5M to 17.7M </a:t>
            </a:r>
          </a:p>
          <a:p>
            <a:pPr eaLnBrk="1" hangingPunct="1"/>
            <a:r>
              <a:rPr lang="en-US" altLang="en-US" baseline="0" dirty="0" smtClean="0"/>
              <a:t>ISFs Net $6M increase: </a:t>
            </a:r>
          </a:p>
          <a:p>
            <a:pPr eaLnBrk="1" hangingPunct="1"/>
            <a:r>
              <a:rPr lang="en-US" altLang="en-US" baseline="0" dirty="0" smtClean="0"/>
              <a:t>	Fund 612 Liability INCREASE of $0.7M (8.4%),</a:t>
            </a:r>
          </a:p>
          <a:p>
            <a:pPr eaLnBrk="1" hangingPunct="1"/>
            <a:r>
              <a:rPr lang="en-US" altLang="en-US" baseline="0" dirty="0" smtClean="0"/>
              <a:t>	ISD Rate DECREASED $7M (-29%), </a:t>
            </a:r>
          </a:p>
          <a:p>
            <a:pPr eaLnBrk="1" hangingPunct="1"/>
            <a:r>
              <a:rPr lang="en-US" altLang="en-US" baseline="0" dirty="0" smtClean="0"/>
              <a:t>	Benefits INCREASED $3.9M (7.1%)</a:t>
            </a:r>
          </a:p>
          <a:p>
            <a:pPr eaLnBrk="1" hangingPunct="1"/>
            <a:r>
              <a:rPr lang="en-US" altLang="en-US" baseline="0" dirty="0" smtClean="0"/>
              <a:t>	Fleet INCREASED of $1.3M (due to Capital Outlay), </a:t>
            </a:r>
          </a:p>
          <a:p>
            <a:pPr eaLnBrk="1" hangingPunct="1"/>
            <a:r>
              <a:rPr lang="en-US" altLang="en-US" baseline="0" dirty="0" smtClean="0"/>
              <a:t>	NEW </a:t>
            </a:r>
            <a:r>
              <a:rPr lang="en-US" altLang="en-US" baseline="0" dirty="0" err="1" smtClean="0"/>
              <a:t>Bldg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Maint</a:t>
            </a:r>
            <a:r>
              <a:rPr lang="en-US" altLang="en-US" baseline="0" dirty="0" smtClean="0"/>
              <a:t> Fund 607 Rate of $7.5M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DB50099-76F4-44E1-B743-3D5DED4CEDFA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98A305C-71A7-4336-9A44-87B176520F3B}" type="slidenum">
              <a:rPr lang="en-US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12" indent="-286121">
              <a:defRPr>
                <a:solidFill>
                  <a:srgbClr val="FFFF00"/>
                </a:solidFill>
                <a:latin typeface="Arial" charset="0"/>
              </a:defRPr>
            </a:lvl2pPr>
            <a:lvl3pPr marL="1144481" indent="-228896">
              <a:defRPr>
                <a:solidFill>
                  <a:srgbClr val="FFFF00"/>
                </a:solidFill>
                <a:latin typeface="Arial" charset="0"/>
              </a:defRPr>
            </a:lvl3pPr>
            <a:lvl4pPr marL="1602274" indent="-228896">
              <a:defRPr>
                <a:solidFill>
                  <a:srgbClr val="FFFF00"/>
                </a:solidFill>
                <a:latin typeface="Arial" charset="0"/>
              </a:defRPr>
            </a:lvl4pPr>
            <a:lvl5pPr marL="2060066" indent="-228896">
              <a:defRPr>
                <a:solidFill>
                  <a:srgbClr val="FFFF00"/>
                </a:solidFill>
                <a:latin typeface="Arial" charset="0"/>
              </a:defRPr>
            </a:lvl5pPr>
            <a:lvl6pPr marL="2517859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651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444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236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6D1C8A1-7699-42C6-B73B-8BFDB4377B84}" type="slidenum">
              <a:rPr lang="en-US" altLang="en-US" smtClean="0">
                <a:solidFill>
                  <a:srgbClr val="000000"/>
                </a:solidFill>
              </a:rPr>
              <a:pPr/>
              <a:t>18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12" indent="-286121">
              <a:defRPr>
                <a:solidFill>
                  <a:srgbClr val="FFFF00"/>
                </a:solidFill>
                <a:latin typeface="Arial" charset="0"/>
              </a:defRPr>
            </a:lvl2pPr>
            <a:lvl3pPr marL="1144481" indent="-228896">
              <a:defRPr>
                <a:solidFill>
                  <a:srgbClr val="FFFF00"/>
                </a:solidFill>
                <a:latin typeface="Arial" charset="0"/>
              </a:defRPr>
            </a:lvl3pPr>
            <a:lvl4pPr marL="1602274" indent="-228896">
              <a:defRPr>
                <a:solidFill>
                  <a:srgbClr val="FFFF00"/>
                </a:solidFill>
                <a:latin typeface="Arial" charset="0"/>
              </a:defRPr>
            </a:lvl4pPr>
            <a:lvl5pPr marL="2060066" indent="-228896">
              <a:defRPr>
                <a:solidFill>
                  <a:srgbClr val="FFFF00"/>
                </a:solidFill>
                <a:latin typeface="Arial" charset="0"/>
              </a:defRPr>
            </a:lvl5pPr>
            <a:lvl6pPr marL="2517859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651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444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236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1F723656-A47A-427B-87BF-2D6F5656A4FF}" type="slidenum">
              <a:rPr lang="en-US" altLang="en-US" smtClean="0">
                <a:solidFill>
                  <a:srgbClr val="000000"/>
                </a:solidFill>
              </a:rPr>
              <a:pPr/>
              <a:t>19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BF3056C6-8F1C-47A2-B08D-6314DC4F1376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12" indent="-286121">
              <a:defRPr>
                <a:solidFill>
                  <a:srgbClr val="FFFF00"/>
                </a:solidFill>
                <a:latin typeface="Arial" charset="0"/>
              </a:defRPr>
            </a:lvl2pPr>
            <a:lvl3pPr marL="1144481" indent="-228896">
              <a:defRPr>
                <a:solidFill>
                  <a:srgbClr val="FFFF00"/>
                </a:solidFill>
                <a:latin typeface="Arial" charset="0"/>
              </a:defRPr>
            </a:lvl3pPr>
            <a:lvl4pPr marL="1602274" indent="-228896">
              <a:defRPr>
                <a:solidFill>
                  <a:srgbClr val="FFFF00"/>
                </a:solidFill>
                <a:latin typeface="Arial" charset="0"/>
              </a:defRPr>
            </a:lvl4pPr>
            <a:lvl5pPr marL="2060066" indent="-228896">
              <a:defRPr>
                <a:solidFill>
                  <a:srgbClr val="FFFF00"/>
                </a:solidFill>
                <a:latin typeface="Arial" charset="0"/>
              </a:defRPr>
            </a:lvl5pPr>
            <a:lvl6pPr marL="2517859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651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444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236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F86FA26-CB7D-43BC-BD76-3DD306BFEE50}" type="slidenum">
              <a:rPr lang="en-US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DDA121DE-5707-403F-B20B-8806126B9D0E}" type="slidenum">
              <a:rPr lang="en-US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443044C4-6A6A-48C8-AB81-05F58239FDAB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1" i="0" u="none" strike="noStrike" dirty="0" smtClean="0">
                <a:effectLst/>
                <a:latin typeface="Arial Unicode MS"/>
              </a:rPr>
              <a:t>Library 16-17 401 Budget: </a:t>
            </a:r>
          </a:p>
          <a:p>
            <a:pPr eaLnBrk="1" hangingPunct="1"/>
            <a:r>
              <a:rPr lang="en-US" sz="1200" b="0" i="0" u="none" strike="noStrike" baseline="0" dirty="0" smtClean="0">
                <a:effectLst/>
                <a:latin typeface="Arial" charset="0"/>
              </a:rPr>
              <a:t>$</a:t>
            </a:r>
            <a:r>
              <a:rPr lang="en-US" sz="1200" b="0" i="0" u="none" strike="noStrike" dirty="0" smtClean="0">
                <a:effectLst/>
                <a:latin typeface="Arial Unicode MS"/>
              </a:rPr>
              <a:t>250,000 Central Library</a:t>
            </a:r>
            <a:r>
              <a:rPr lang="en-US" sz="1200" b="0" i="0" u="none" strike="noStrike" baseline="0" dirty="0" smtClean="0">
                <a:effectLst/>
                <a:latin typeface="Arial Unicode MS"/>
              </a:rPr>
              <a:t> Renovation</a:t>
            </a:r>
            <a:endParaRPr lang="en-US" sz="1200" b="0" i="0" u="none" strike="noStrike" dirty="0" smtClean="0">
              <a:effectLst/>
              <a:latin typeface="Arial Unicode MS"/>
            </a:endParaRPr>
          </a:p>
          <a:p>
            <a:pPr eaLnBrk="1" hangingPunct="1"/>
            <a:r>
              <a:rPr lang="en-US" sz="1200" b="0" i="0" u="none" strike="noStrike" baseline="0" dirty="0" smtClean="0">
                <a:effectLst/>
                <a:latin typeface="Arial" charset="0"/>
              </a:rPr>
              <a:t>$</a:t>
            </a:r>
            <a:r>
              <a:rPr lang="en-US" sz="1200" b="0" i="0" u="none" strike="noStrike" dirty="0" smtClean="0">
                <a:effectLst/>
                <a:latin typeface="Arial Unicode MS"/>
              </a:rPr>
              <a:t>100,000 Branch Libraries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Fire 16-17 401 Budget:</a:t>
            </a:r>
            <a:r>
              <a:rPr lang="en-US" altLang="en-US" b="1" baseline="0" dirty="0" smtClean="0"/>
              <a:t> </a:t>
            </a:r>
          </a:p>
          <a:p>
            <a:pPr eaLnBrk="1" hangingPunct="1"/>
            <a:r>
              <a:rPr lang="en-US" altLang="en-US" baseline="0" dirty="0" smtClean="0"/>
              <a:t>$376k Fire Burn Building Reconstruction located at Training Center</a:t>
            </a:r>
          </a:p>
          <a:p>
            <a:pPr eaLnBrk="1" hangingPunct="1"/>
            <a:r>
              <a:rPr lang="en-US" altLang="en-US" baseline="0" dirty="0" smtClean="0"/>
              <a:t>$175k Fire Station 26 Reconstruction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07C6E855-7D67-442A-BBAE-FB7BCB552408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A8EC2B33-C52E-4929-AA2F-31D1F2E70D59}" type="slidenum">
              <a:rPr lang="en-US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08489329-2521-4913-89F9-797310D4A5A9}" type="slidenum">
              <a:rPr lang="en-US" altLang="en-US" smtClean="0">
                <a:solidFill>
                  <a:srgbClr val="000000"/>
                </a:solidFill>
              </a:rPr>
              <a:pPr/>
              <a:t>25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Special </a:t>
            </a:r>
            <a:r>
              <a:rPr lang="en-US" altLang="en-US" baseline="0" dirty="0" smtClean="0"/>
              <a:t>Rev: FY 16-17 </a:t>
            </a:r>
            <a:r>
              <a:rPr lang="en-US" altLang="en-US" baseline="0" dirty="0" err="1" smtClean="0"/>
              <a:t>Mgmt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Svcs</a:t>
            </a:r>
            <a:r>
              <a:rPr lang="en-US" altLang="en-US" baseline="0" dirty="0" smtClean="0"/>
              <a:t> decrease of $2.5M due to reclassification of Econ Dev from Special Rev Fund to General Fund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Capital</a:t>
            </a:r>
            <a:r>
              <a:rPr lang="en-US" altLang="en-US" baseline="0" dirty="0" smtClean="0"/>
              <a:t> Improvement Funds: FY 16-17 CSP increased from 5.5M to 17.7M </a:t>
            </a:r>
          </a:p>
          <a:p>
            <a:pPr eaLnBrk="1" hangingPunct="1"/>
            <a:r>
              <a:rPr lang="en-US" altLang="en-US" baseline="0" dirty="0" smtClean="0"/>
              <a:t>ISFs Net $6M increase: </a:t>
            </a:r>
          </a:p>
          <a:p>
            <a:pPr eaLnBrk="1" hangingPunct="1"/>
            <a:r>
              <a:rPr lang="en-US" altLang="en-US" baseline="0" dirty="0" smtClean="0"/>
              <a:t>	Fund 612 Liability INCREASE of $0.7M (8.4%),</a:t>
            </a:r>
          </a:p>
          <a:p>
            <a:pPr eaLnBrk="1" hangingPunct="1"/>
            <a:r>
              <a:rPr lang="en-US" altLang="en-US" baseline="0" dirty="0" smtClean="0"/>
              <a:t>	ISD Rate DECREASED $7M (-29%), </a:t>
            </a:r>
          </a:p>
          <a:p>
            <a:pPr eaLnBrk="1" hangingPunct="1"/>
            <a:r>
              <a:rPr lang="en-US" altLang="en-US" baseline="0" dirty="0" smtClean="0"/>
              <a:t>	Benefits INCREASED $3.9M (7.1%)</a:t>
            </a:r>
          </a:p>
          <a:p>
            <a:pPr eaLnBrk="1" hangingPunct="1"/>
            <a:r>
              <a:rPr lang="en-US" altLang="en-US" baseline="0" dirty="0" smtClean="0"/>
              <a:t>	Fleet INCREASED of $1.3M (due to Capital Outlay), </a:t>
            </a:r>
          </a:p>
          <a:p>
            <a:pPr eaLnBrk="1" hangingPunct="1"/>
            <a:r>
              <a:rPr lang="en-US" altLang="en-US" baseline="0" dirty="0" smtClean="0"/>
              <a:t>	NEW </a:t>
            </a:r>
            <a:r>
              <a:rPr lang="en-US" altLang="en-US" baseline="0" dirty="0" err="1" smtClean="0"/>
              <a:t>Bldg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Maint</a:t>
            </a:r>
            <a:r>
              <a:rPr lang="en-US" altLang="en-US" baseline="0" dirty="0" smtClean="0"/>
              <a:t> Fund 607 Rate of $7.5M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E64245-E1CD-4E39-A3BA-D2AB29F1D73B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940737A6-D845-451F-A1B1-EB8E4A8CD177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1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29B40-4A72-4914-863B-71F63DCFED2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11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118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346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60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34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166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68243F3-4150-4D3F-A7E7-CEDD72B283A1}" type="slidenum">
              <a:rPr lang="en-US" b="0" smtClean="0">
                <a:solidFill>
                  <a:srgbClr val="000000"/>
                </a:solidFill>
              </a:rPr>
              <a:pPr/>
              <a:t>35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36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37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9C8858-D711-4274-9E4C-36BB4581647E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2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8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9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93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9501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E38FB44-5AB1-4D72-9A41-7DD313481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2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5C90A4-1814-4EA1-AB73-D24A1A5B0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FAF3632-90A6-4143-988B-78AE1C709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2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A9E7A7D-74B1-4F25-B1DD-06B1A763B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16268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B1111B57-ACB3-4B08-B82F-9E4C5B6DA21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98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96BDF593-0561-402A-B398-4A7B63CD6B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0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0AC25696-61BD-4D91-A1BE-10CE5531122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45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704DC6D-1D50-4510-ACED-1BEB9EB466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0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55954B0C-7250-425B-AB92-7F82ABD0E0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7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5463F13-1185-4D11-AEDA-C431C4A36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2B8B02F1-272B-496C-B7AF-4E052F8157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84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022D21C-3E88-4C09-84F0-1B9E533720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75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3C5DFB7-D950-452F-B448-7074394FD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45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07D5484-3F32-4634-817C-8F8C329BD3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804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A7F0F326-7F95-440B-A034-2C8B933D1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51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B7CADEC-4F21-497C-A876-5DD3BF8BF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21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9177268-3CE7-435E-B0E4-40084ABD8E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41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1120ECA3-74F8-4CC3-8B95-A26A474484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93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52236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B1111B57-ACB3-4B08-B82F-9E4C5B6DA21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8CC2864-CC4F-4D1A-95E6-C269F88B6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21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96BDF593-0561-402A-B398-4A7B63CD6B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07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0AC25696-61BD-4D91-A1BE-10CE5531122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145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704DC6D-1D50-4510-ACED-1BEB9EB466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07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55954B0C-7250-425B-AB92-7F82ABD0E0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903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2B8B02F1-272B-496C-B7AF-4E052F8157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101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022D21C-3E88-4C09-84F0-1B9E533720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37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3C5DFB7-D950-452F-B448-7074394FD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92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07D5484-3F32-4634-817C-8F8C329BD3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738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A7F0F326-7F95-440B-A034-2C8B933D1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991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B7CADEC-4F21-497C-A876-5DD3BF8BF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0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6CCF31-DF97-4670-AFB6-204AD3C48B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57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9177268-3CE7-435E-B0E4-40084ABD8E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515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1120ECA3-74F8-4CC3-8B95-A26A474484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85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br>
              <a:rPr lang="en-US" altLang="en-US" noProof="0" smtClean="0"/>
            </a:b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050663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DC1BC07F-C229-4C05-8DA2-30969FD239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98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893F3E48-89E6-4041-8D6F-29A4AEF2440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578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959BD49-1566-45B9-A047-FE17E7107F2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20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E947D19A-1850-4385-B522-97AD2AB1CFC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6984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601F786E-832F-452F-8D2C-7BCD6D8FAB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376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D130894-914F-4453-A9EC-9E3F3406F9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357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879D615-489C-4DCD-A4A1-28749692B5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1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832F1B0-56E2-40B5-9644-C600F34A8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212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3D546C23-2B9D-4B2E-90B6-F6ECC507C4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159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145BCCA5-DCA0-41F3-A6D9-4B797AF4C7D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444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D31909E-D1DC-4776-8FA5-93BF17D8E6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995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7D6F522C-F083-488C-8830-8D5178B4EE1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328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965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785762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43AC0DC0-C9BC-4059-B2B4-AEC7F9422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6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84D80A86-B322-472E-8D2B-D06C3F7AB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349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3AA9CC50-2AC0-4803-BE77-4071A9156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44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02DCD696-CF77-4CD1-872A-652E9D74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6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F4D26BC-A09B-498F-AE42-4CF71725C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072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E78CBE63-23DC-48FF-9C26-359904E6A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949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F6D68BA4-B0B2-471F-A7D6-8A28651D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64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60572C69-C81D-49CC-9097-12182C63E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75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1CA168B6-34D6-494F-A0ED-0E7B1CCBE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07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39E0E24A-3178-4F2C-AC2C-50F5F97E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925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59C10CD5-7E0C-4220-91D8-38B1FB50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058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024A8651-71E6-42C1-BD84-BA525198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917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D649C4D4-247B-4459-8A66-04AE266A7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953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7E7EFDF3-FBBE-47E4-9A72-0AA58970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2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F42281-909A-478B-91A6-FC8E41680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5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699A9C-BF51-4D7B-A3A5-D45E73113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A41C811-D869-4F65-908B-6016F6261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7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7AD9EAA-182A-4A21-8335-D02BDE5B0A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011F0FA-0CFB-455F-B060-7D3B5E0615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823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011F0FA-0CFB-455F-B060-7D3B5E0615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015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8D05278C-4F39-4507-95BE-9B612DE1B34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852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>
                <a:latin typeface="Arial"/>
              </a:rPr>
              <a:t>Slide </a:t>
            </a:r>
            <a:fld id="{EBFA9A28-706D-48A2-9A42-9CF8731B9972}" type="slidenum">
              <a:rPr lang="en-US">
                <a:latin typeface="Arial"/>
              </a:rPr>
              <a:pPr>
                <a:defRPr/>
              </a:pPr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17861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63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1" hangingPunct="1"/>
            <a:r>
              <a:rPr lang="en-US" sz="3600" dirty="0"/>
              <a:t>City of Glendale</a:t>
            </a:r>
          </a:p>
          <a:p>
            <a:pPr eaLnBrk="1" hangingPunct="1"/>
            <a:r>
              <a:rPr lang="en-US" sz="3200" dirty="0">
                <a:solidFill>
                  <a:srgbClr val="FFFF00"/>
                </a:solidFill>
              </a:rPr>
              <a:t>Budget </a:t>
            </a:r>
            <a:r>
              <a:rPr lang="en-US" sz="3200" dirty="0" smtClean="0">
                <a:solidFill>
                  <a:srgbClr val="FFFF00"/>
                </a:solidFill>
              </a:rPr>
              <a:t>Hearing</a:t>
            </a:r>
            <a:endParaRPr lang="en-US" sz="3200" dirty="0">
              <a:solidFill>
                <a:srgbClr val="FFFF00"/>
              </a:solidFill>
            </a:endParaRPr>
          </a:p>
          <a:p>
            <a:pPr eaLnBrk="1" hangingPunct="1"/>
            <a:r>
              <a:rPr lang="en-US" sz="3200" dirty="0" smtClean="0"/>
              <a:t>May 24, 2016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E18DBD1-AAAE-4C38-BA60-AAD02946C668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0987" y="914400"/>
            <a:ext cx="8582025" cy="5569804"/>
          </a:xfrm>
        </p:spPr>
        <p:txBody>
          <a:bodyPr/>
          <a:lstStyle/>
          <a:p>
            <a:pPr marL="688975" lvl="1" indent="-346075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00"/>
                </a:solidFill>
                <a:effectLst/>
              </a:rPr>
              <a:t>Maintenance &amp; Operation, and Transfers-Out $795,887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Community Development Department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Revised Code Books $20,000</a:t>
            </a:r>
          </a:p>
          <a:p>
            <a:pPr marL="1028700" lvl="3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Community Services &amp; Parks</a:t>
            </a:r>
            <a:endParaRPr lang="en-US" sz="1400" dirty="0" smtClean="0">
              <a:effectLst/>
            </a:endParaRP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Students as Role Models Program (STAR) After School Program $3,000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Transfer to Nutritional Meals Fund $84,577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One-Glendale After School Sports Program $157,131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endParaRPr lang="en-US" sz="16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Fire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Inspection Code Books $20,000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SCBA Bottle Replacement Program $53,955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Verdugo Dispatch Services $83,140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Hose, Valves, Thermal Imagers for Two Fire Engines  $260,084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Emergency Supply Kit Replacement $59,000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Public Works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Fairmont Bridge Crash Cushion Repair &amp; Maintenance $15,000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Traffic Safety Control Paint $40,000</a:t>
            </a:r>
          </a:p>
          <a:p>
            <a:pPr marL="685800" lvl="2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4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>
              <a:solidFill>
                <a:srgbClr val="FFFF00"/>
              </a:solidFill>
              <a:effectLst/>
            </a:endParaRPr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000" dirty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-2875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Program </a:t>
            </a:r>
            <a:r>
              <a:rPr lang="en-US" sz="2000" dirty="0" smtClean="0">
                <a:solidFill>
                  <a:srgbClr val="FFFFFF"/>
                </a:solidFill>
              </a:rPr>
              <a:t>Restoration &amp; Shifting of Positions (2 </a:t>
            </a:r>
            <a:r>
              <a:rPr lang="en-US" sz="2000" dirty="0">
                <a:solidFill>
                  <a:srgbClr val="FFFFFF"/>
                </a:solidFill>
              </a:rPr>
              <a:t>of 2)</a:t>
            </a:r>
          </a:p>
        </p:txBody>
      </p:sp>
    </p:spTree>
    <p:extLst>
      <p:ext uri="{BB962C8B-B14F-4D97-AF65-F5344CB8AC3E}">
        <p14:creationId xmlns:p14="http://schemas.microsoft.com/office/powerpoint/2010/main" val="35234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96CF306-37EA-4E04-9C71-903A345925DF}" type="slidenum">
              <a:rPr lang="en-US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929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889407"/>
              </p:ext>
            </p:extLst>
          </p:nvPr>
        </p:nvGraphicFramePr>
        <p:xfrm>
          <a:off x="914400" y="1676400"/>
          <a:ext cx="7543800" cy="1296289"/>
        </p:xfrm>
        <a:graphic>
          <a:graphicData uri="http://schemas.openxmlformats.org/drawingml/2006/table">
            <a:tbl>
              <a:tblPr/>
              <a:tblGrid>
                <a:gridCol w="5257800"/>
                <a:gridCol w="228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 &amp; Use of Assigned Fund Balance: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193,777,540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194,780,663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Surplus/(Deficit):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(1,003,123)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2982" name="Rectangle 22"/>
          <p:cNvSpPr>
            <a:spLocks noChangeArrowheads="1"/>
          </p:cNvSpPr>
          <p:nvPr/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General Fund Proposed </a:t>
            </a:r>
            <a:r>
              <a:rPr lang="en-US" sz="2400" dirty="0" smtClean="0">
                <a:solidFill>
                  <a:srgbClr val="FFFF00"/>
                </a:solidFill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27603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2F02F90-5458-4334-9B53-1D2D636F2836}" type="slidenum">
              <a:rPr lang="en-US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 lIns="91432" tIns="45716" rIns="91432" bIns="45716"/>
          <a:lstStyle/>
          <a:p>
            <a:pPr eaLnBrk="1" hangingPunct="1"/>
            <a:r>
              <a:rPr lang="en-US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FFFF00"/>
                </a:solidFill>
                <a:effectLst/>
              </a:rPr>
            </a:br>
            <a:r>
              <a:rPr lang="en-US" sz="2000" dirty="0">
                <a:solidFill>
                  <a:schemeClr val="tx1"/>
                </a:solidFill>
                <a:effectLst/>
              </a:rPr>
              <a:t>Unassigned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Fund Balance Projection </a:t>
            </a:r>
          </a:p>
        </p:txBody>
      </p:sp>
      <p:graphicFrame>
        <p:nvGraphicFramePr>
          <p:cNvPr id="987193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319132"/>
              </p:ext>
            </p:extLst>
          </p:nvPr>
        </p:nvGraphicFramePr>
        <p:xfrm>
          <a:off x="1676400" y="1371600"/>
          <a:ext cx="5562600" cy="3429001"/>
        </p:xfrm>
        <a:graphic>
          <a:graphicData uri="http://schemas.openxmlformats.org/drawingml/2006/table">
            <a:tbl>
              <a:tblPr/>
              <a:tblGrid>
                <a:gridCol w="3733800"/>
                <a:gridCol w="182880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Unassigned &amp; Charter Reserve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Projected Beginning Balance, 7/1/2016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65,328,000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Projected Net Surplus/(Deficit)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(1,003,123)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Projected Ending Fund Balance, 6/30/2017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64,324,877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Projected Reserve Percentage*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33.2%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3" name="Text Box 37"/>
          <p:cNvSpPr txBox="1">
            <a:spLocks noChangeArrowheads="1"/>
          </p:cNvSpPr>
          <p:nvPr/>
        </p:nvSpPr>
        <p:spPr bwMode="auto">
          <a:xfrm>
            <a:off x="228600" y="6110288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l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</a:rPr>
              <a:t>* Based on </a:t>
            </a:r>
            <a:r>
              <a:rPr lang="en-US" sz="1200" dirty="0" smtClean="0">
                <a:solidFill>
                  <a:srgbClr val="FFFF00"/>
                </a:solidFill>
              </a:rPr>
              <a:t>proposed recurring appropriation </a:t>
            </a:r>
            <a:r>
              <a:rPr lang="en-US" sz="1200" dirty="0">
                <a:solidFill>
                  <a:srgbClr val="FFFF00"/>
                </a:solidFill>
              </a:rPr>
              <a:t>of </a:t>
            </a:r>
            <a:r>
              <a:rPr lang="en-US" sz="1200" dirty="0" smtClean="0">
                <a:solidFill>
                  <a:srgbClr val="FFFF00"/>
                </a:solidFill>
              </a:rPr>
              <a:t>$193.9 </a:t>
            </a:r>
            <a:r>
              <a:rPr lang="en-US" sz="1200" dirty="0">
                <a:solidFill>
                  <a:srgbClr val="FFFF00"/>
                </a:solidFill>
              </a:rPr>
              <a:t>million. </a:t>
            </a:r>
            <a:r>
              <a:rPr lang="en-US" sz="1200" dirty="0" smtClean="0">
                <a:solidFill>
                  <a:srgbClr val="FFFF00"/>
                </a:solidFill>
              </a:rPr>
              <a:t>Current policy is </a:t>
            </a:r>
            <a:r>
              <a:rPr lang="en-US" sz="1200" dirty="0">
                <a:solidFill>
                  <a:srgbClr val="FFFF00"/>
                </a:solidFill>
              </a:rPr>
              <a:t>floor of 30% with a target of 35</a:t>
            </a:r>
            <a:r>
              <a:rPr lang="en-US" sz="1200" dirty="0" smtClean="0">
                <a:solidFill>
                  <a:srgbClr val="FFFF00"/>
                </a:solidFill>
              </a:rPr>
              <a:t>%.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4" y="76200"/>
            <a:ext cx="9160625" cy="3143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FY 2016-17 General Fund Forecast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E0C3975-B0FA-4169-8DFC-9FC93910B685}" type="slidenum">
              <a:rPr lang="en-US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Group 1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869030"/>
              </p:ext>
            </p:extLst>
          </p:nvPr>
        </p:nvGraphicFramePr>
        <p:xfrm>
          <a:off x="457200" y="685800"/>
          <a:ext cx="8305799" cy="4756787"/>
        </p:xfrm>
        <a:graphic>
          <a:graphicData uri="http://schemas.openxmlformats.org/drawingml/2006/table">
            <a:tbl>
              <a:tblPr/>
              <a:tblGrid>
                <a:gridCol w="2700257"/>
                <a:gridCol w="812496"/>
                <a:gridCol w="798353"/>
                <a:gridCol w="878188"/>
                <a:gridCol w="798353"/>
                <a:gridCol w="798353"/>
                <a:gridCol w="798353"/>
                <a:gridCol w="721446"/>
              </a:tblGrid>
              <a:tr h="390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Adopted FY 15-16 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16-17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17-18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18-19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19-20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20-21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21-22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192.9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212.3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217.6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223.2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Projected 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193.8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201.2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207.3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212.3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217.6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223.2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Base Line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122.8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124.6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126.9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128.3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129.2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130.2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Cost Share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Net of Cost Share: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23.1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25.4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28.2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34.9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CIP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457200" marR="0" lvl="1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ISF’s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23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COP’s</a:t>
                      </a:r>
                    </a:p>
                  </a:txBody>
                  <a:tcPr marL="350577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Appropriations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182.9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194.8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200.8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211.8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215.6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218.7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2.8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(1.0)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2.0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(2.2)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Est. Savings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(1.0)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2.0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0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ChangeArrowheads="1"/>
          </p:cNvSpPr>
          <p:nvPr/>
        </p:nvSpPr>
        <p:spPr bwMode="auto">
          <a:xfrm>
            <a:off x="914400" y="1828800"/>
            <a:ext cx="7620000" cy="113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1" hangingPunct="1"/>
            <a:r>
              <a:rPr lang="en-US" sz="3600" i="1" dirty="0">
                <a:solidFill>
                  <a:srgbClr val="FFFF00"/>
                </a:solidFill>
              </a:rPr>
              <a:t>FY </a:t>
            </a:r>
            <a:r>
              <a:rPr lang="en-US" sz="3600" i="1" dirty="0" smtClean="0">
                <a:solidFill>
                  <a:srgbClr val="FFFF00"/>
                </a:solidFill>
              </a:rPr>
              <a:t>2016-17 Proposed Budget</a:t>
            </a:r>
            <a:endParaRPr lang="en-US" sz="3600" i="1" dirty="0">
              <a:solidFill>
                <a:srgbClr val="FFFF00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chemeClr val="tx2"/>
                </a:solidFill>
              </a:rPr>
              <a:t>Summary of All Funds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45ED9-B181-441D-8305-8FF644F72C5E}" type="slidenum">
              <a:rPr lang="en-US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00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98669"/>
              </p:ext>
            </p:extLst>
          </p:nvPr>
        </p:nvGraphicFramePr>
        <p:xfrm>
          <a:off x="304800" y="1219200"/>
          <a:ext cx="8458200" cy="3835400"/>
        </p:xfrm>
        <a:graphic>
          <a:graphicData uri="http://schemas.openxmlformats.org/drawingml/2006/table">
            <a:tbl>
              <a:tblPr/>
              <a:tblGrid>
                <a:gridCol w="2932469"/>
                <a:gridCol w="1563331"/>
                <a:gridCol w="1600200"/>
                <a:gridCol w="1447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182,890,934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194,780,663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11,889,729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103,702,342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100,630,978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(3,071,364)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(3.0%)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13,755,000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25,362,000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11,607,000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797,829,593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819,533,134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21,703,541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Slide </a:t>
            </a:r>
            <a:fld id="{A148C3CA-1A9F-4725-8E2C-7DE7285166F6}" type="slidenum">
              <a:rPr lang="en-US"/>
              <a:pPr>
                <a:buNone/>
                <a:defRPr/>
              </a:pPr>
              <a:t>16</a:t>
            </a:fld>
            <a:endParaRPr lang="en-US" dirty="0"/>
          </a:p>
        </p:txBody>
      </p:sp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General Fund (1 of 2)</a:t>
            </a:r>
          </a:p>
        </p:txBody>
      </p:sp>
      <p:graphicFrame>
        <p:nvGraphicFramePr>
          <p:cNvPr id="118169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342653"/>
              </p:ext>
            </p:extLst>
          </p:nvPr>
        </p:nvGraphicFramePr>
        <p:xfrm>
          <a:off x="228600" y="1066800"/>
          <a:ext cx="8534400" cy="963613"/>
        </p:xfrm>
        <a:graphic>
          <a:graphicData uri="http://schemas.openxmlformats.org/drawingml/2006/table">
            <a:tbl>
              <a:tblPr/>
              <a:tblGrid>
                <a:gridCol w="3200400"/>
                <a:gridCol w="1371600"/>
                <a:gridCol w="1676400"/>
                <a:gridCol w="1219200"/>
                <a:gridCol w="106680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172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257542"/>
              </p:ext>
            </p:extLst>
          </p:nvPr>
        </p:nvGraphicFramePr>
        <p:xfrm>
          <a:off x="304801" y="1752600"/>
          <a:ext cx="8229601" cy="3581402"/>
        </p:xfrm>
        <a:graphic>
          <a:graphicData uri="http://schemas.openxmlformats.org/drawingml/2006/table">
            <a:tbl>
              <a:tblPr/>
              <a:tblGrid>
                <a:gridCol w="2895599"/>
                <a:gridCol w="1447800"/>
                <a:gridCol w="1600200"/>
                <a:gridCol w="1371600"/>
                <a:gridCol w="91440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Administrative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5,501,035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5,341,567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(159,468)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(2.9%)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Attorney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3,190,013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3,548,439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358,426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Clerk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1,054,463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1,349,630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295,167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28.0%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Treasurer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665,123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742,164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77,041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Development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9,845,834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14,943,660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5,097,826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1.8</a:t>
                      </a:r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Services &amp; Parks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10,499,841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12,631,020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2,131,179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20.3%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Fire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45,027,061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48,702,523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3,675,462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8.16%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Human Resources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2,660,726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2,654,861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(5,865)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(0.2%)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Library, Arts &amp; Culture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8,488,883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9,594,695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1,105,812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958C49C6-4521-40E8-BAB9-8D465C50EDDE}" type="slidenum">
              <a:rPr lang="en-US">
                <a:solidFill>
                  <a:srgbClr val="FFFFFF"/>
                </a:solidFill>
              </a:rPr>
              <a:pPr>
                <a:buNone/>
                <a:defRPr/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General Fund (2 of 2)</a:t>
            </a:r>
          </a:p>
        </p:txBody>
      </p:sp>
      <p:graphicFrame>
        <p:nvGraphicFramePr>
          <p:cNvPr id="11837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209144"/>
              </p:ext>
            </p:extLst>
          </p:nvPr>
        </p:nvGraphicFramePr>
        <p:xfrm>
          <a:off x="228600" y="1066800"/>
          <a:ext cx="8686800" cy="963613"/>
        </p:xfrm>
        <a:graphic>
          <a:graphicData uri="http://schemas.openxmlformats.org/drawingml/2006/table">
            <a:tbl>
              <a:tblPr/>
              <a:tblGrid>
                <a:gridCol w="3257550"/>
                <a:gridCol w="1396093"/>
                <a:gridCol w="1706336"/>
                <a:gridCol w="1240971"/>
                <a:gridCol w="108585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3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55663"/>
              </p:ext>
            </p:extLst>
          </p:nvPr>
        </p:nvGraphicFramePr>
        <p:xfrm>
          <a:off x="304800" y="1758631"/>
          <a:ext cx="8458200" cy="3118169"/>
        </p:xfrm>
        <a:graphic>
          <a:graphicData uri="http://schemas.openxmlformats.org/drawingml/2006/table">
            <a:tbl>
              <a:tblPr/>
              <a:tblGrid>
                <a:gridCol w="2859557"/>
                <a:gridCol w="1560043"/>
                <a:gridCol w="1524000"/>
                <a:gridCol w="1524000"/>
                <a:gridCol w="9906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Management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3,869,062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 4,392,282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  523,220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13.5%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Police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70,301,071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72,730,666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2,429,595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Public Works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17,964,870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14,184,318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(3,780,552)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(21.0%)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Transfers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2,125,441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3,067,327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941,886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Retirement Incentive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Non-Departmental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800,000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(800,000)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(100.0%)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General Fund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182,890,934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194,780,663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11,889,729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6.5%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3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FE53529-ECF9-4060-854D-753C5CD9CE28}" type="slidenum">
              <a:rPr lang="en-US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Special Revenue Funds (1 of 3)</a:t>
            </a:r>
          </a:p>
        </p:txBody>
      </p:sp>
      <p:graphicFrame>
        <p:nvGraphicFramePr>
          <p:cNvPr id="118582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759038"/>
              </p:ext>
            </p:extLst>
          </p:nvPr>
        </p:nvGraphicFramePr>
        <p:xfrm>
          <a:off x="152400" y="1143000"/>
          <a:ext cx="8839200" cy="4154914"/>
        </p:xfrm>
        <a:graphic>
          <a:graphicData uri="http://schemas.openxmlformats.org/drawingml/2006/table">
            <a:tbl>
              <a:tblPr/>
              <a:tblGrid>
                <a:gridCol w="3733800"/>
                <a:gridCol w="1371600"/>
                <a:gridCol w="1371600"/>
                <a:gridCol w="1371600"/>
                <a:gridCol w="990600"/>
              </a:tblGrid>
              <a:tr h="648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201-CDBG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1,580,061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1,643,605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    63,544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4.0%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202-Housing Assistance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30,442,939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32,780,950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2,338,011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7.7%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203-Home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1,140,638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1,196,718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56,080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4.9%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204-Continuum of Care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2,345,059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2,319,804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(25,255)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(1.1%)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205-Emergency Solutions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161,426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142,237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(19,189)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(11.9%)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206-Workforce Investment Act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5,217,216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5,505,000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287,784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5.5%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210-Urban Art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248,309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235,000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(13,309)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(5.4%)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211-Glendale Youth Alliance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1,537,696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1,905,519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367,823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23.9%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212-BEGIN Homeownership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88,800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89,520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720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0.8%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213-Low&amp;Mod Income Hsg Asset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402,059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370,658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(31,401)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(7.8%)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  <a:buFontTx/>
              <a:buNone/>
            </a:pP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unds 501,510 &amp; 520 moved to Special Revenue Funds from Enterprise Funds in FY 15/16</a:t>
            </a:r>
            <a:endParaRPr lang="en-US" altLang="en-US" sz="1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2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r>
              <a:rPr lang="en-US" dirty="0" smtClean="0">
                <a:solidFill>
                  <a:srgbClr val="FFFFFF"/>
                </a:solidFill>
              </a:rPr>
              <a:t>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Special Revenue Funds (2 of 3)</a:t>
            </a:r>
          </a:p>
        </p:txBody>
      </p:sp>
      <p:graphicFrame>
        <p:nvGraphicFramePr>
          <p:cNvPr id="11879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69139"/>
              </p:ext>
            </p:extLst>
          </p:nvPr>
        </p:nvGraphicFramePr>
        <p:xfrm>
          <a:off x="71927" y="990600"/>
          <a:ext cx="8915400" cy="4370321"/>
        </p:xfrm>
        <a:graphic>
          <a:graphicData uri="http://schemas.openxmlformats.org/drawingml/2006/table">
            <a:tbl>
              <a:tblPr/>
              <a:tblGrid>
                <a:gridCol w="3842638"/>
                <a:gridCol w="1405486"/>
                <a:gridCol w="1305076"/>
                <a:gridCol w="1371600"/>
                <a:gridCol w="990600"/>
              </a:tblGrid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215-Economic Development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2,470,705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        -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$(2,470,705)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(100%)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216-Miscellaneous Grant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5,540,000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198,000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(5,342,000)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(96.4%)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217-Filming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500,852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526,212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25,360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5.1%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251-Air Quality Improvement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307,207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330,089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22,882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252-PW Special Grants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23,862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(23,862)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(100%)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253-San Fernando Landscape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81,124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89,986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8,862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254-Measure R Local Return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1,915,000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2,409,800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494,800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256-Transit Prop A Local Return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3,940,780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7,197,820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3,257,040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257-Transit Prop C Local Return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4,224,488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3,950,256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(274,232)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(6.5%)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258-Transit Utility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9,528,661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9,604,404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75,743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260-Asset Forfeiture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570,092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568,473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(1,619)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(0.3%)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  <a:buFontTx/>
              <a:buNone/>
            </a:pP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unds 501,510 &amp; 520 moved to Special Revenue Funds from Enterprise Funds in FY 15/16</a:t>
            </a:r>
            <a:endParaRPr lang="en-US" altLang="en-US" sz="1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04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02E50B-F086-4EEB-8A60-C50097C5641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60965" name="Rectangle 165"/>
          <p:cNvSpPr>
            <a:spLocks noChangeArrowheads="1"/>
          </p:cNvSpPr>
          <p:nvPr/>
        </p:nvSpPr>
        <p:spPr bwMode="auto">
          <a:xfrm>
            <a:off x="295275" y="3048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FY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2016-17 Proposed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Budget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09575" y="1752600"/>
            <a:ext cx="8305800" cy="45307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General Fund Proposed Budget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Summary of All Funds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Citywide Organizational Profile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Fee </a:t>
            </a: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iscussion</a:t>
            </a:r>
          </a:p>
          <a:p>
            <a:pPr>
              <a:defRPr/>
            </a:pPr>
            <a:r>
              <a:rPr lang="en-US" dirty="0" smtClean="0">
                <a:effectLst/>
              </a:rPr>
              <a:t>Questions &amp; Comments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7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r>
              <a:rPr lang="en-US" dirty="0" smtClean="0">
                <a:solidFill>
                  <a:srgbClr val="FFFFFF"/>
                </a:solidFill>
              </a:rPr>
              <a:t>20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Special Revenue Funds (3 of 3)</a:t>
            </a:r>
          </a:p>
        </p:txBody>
      </p:sp>
      <p:graphicFrame>
        <p:nvGraphicFramePr>
          <p:cNvPr id="118991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54600"/>
              </p:ext>
            </p:extLst>
          </p:nvPr>
        </p:nvGraphicFramePr>
        <p:xfrm>
          <a:off x="71927" y="774120"/>
          <a:ext cx="8915400" cy="4864680"/>
        </p:xfrm>
        <a:graphic>
          <a:graphicData uri="http://schemas.openxmlformats.org/drawingml/2006/table">
            <a:tbl>
              <a:tblPr/>
              <a:tblGrid>
                <a:gridCol w="3733800"/>
                <a:gridCol w="1447800"/>
                <a:gridCol w="1447800"/>
                <a:gridCol w="1371600"/>
                <a:gridCol w="914400"/>
              </a:tblGrid>
              <a:tr h="55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261-Police Special Grants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934,125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363,528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(570,597)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(61.1%)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262-Supplemental Law Enforcement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405,801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397,501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(8,300)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(2.0%)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266-Fire Mutual Aid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199,967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250,000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50,033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25.0%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267-Special Events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370,222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307,485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(62,737)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(16.9%)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270-Nutritional Meals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429,740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430,827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1,087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275-Library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322,226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245,214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(77,012)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(23.9%)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290-Electric Public Benefit Fund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6,420,598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7,711,563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1,290,965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20.1%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501-Recreation Fund*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5,148,421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3,579,584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(1,568,837)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(30.5%)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510-Hazardous Disposal Fund*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1,529,863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1,534,266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4,403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511-Emergency Medical Services Fund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5,464,093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5,917,304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453,211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8.3%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520-Parking Fund*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10,210,312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8,829,655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(1,380,657)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(13.5%)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Special Revenue Total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$103,702,342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$100,630,978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$(3,071,364)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(3.0%)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  <a:buFontTx/>
              <a:buNone/>
            </a:pP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unds 501,510 &amp; 520 moved to Special Revenue Funds from Enterprise Funds in FY 15/16</a:t>
            </a:r>
            <a:endParaRPr lang="en-US" altLang="en-US" sz="1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0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B1CA80A-C320-4A17-884C-1C923663FDE8}" type="slidenum">
              <a:rPr lang="en-US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Debt Service Funds</a:t>
            </a:r>
          </a:p>
        </p:txBody>
      </p:sp>
      <p:graphicFrame>
        <p:nvGraphicFramePr>
          <p:cNvPr id="11940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0628"/>
              </p:ext>
            </p:extLst>
          </p:nvPr>
        </p:nvGraphicFramePr>
        <p:xfrm>
          <a:off x="152400" y="1219200"/>
          <a:ext cx="8915400" cy="1847088"/>
        </p:xfrm>
        <a:graphic>
          <a:graphicData uri="http://schemas.openxmlformats.org/drawingml/2006/table">
            <a:tbl>
              <a:tblPr/>
              <a:tblGrid>
                <a:gridCol w="3595688"/>
                <a:gridCol w="1497012"/>
                <a:gridCol w="1423988"/>
                <a:gridCol w="1497012"/>
                <a:gridCol w="9017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303-Police Building Project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114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Debt Service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3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0ECF5BB-345E-4D41-A08B-10F3BF120758}" type="slidenum">
              <a:rPr lang="en-US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Capital Improvement Funds</a:t>
            </a:r>
          </a:p>
        </p:txBody>
      </p:sp>
      <p:graphicFrame>
        <p:nvGraphicFramePr>
          <p:cNvPr id="119615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68736"/>
              </p:ext>
            </p:extLst>
          </p:nvPr>
        </p:nvGraphicFramePr>
        <p:xfrm>
          <a:off x="0" y="1073048"/>
          <a:ext cx="8839200" cy="4577786"/>
        </p:xfrm>
        <a:graphic>
          <a:graphicData uri="http://schemas.openxmlformats.org/drawingml/2006/table">
            <a:tbl>
              <a:tblPr/>
              <a:tblGrid>
                <a:gridCol w="3514725"/>
                <a:gridCol w="1484630"/>
                <a:gridCol w="1427480"/>
                <a:gridCol w="1497965"/>
                <a:gridCol w="914400"/>
              </a:tblGrid>
              <a:tr h="60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 401 Capital Improvement (GF)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Community Services &amp; Parks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1,575,000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1,400,000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   (175,000)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11.1%)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Fire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551,000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516,000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1,474.3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Library, Arts &amp; Culture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950,000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350,000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(600,000)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(63.2%)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Public Works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815,000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2,479,000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1,664,000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204.2%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Transfers (Scholl Canyon)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2,000,000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2,000,000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Fund 401 Capital Improvement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5,375,000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6,780,000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  1,405,000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26.1%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402-State Gas Tax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4,380,000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1,854,000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(2,526,000)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(57.7%)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405-Parks Mitigation Fee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4,000,000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16,173,000  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12,173,000  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304.3%  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407-Library Mitigation Fee Fund</a:t>
                      </a: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555,000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555,000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Capital Improvement Funds</a:t>
                      </a: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13,755,000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$ 25,362,000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11,607,000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0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16695C68-5A09-4281-A38F-39F352713975}" type="slidenum">
              <a:rPr lang="en-US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kern="1200" dirty="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Enterprise </a:t>
            </a:r>
            <a:r>
              <a:rPr lang="en-US" kern="1200" dirty="0" smtClean="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Funds</a:t>
            </a:r>
            <a:endParaRPr lang="en-US" kern="1200" dirty="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20020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21903"/>
              </p:ext>
            </p:extLst>
          </p:nvPr>
        </p:nvGraphicFramePr>
        <p:xfrm>
          <a:off x="228600" y="1155192"/>
          <a:ext cx="8763000" cy="4331208"/>
        </p:xfrm>
        <a:graphic>
          <a:graphicData uri="http://schemas.openxmlformats.org/drawingml/2006/table">
            <a:tbl>
              <a:tblPr/>
              <a:tblGrid>
                <a:gridCol w="3276600"/>
                <a:gridCol w="1524000"/>
                <a:gridCol w="1524000"/>
                <a:gridCol w="1524000"/>
                <a:gridCol w="914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525-Sewer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34,059,747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30,480,999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(3,578,748)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530-Refuse Disposal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25,706,964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24,657,570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(1,049,394)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552-Electric Works Revenue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233,543,262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251,103,371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17,560,109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553-Electric Depreciation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28,565,238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15,768,182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(12,797,056)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(44.8%)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555-Electric Customer Paid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2,854,422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1,894,751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(959,671)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(33.6%)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572-Water Works Revenue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49,350,121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51,977,680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2,627,559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573-Water Depreciation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11,452,736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4,222,618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(7,230,118)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(63.1%)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575-Water Customer Paid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1,610,567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1,469,640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(140,927)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(8.8%)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701-Fire Communication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3,823,476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4,342,264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518,788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Enterprise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6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C93D69A-A903-4A46-BEF1-6DD5BA90DDF2}" type="slidenum">
              <a:rPr lang="en-US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Internal Service Funds (1 of 2)</a:t>
            </a:r>
          </a:p>
        </p:txBody>
      </p:sp>
      <p:graphicFrame>
        <p:nvGraphicFramePr>
          <p:cNvPr id="120220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033122"/>
              </p:ext>
            </p:extLst>
          </p:nvPr>
        </p:nvGraphicFramePr>
        <p:xfrm>
          <a:off x="152400" y="1066800"/>
          <a:ext cx="8874442" cy="4285488"/>
        </p:xfrm>
        <a:graphic>
          <a:graphicData uri="http://schemas.openxmlformats.org/drawingml/2006/table">
            <a:tbl>
              <a:tblPr/>
              <a:tblGrid>
                <a:gridCol w="3581400"/>
                <a:gridCol w="1483042"/>
                <a:gridCol w="1447800"/>
                <a:gridCol w="1412558"/>
                <a:gridCol w="94964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601-Fleet / Equipment Mgmt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14,725,214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16,023,658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1,298,444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8.8%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602-Joint Helicopter Operation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1,475,259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1,626,652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151,393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603-ISD Infrastructure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8,236,590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7,773,035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(463,555)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(5.6%)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604-ISD Applications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12,558,297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6,498,261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(6,060,036)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(48.3%)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607-Building Maintenance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7,472,899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7,472,899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610-Unemployment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314,790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78,243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(236,547)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(75.1%)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612-Liability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7,961,959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8,632,422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670,463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614-Compensation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12,220,632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12,928,223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707,591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5.8%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615-Dental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1,571,908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1,655,291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83,383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4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566F313-A1AE-4011-8C2E-78D8F08079C8}" type="slidenum">
              <a:rPr lang="en-US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Summary of Appropriations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rgbClr val="FFFF00"/>
                </a:solidFill>
                <a:effectLst/>
              </a:rPr>
              <a:t>Internal Service Funds (2 of 2)</a:t>
            </a:r>
          </a:p>
        </p:txBody>
      </p:sp>
      <p:graphicFrame>
        <p:nvGraphicFramePr>
          <p:cNvPr id="12042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38414"/>
              </p:ext>
            </p:extLst>
          </p:nvPr>
        </p:nvGraphicFramePr>
        <p:xfrm>
          <a:off x="152400" y="1219200"/>
          <a:ext cx="8915400" cy="3884168"/>
        </p:xfrm>
        <a:graphic>
          <a:graphicData uri="http://schemas.openxmlformats.org/drawingml/2006/table">
            <a:tbl>
              <a:tblPr/>
              <a:tblGrid>
                <a:gridCol w="3505200"/>
                <a:gridCol w="1676400"/>
                <a:gridCol w="1524000"/>
                <a:gridCol w="1295400"/>
                <a:gridCol w="914400"/>
              </a:tblGrid>
              <a:tr h="70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616-Medical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27,364,869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35,101,482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$ 7,736,613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617-Vision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276,736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294,568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17,832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640-Employee Benefits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3,390,800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4,317,791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926,991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641-RHSP Benefits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1,723,039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2,017,690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294,651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642-Post Employment Benefits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7,850,310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2,220,175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(5,630,135)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(71.7%)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660-ISD Wireless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3,819,381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3,192,028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(627,353)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(16.4%)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Internal Service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8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45ED9-B181-441D-8305-8FF644F72C5E}" type="slidenum">
              <a:rPr lang="en-US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Summary of Appropriations-Recap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00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034052"/>
              </p:ext>
            </p:extLst>
          </p:nvPr>
        </p:nvGraphicFramePr>
        <p:xfrm>
          <a:off x="304800" y="1219200"/>
          <a:ext cx="8458200" cy="3835400"/>
        </p:xfrm>
        <a:graphic>
          <a:graphicData uri="http://schemas.openxmlformats.org/drawingml/2006/table">
            <a:tbl>
              <a:tblPr/>
              <a:tblGrid>
                <a:gridCol w="2932469"/>
                <a:gridCol w="1563331"/>
                <a:gridCol w="1600200"/>
                <a:gridCol w="1447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182,890,934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194,780,663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11,889,729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103,702,342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100,630,978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(3,071,364)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(3.0%)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13,755,000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25,362,000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11,607,000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797,829,593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819,533,134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21,703,541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1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7DB6D086-7034-46AD-8230-C272BAE9942E}" type="slidenum">
              <a:rPr lang="en-US"/>
              <a:pPr>
                <a:buFont typeface="Wingdings" pitchFamily="2" charset="2"/>
                <a:buNone/>
                <a:defRPr/>
              </a:pPr>
              <a:t>27</a:t>
            </a:fld>
            <a:endParaRPr lang="en-US" dirty="0"/>
          </a:p>
        </p:txBody>
      </p:sp>
      <p:sp>
        <p:nvSpPr>
          <p:cNvPr id="1012794" name="Rectangle 58"/>
          <p:cNvSpPr>
            <a:spLocks noChangeArrowheads="1"/>
          </p:cNvSpPr>
          <p:nvPr/>
        </p:nvSpPr>
        <p:spPr bwMode="auto">
          <a:xfrm>
            <a:off x="228600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>
                <a:effectLst/>
              </a:rPr>
              <a:t>Authorized Full-Time </a:t>
            </a:r>
            <a:r>
              <a:rPr lang="en-US" sz="2800" dirty="0" smtClean="0">
                <a:effectLst/>
              </a:rPr>
              <a:t>Positions</a:t>
            </a:r>
          </a:p>
        </p:txBody>
      </p:sp>
      <p:sp>
        <p:nvSpPr>
          <p:cNvPr id="65540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Includes General 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Fund &amp; GWP Balancing Strategies</a:t>
            </a:r>
          </a:p>
        </p:txBody>
      </p:sp>
      <p:graphicFrame>
        <p:nvGraphicFramePr>
          <p:cNvPr id="67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37107227"/>
              </p:ext>
            </p:extLst>
          </p:nvPr>
        </p:nvGraphicFramePr>
        <p:xfrm>
          <a:off x="2684859" y="819150"/>
          <a:ext cx="3621882" cy="4513466"/>
        </p:xfrm>
        <a:graphic>
          <a:graphicData uri="http://schemas.openxmlformats.org/drawingml/2006/table">
            <a:tbl>
              <a:tblPr/>
              <a:tblGrid>
                <a:gridCol w="1928934"/>
                <a:gridCol w="1692948"/>
              </a:tblGrid>
              <a:tr h="606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Fiscal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L="91432" marR="91432"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Authorized Positions</a:t>
                      </a:r>
                    </a:p>
                  </a:txBody>
                  <a:tcPr marL="91432" marR="91432"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2005-06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1,995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2006-07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1,974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2007-08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1,986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2008-09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1,942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2009-10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1,904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2010-11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1,899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2011-12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1,873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2012-13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1,605*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2013-14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1,588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2014-15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1,520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2015-16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1,575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2016-17 Proposed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1,579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6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/>
            </a:r>
            <a:br>
              <a:rPr lang="en-US" altLang="en-US" dirty="0" smtClean="0">
                <a:effectLst/>
              </a:rPr>
            </a:b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>Salaries &amp; Benefits Summary</a:t>
            </a:r>
            <a:br>
              <a:rPr lang="en-US" altLang="en-US" sz="2800" dirty="0" smtClean="0">
                <a:solidFill>
                  <a:srgbClr val="FFFF00"/>
                </a:solidFill>
                <a:effectLst/>
              </a:rPr>
            </a:br>
            <a:r>
              <a:rPr lang="en-US" altLang="en-US" dirty="0" smtClean="0">
                <a:solidFill>
                  <a:srgbClr val="FFFF00"/>
                </a:solidFill>
                <a:effectLst/>
              </a:rPr>
              <a:t>Position Reductions</a:t>
            </a: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800" dirty="0" smtClean="0">
                <a:effectLst/>
              </a:rPr>
              <a:t>Citywide (In Thousands)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endParaRPr lang="en-US" altLang="en-US" sz="16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718637"/>
              </p:ext>
            </p:extLst>
          </p:nvPr>
        </p:nvGraphicFramePr>
        <p:xfrm>
          <a:off x="152400" y="1371600"/>
          <a:ext cx="6096000" cy="4702972"/>
        </p:xfrm>
        <a:graphic>
          <a:graphicData uri="http://schemas.openxmlformats.org/drawingml/2006/table">
            <a:tbl>
              <a:tblPr/>
              <a:tblGrid>
                <a:gridCol w="1447800"/>
                <a:gridCol w="762000"/>
                <a:gridCol w="762000"/>
                <a:gridCol w="762000"/>
                <a:gridCol w="762000"/>
                <a:gridCol w="762000"/>
                <a:gridCol w="838200"/>
              </a:tblGrid>
              <a:tr h="665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11-12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12-13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13-14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14-15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Est. 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FY15-16*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Budget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FY16-17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Authorized Full-Time Positions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1,873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1,605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1,588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% Change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(1.4)%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(14.3)%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(4.3)%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0.3%</a:t>
                      </a:r>
                      <a:endParaRPr kumimoji="0" lang="en-US" sz="102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Filled</a:t>
                      </a: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 Positions 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1,673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1,488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% Change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Salaries and Benefits (Actuals)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Total Salaries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$ 166,739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$ 152,752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$ 153,241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$ 152,495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$ 155,022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164,212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 PERS</a:t>
                      </a:r>
                      <a:r>
                        <a:rPr lang="en-US" sz="1020" baseline="0" dirty="0" smtClean="0"/>
                        <a:t> Retirement</a:t>
                      </a:r>
                      <a:endParaRPr lang="en-US" sz="1020" dirty="0" smtClean="0"/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30,402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28,413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28,598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30,015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34,728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42,863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 PERS</a:t>
                      </a:r>
                      <a:r>
                        <a:rPr lang="en-US" sz="1020" baseline="0" dirty="0" smtClean="0"/>
                        <a:t> Cost-share</a:t>
                      </a:r>
                      <a:endParaRPr lang="en-US" sz="1020" dirty="0" smtClean="0"/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(3,229)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(3,056)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(3,442)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(2,586)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(2,794)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(5,552)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PERS Net Cost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27,173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25,357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25,156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27,429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31,934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37,311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 All Other Benefits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42,329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38,387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37,886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40,489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41,939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40,211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Total Benefits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69,502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63,744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63,042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67,918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73,873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77,522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Total Salaries</a:t>
                      </a: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 &amp; </a:t>
                      </a: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Ben.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$ 236,241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$ 216,496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$ 216,283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$ 220,413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$ 228,895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241,734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aseline="0" dirty="0" smtClean="0"/>
                        <a:t>% Change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(8.4)%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7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6353889"/>
            <a:ext cx="464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000" dirty="0" smtClean="0"/>
              <a:t>* FY 15-16 amounts reflect estimated actuals as of June 30, 2016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7DB6D086-7034-46AD-8230-C272BAE9942E}" type="slidenum">
              <a:rPr lang="en-US"/>
              <a:pPr>
                <a:buFont typeface="Wingdings" pitchFamily="2" charset="2"/>
                <a:buNone/>
                <a:defRPr/>
              </a:pPr>
              <a:t>28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27327"/>
              </p:ext>
            </p:extLst>
          </p:nvPr>
        </p:nvGraphicFramePr>
        <p:xfrm>
          <a:off x="6324600" y="1371600"/>
          <a:ext cx="2667000" cy="2078772"/>
        </p:xfrm>
        <a:graphic>
          <a:graphicData uri="http://schemas.openxmlformats.org/drawingml/2006/table">
            <a:tbl>
              <a:tblPr/>
              <a:tblGrid>
                <a:gridCol w="2057400"/>
                <a:gridCol w="609600"/>
              </a:tblGrid>
              <a:tr h="6049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Position Reductions in Incentive Years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FY 12-13 PARS Retirement Incentive </a:t>
                      </a: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FY 14-15 Separation/Retirement Incentive</a:t>
                      </a: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86</a:t>
                      </a: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Position </a:t>
                      </a: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Eliminations &amp; Layoffs </a:t>
                      </a: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Total</a:t>
                      </a: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 Position Reductions in Incentive Years: </a:t>
                      </a:r>
                      <a:endParaRPr lang="en-US" sz="1020" dirty="0" smtClean="0">
                        <a:solidFill>
                          <a:srgbClr val="FFFF00"/>
                        </a:solidFill>
                      </a:endParaRP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376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57561"/>
              </p:ext>
            </p:extLst>
          </p:nvPr>
        </p:nvGraphicFramePr>
        <p:xfrm>
          <a:off x="6324600" y="3886200"/>
          <a:ext cx="2667000" cy="1287852"/>
        </p:xfrm>
        <a:graphic>
          <a:graphicData uri="http://schemas.openxmlformats.org/drawingml/2006/table">
            <a:tbl>
              <a:tblPr/>
              <a:tblGrid>
                <a:gridCol w="1490383"/>
                <a:gridCol w="1176617"/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Incentives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&amp; Savings 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5-Year Cost: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(14,200)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r>
                        <a:rPr lang="en-US" sz="1050" baseline="0" dirty="0" smtClean="0">
                          <a:solidFill>
                            <a:srgbClr val="FFFFFF"/>
                          </a:solidFill>
                        </a:rPr>
                        <a:t>-Year Savings:</a:t>
                      </a:r>
                      <a:endParaRPr lang="en-US" sz="105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 62,900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FF00"/>
                          </a:solidFill>
                        </a:rPr>
                        <a:t>Net Savings of Incentives:</a:t>
                      </a:r>
                    </a:p>
                  </a:txBody>
                  <a:tcPr marT="45738" marB="4573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48,720          </a:t>
                      </a:r>
                    </a:p>
                  </a:txBody>
                  <a:tcPr marT="45738" marB="4573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3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5D02B8A-0C47-4D7B-A2C1-AE40CC7E5972}" type="slidenum">
              <a:rPr lang="en-US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238" y="838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</a:t>
            </a:r>
            <a:r>
              <a:rPr lang="en-US" sz="1800" dirty="0" smtClean="0">
                <a:effectLst/>
              </a:rPr>
              <a:t>- </a:t>
            </a:r>
            <a:r>
              <a:rPr lang="en-US" sz="1800" dirty="0">
                <a:solidFill>
                  <a:srgbClr val="FFFF00"/>
                </a:solidFill>
                <a:effectLst/>
              </a:rPr>
              <a:t>All Funds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 smtClean="0">
                <a:effectLst/>
              </a:rPr>
              <a:t>Management </a:t>
            </a:r>
            <a:r>
              <a:rPr lang="en-US" sz="1800" dirty="0">
                <a:effectLst/>
              </a:rPr>
              <a:t>v. </a:t>
            </a:r>
            <a:r>
              <a:rPr lang="en-US" sz="1800" dirty="0" smtClean="0">
                <a:effectLst/>
              </a:rPr>
              <a:t>Non-Management</a:t>
            </a:r>
            <a:endParaRPr lang="en-US" sz="1800" dirty="0">
              <a:effectLst/>
            </a:endParaRPr>
          </a:p>
        </p:txBody>
      </p:sp>
      <p:graphicFrame>
        <p:nvGraphicFramePr>
          <p:cNvPr id="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43435705"/>
              </p:ext>
            </p:extLst>
          </p:nvPr>
        </p:nvGraphicFramePr>
        <p:xfrm>
          <a:off x="1295400" y="1981200"/>
          <a:ext cx="6275716" cy="2296892"/>
        </p:xfrm>
        <a:graphic>
          <a:graphicData uri="http://schemas.openxmlformats.org/drawingml/2006/table">
            <a:tbl>
              <a:tblPr/>
              <a:tblGrid>
                <a:gridCol w="2209800"/>
                <a:gridCol w="228600"/>
                <a:gridCol w="1143000"/>
                <a:gridCol w="228600"/>
                <a:gridCol w="1143000"/>
                <a:gridCol w="228600"/>
                <a:gridCol w="1094116"/>
              </a:tblGrid>
              <a:tr h="6204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All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Employee  Count  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5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11.0%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Supervisor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179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11.4%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14.2%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Technical/Professional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193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12.2%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13.2%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1,033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65.4%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55.7%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1,579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457200" y="5773577"/>
            <a:ext cx="480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000" dirty="0">
                <a:solidFill>
                  <a:srgbClr val="FFFF00"/>
                </a:solidFill>
              </a:rPr>
              <a:t>*</a:t>
            </a:r>
            <a:r>
              <a:rPr lang="en-US" sz="1000" dirty="0" smtClean="0">
                <a:solidFill>
                  <a:srgbClr val="FFFF00"/>
                </a:solidFill>
              </a:rPr>
              <a:t>Meets </a:t>
            </a:r>
            <a:r>
              <a:rPr lang="en-US" sz="1000" dirty="0">
                <a:solidFill>
                  <a:srgbClr val="FFFF00"/>
                </a:solidFill>
              </a:rPr>
              <a:t>target of </a:t>
            </a:r>
            <a:r>
              <a:rPr lang="en-US" sz="1000" dirty="0" smtClean="0">
                <a:solidFill>
                  <a:srgbClr val="FFFF00"/>
                </a:solidFill>
              </a:rPr>
              <a:t>25%</a:t>
            </a:r>
            <a:endParaRPr lang="en-US" sz="1000" dirty="0">
              <a:solidFill>
                <a:srgbClr val="FFFF00"/>
              </a:solidFill>
            </a:endParaRPr>
          </a:p>
        </p:txBody>
      </p:sp>
      <p:sp>
        <p:nvSpPr>
          <p:cNvPr id="8" name="Rectangle 59"/>
          <p:cNvSpPr txBox="1"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FY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2016-17 Citywide Organizational Profile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2517" y="2549626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*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ChangeArrowheads="1"/>
          </p:cNvSpPr>
          <p:nvPr/>
        </p:nvSpPr>
        <p:spPr bwMode="auto">
          <a:xfrm>
            <a:off x="914400" y="1828800"/>
            <a:ext cx="7620000" cy="113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1" hangingPunct="1"/>
            <a:r>
              <a:rPr lang="en-US" sz="3600" i="1" dirty="0">
                <a:solidFill>
                  <a:srgbClr val="FFFF00"/>
                </a:solidFill>
              </a:rPr>
              <a:t>FY </a:t>
            </a:r>
            <a:r>
              <a:rPr lang="en-US" sz="3600" i="1" dirty="0" smtClean="0">
                <a:solidFill>
                  <a:srgbClr val="FFFF00"/>
                </a:solidFill>
              </a:rPr>
              <a:t>2016-17 </a:t>
            </a:r>
            <a:r>
              <a:rPr lang="en-US" sz="3600" i="1" dirty="0">
                <a:solidFill>
                  <a:srgbClr val="FFFF00"/>
                </a:solidFill>
              </a:rPr>
              <a:t>General Fund</a:t>
            </a:r>
          </a:p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28683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5D02B8A-0C47-4D7B-A2C1-AE40CC7E5972}" type="slidenum">
              <a:rPr lang="en-US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238" y="838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</a:t>
            </a:r>
            <a:r>
              <a:rPr lang="en-US" sz="1800" dirty="0" smtClean="0">
                <a:effectLst/>
              </a:rPr>
              <a:t>–</a:t>
            </a:r>
            <a:r>
              <a:rPr lang="en-US" sz="1800" dirty="0" smtClean="0">
                <a:solidFill>
                  <a:srgbClr val="FFFF00"/>
                </a:solidFill>
                <a:effectLst/>
              </a:rPr>
              <a:t>General Fund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 smtClean="0">
                <a:effectLst/>
              </a:rPr>
              <a:t>Management </a:t>
            </a:r>
            <a:r>
              <a:rPr lang="en-US" sz="1800" dirty="0">
                <a:effectLst/>
              </a:rPr>
              <a:t>v. </a:t>
            </a:r>
            <a:r>
              <a:rPr lang="en-US" sz="1800" dirty="0" smtClean="0">
                <a:effectLst/>
              </a:rPr>
              <a:t>Non-Management</a:t>
            </a:r>
            <a:endParaRPr lang="en-US" sz="1800" dirty="0">
              <a:effectLst/>
            </a:endParaRPr>
          </a:p>
        </p:txBody>
      </p:sp>
      <p:graphicFrame>
        <p:nvGraphicFramePr>
          <p:cNvPr id="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18257314"/>
              </p:ext>
            </p:extLst>
          </p:nvPr>
        </p:nvGraphicFramePr>
        <p:xfrm>
          <a:off x="1295400" y="1981200"/>
          <a:ext cx="6330225" cy="2296892"/>
        </p:xfrm>
        <a:graphic>
          <a:graphicData uri="http://schemas.openxmlformats.org/drawingml/2006/table">
            <a:tbl>
              <a:tblPr/>
              <a:tblGrid>
                <a:gridCol w="2362200"/>
                <a:gridCol w="228600"/>
                <a:gridCol w="1219200"/>
                <a:gridCol w="304800"/>
                <a:gridCol w="1170306"/>
                <a:gridCol w="208280"/>
                <a:gridCol w="836839"/>
              </a:tblGrid>
              <a:tr h="6204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General Fund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Employee  Count  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5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12.1%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Supervisor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109.9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12.7%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15.7%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Technical/Professional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91.5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10.6%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10.6%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559.9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64.6%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56.1%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866.1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59"/>
          <p:cNvSpPr txBox="1"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FY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2016-17 Citywide Organizational Profile</a:t>
            </a:r>
          </a:p>
        </p:txBody>
      </p:sp>
    </p:spTree>
    <p:extLst>
      <p:ext uri="{BB962C8B-B14F-4D97-AF65-F5344CB8AC3E}">
        <p14:creationId xmlns:p14="http://schemas.microsoft.com/office/powerpoint/2010/main" val="3378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5D02B8A-0C47-4D7B-A2C1-AE40CC7E5972}" type="slidenum">
              <a:rPr lang="en-US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238" y="838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</a:t>
            </a:r>
            <a:r>
              <a:rPr lang="en-US" sz="1800" dirty="0" smtClean="0">
                <a:effectLst/>
              </a:rPr>
              <a:t>– </a:t>
            </a:r>
            <a:r>
              <a:rPr lang="en-US" sz="1800" dirty="0" smtClean="0">
                <a:solidFill>
                  <a:srgbClr val="FFFF00"/>
                </a:solidFill>
                <a:effectLst/>
              </a:rPr>
              <a:t>Non-General Fund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 smtClean="0">
                <a:effectLst/>
              </a:rPr>
              <a:t>Management </a:t>
            </a:r>
            <a:r>
              <a:rPr lang="en-US" sz="1800" dirty="0">
                <a:effectLst/>
              </a:rPr>
              <a:t>v. </a:t>
            </a:r>
            <a:r>
              <a:rPr lang="en-US" sz="1800" dirty="0" smtClean="0">
                <a:effectLst/>
              </a:rPr>
              <a:t>Non-Management</a:t>
            </a:r>
            <a:endParaRPr lang="en-US" sz="1800" dirty="0">
              <a:effectLst/>
            </a:endParaRPr>
          </a:p>
        </p:txBody>
      </p:sp>
      <p:graphicFrame>
        <p:nvGraphicFramePr>
          <p:cNvPr id="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74873080"/>
              </p:ext>
            </p:extLst>
          </p:nvPr>
        </p:nvGraphicFramePr>
        <p:xfrm>
          <a:off x="1295400" y="1981200"/>
          <a:ext cx="6330225" cy="2296892"/>
        </p:xfrm>
        <a:graphic>
          <a:graphicData uri="http://schemas.openxmlformats.org/drawingml/2006/table">
            <a:tbl>
              <a:tblPr/>
              <a:tblGrid>
                <a:gridCol w="2209800"/>
                <a:gridCol w="228600"/>
                <a:gridCol w="1219200"/>
                <a:gridCol w="304800"/>
                <a:gridCol w="1322706"/>
                <a:gridCol w="208280"/>
                <a:gridCol w="836839"/>
              </a:tblGrid>
              <a:tr h="6204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Non-General Fund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Employee  Count  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5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69.2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9.7%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Supervisor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69.1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9.7%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12.0%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Technical/Professional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101. 5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14.2%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17.0%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473.1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66.4%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55.0%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712.9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59"/>
          <p:cNvSpPr txBox="1"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FY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2016-17 Citywide Organizational Profile</a:t>
            </a:r>
          </a:p>
        </p:txBody>
      </p:sp>
    </p:spTree>
    <p:extLst>
      <p:ext uri="{BB962C8B-B14F-4D97-AF65-F5344CB8AC3E}">
        <p14:creationId xmlns:p14="http://schemas.microsoft.com/office/powerpoint/2010/main" val="18431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0BFDF1B7-1FEE-4BC4-84A5-2DD73F131532}" type="slidenum">
              <a:rPr lang="en-US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77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Appropriation </a:t>
            </a:r>
            <a:r>
              <a:rPr lang="en-US" sz="1800" dirty="0" smtClean="0">
                <a:effectLst/>
              </a:rPr>
              <a:t>- </a:t>
            </a:r>
            <a:r>
              <a:rPr lang="en-US" sz="1800" dirty="0">
                <a:solidFill>
                  <a:srgbClr val="FFFF00"/>
                </a:solidFill>
                <a:effectLst/>
              </a:rPr>
              <a:t>All Funds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>Four-Year Comparison (in millions)</a:t>
            </a:r>
          </a:p>
        </p:txBody>
      </p:sp>
      <p:sp>
        <p:nvSpPr>
          <p:cNvPr id="1009739" name="Rectangle 75"/>
          <p:cNvSpPr>
            <a:spLocks noChangeArrowheads="1"/>
          </p:cNvSpPr>
          <p:nvPr/>
        </p:nvSpPr>
        <p:spPr bwMode="auto">
          <a:xfrm>
            <a:off x="304800" y="47625"/>
            <a:ext cx="8534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</a:t>
            </a:r>
            <a:r>
              <a:rPr lang="en-US" sz="2400" dirty="0" smtClean="0">
                <a:solidFill>
                  <a:srgbClr val="FFFF00"/>
                </a:solidFill>
              </a:rPr>
              <a:t>Citywide Organizational </a:t>
            </a:r>
            <a:r>
              <a:rPr lang="en-US" sz="2400" dirty="0">
                <a:solidFill>
                  <a:srgbClr val="FFFF00"/>
                </a:solidFill>
              </a:rPr>
              <a:t>Profile 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4" name="Text Box 87"/>
          <p:cNvSpPr txBox="1">
            <a:spLocks noChangeArrowheads="1"/>
          </p:cNvSpPr>
          <p:nvPr/>
        </p:nvSpPr>
        <p:spPr bwMode="auto">
          <a:xfrm>
            <a:off x="171450" y="541020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200" dirty="0" smtClean="0">
                <a:solidFill>
                  <a:srgbClr val="FFFF00"/>
                </a:solidFill>
              </a:rPr>
              <a:t>   </a:t>
            </a:r>
            <a:r>
              <a:rPr lang="en-US" sz="1000" dirty="0" smtClean="0">
                <a:solidFill>
                  <a:srgbClr val="FFFF00"/>
                </a:solidFill>
              </a:rPr>
              <a:t>*     Includes General Fund &amp; GWP Balancing Strategies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**    Does not include </a:t>
            </a:r>
            <a:r>
              <a:rPr lang="en-US" sz="1000" dirty="0">
                <a:solidFill>
                  <a:srgbClr val="FFFF00"/>
                </a:solidFill>
              </a:rPr>
              <a:t>Separation/Retirement </a:t>
            </a:r>
            <a:r>
              <a:rPr lang="en-US" sz="1000" dirty="0" smtClean="0">
                <a:solidFill>
                  <a:srgbClr val="FFFF00"/>
                </a:solidFill>
              </a:rPr>
              <a:t>Incentive 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***   Operating Cost does not include transfers &amp; capital improvement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****  Meets </a:t>
            </a:r>
            <a:r>
              <a:rPr lang="en-US" sz="1000" dirty="0">
                <a:solidFill>
                  <a:srgbClr val="FFFF00"/>
                </a:solidFill>
              </a:rPr>
              <a:t>target of 35%</a:t>
            </a:r>
          </a:p>
        </p:txBody>
      </p:sp>
      <p:graphicFrame>
        <p:nvGraphicFramePr>
          <p:cNvPr id="7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84429"/>
              </p:ext>
            </p:extLst>
          </p:nvPr>
        </p:nvGraphicFramePr>
        <p:xfrm>
          <a:off x="9525" y="1524000"/>
          <a:ext cx="8982075" cy="2692948"/>
        </p:xfrm>
        <a:graphic>
          <a:graphicData uri="http://schemas.openxmlformats.org/drawingml/2006/table">
            <a:tbl>
              <a:tblPr/>
              <a:tblGrid>
                <a:gridCol w="2209800"/>
                <a:gridCol w="914400"/>
                <a:gridCol w="990600"/>
                <a:gridCol w="981075"/>
                <a:gridCol w="1152525"/>
                <a:gridCol w="981075"/>
                <a:gridCol w="847725"/>
                <a:gridCol w="9048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2011-12</a:t>
                      </a:r>
                    </a:p>
                  </a:txBody>
                  <a:tcPr marT="45725" marB="45725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2012-13*</a:t>
                      </a:r>
                    </a:p>
                  </a:txBody>
                  <a:tcPr marT="45725" marB="45725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2013-14</a:t>
                      </a:r>
                    </a:p>
                  </a:txBody>
                  <a:tcPr marT="45725" marB="45725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2014-15**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 Change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from 15-16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Salaries &amp; Benefits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240.3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218.7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216.8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222.3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230.4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241.6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4.9%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7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Operating Costs***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678.0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630.9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651.4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668.1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695.5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732.0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5.2%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Personnel v. Operating Costs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35.4%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34.7%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33.3%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33.2%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33.1%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33.0%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(0.3%)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Employee Count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1,873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1,605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1,588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1,584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1,566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1,579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0.8%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07527" y="3219450"/>
            <a:ext cx="42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**** 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DCF2AC5-4B64-412F-9F13-80EE0DCBCC5B}" type="slidenum">
              <a:rPr lang="en-US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Appropriation </a:t>
            </a:r>
            <a:r>
              <a:rPr lang="en-US" sz="1800" dirty="0" smtClean="0">
                <a:effectLst/>
              </a:rPr>
              <a:t>- </a:t>
            </a:r>
            <a:r>
              <a:rPr lang="en-US" sz="1800" dirty="0">
                <a:solidFill>
                  <a:srgbClr val="FFFF00"/>
                </a:solidFill>
                <a:effectLst/>
              </a:rPr>
              <a:t>General Fund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>Four-Year Comparison (in millions)</a:t>
            </a:r>
          </a:p>
        </p:txBody>
      </p:sp>
      <p:sp>
        <p:nvSpPr>
          <p:cNvPr id="1010762" name="Rectangle 74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rgbClr val="FFFF00"/>
                </a:solidFill>
              </a:rPr>
              <a:t>FY </a:t>
            </a:r>
            <a:r>
              <a:rPr lang="en-US" sz="2400" dirty="0" smtClean="0">
                <a:solidFill>
                  <a:srgbClr val="FFFF00"/>
                </a:solidFill>
              </a:rPr>
              <a:t>2016-17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Citywide Organizational </a:t>
            </a:r>
            <a:r>
              <a:rPr lang="en-US" sz="2400" dirty="0">
                <a:solidFill>
                  <a:srgbClr val="FFFF00"/>
                </a:solidFill>
              </a:rPr>
              <a:t>Profile 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6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99713324"/>
              </p:ext>
            </p:extLst>
          </p:nvPr>
        </p:nvGraphicFramePr>
        <p:xfrm>
          <a:off x="322053" y="1676400"/>
          <a:ext cx="8534401" cy="3320551"/>
        </p:xfrm>
        <a:graphic>
          <a:graphicData uri="http://schemas.openxmlformats.org/drawingml/2006/table">
            <a:tbl>
              <a:tblPr/>
              <a:tblGrid>
                <a:gridCol w="2015067"/>
                <a:gridCol w="948267"/>
                <a:gridCol w="948267"/>
                <a:gridCol w="948267"/>
                <a:gridCol w="1007533"/>
                <a:gridCol w="948267"/>
                <a:gridCol w="889000"/>
                <a:gridCol w="829733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2011-12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2012-13*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2014-15**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from 15-16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Salaries &amp; Benefits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142.2     </a:t>
                      </a:r>
                      <a:endParaRPr kumimoji="0" lang="en-US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131.4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134.2     </a:t>
                      </a:r>
                      <a:endParaRPr kumimoji="0" lang="en-US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136.9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142.2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147.7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Maintenance &amp; Operation /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ISF Charges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32.7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33.4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38.9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38.6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44.1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Capital Outlay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(100.0%)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Cost Savings Target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(7.7)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(0.6)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1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Annual Appropriations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(not including transfers)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167.2    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164.4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170.3    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176.0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180.8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191.8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Personnel v. M&amp;O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85.0%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79.9%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78.8%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77.8%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78.7%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77.0%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(2.1%)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Employee Count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998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896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905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866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(1.8%)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48600" y="418512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***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8" name="Text Box 87"/>
          <p:cNvSpPr txBox="1">
            <a:spLocks noChangeArrowheads="1"/>
          </p:cNvSpPr>
          <p:nvPr/>
        </p:nvSpPr>
        <p:spPr bwMode="auto">
          <a:xfrm>
            <a:off x="180975" y="5486400"/>
            <a:ext cx="708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200" dirty="0" smtClean="0">
                <a:solidFill>
                  <a:srgbClr val="FFFF00"/>
                </a:solidFill>
              </a:rPr>
              <a:t>   </a:t>
            </a:r>
            <a:r>
              <a:rPr lang="en-US" sz="1000" dirty="0" smtClean="0">
                <a:solidFill>
                  <a:srgbClr val="FFFF00"/>
                </a:solidFill>
              </a:rPr>
              <a:t>*     Includes General Fund &amp; GWP Balancing Strategies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**    Does not include </a:t>
            </a:r>
            <a:r>
              <a:rPr lang="en-US" sz="1000" dirty="0">
                <a:solidFill>
                  <a:srgbClr val="FFFF00"/>
                </a:solidFill>
              </a:rPr>
              <a:t>Separation/Retirement </a:t>
            </a:r>
            <a:r>
              <a:rPr lang="en-US" sz="1000" dirty="0" smtClean="0">
                <a:solidFill>
                  <a:srgbClr val="FFFF00"/>
                </a:solidFill>
              </a:rPr>
              <a:t>Incentive 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***  Does not meet </a:t>
            </a:r>
            <a:r>
              <a:rPr lang="en-US" sz="1000" dirty="0">
                <a:solidFill>
                  <a:srgbClr val="FFFF00"/>
                </a:solidFill>
              </a:rPr>
              <a:t>target of </a:t>
            </a:r>
            <a:r>
              <a:rPr lang="en-US" sz="1000" dirty="0" smtClean="0">
                <a:solidFill>
                  <a:srgbClr val="FFFF00"/>
                </a:solidFill>
              </a:rPr>
              <a:t>75</a:t>
            </a:r>
            <a:r>
              <a:rPr lang="en-US" sz="1000" dirty="0">
                <a:solidFill>
                  <a:srgbClr val="FFFF00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7082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113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i="1" dirty="0"/>
              <a:t>FY 2016-17 Proposed Budget</a:t>
            </a:r>
          </a:p>
          <a:p>
            <a:pPr eaLnBrk="1" hangingPunct="1"/>
            <a:r>
              <a:rPr lang="en-US" altLang="en-US" sz="3200" dirty="0" smtClean="0">
                <a:solidFill>
                  <a:srgbClr val="FFFFFF"/>
                </a:solidFill>
              </a:rPr>
              <a:t>Fee Discussion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122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86E6CBE-1876-4097-8AF9-42C3F4CF3825}" type="slidenum">
              <a:rPr lang="en-US" b="0" smtClean="0">
                <a:solidFill>
                  <a:srgbClr val="FFFFFF"/>
                </a:solidFill>
                <a:effectLst/>
              </a:rPr>
              <a:pPr/>
              <a:t>35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b="1" dirty="0">
                <a:solidFill>
                  <a:srgbClr val="FFFFFF"/>
                </a:solidFill>
                <a:latin typeface="Arial"/>
              </a:rPr>
              <a:t>Total Number of Fees for City Services – 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</a:rPr>
              <a:t>2,420</a:t>
            </a:r>
            <a:endParaRPr lang="en-US" sz="2000" b="1" dirty="0">
              <a:solidFill>
                <a:srgbClr val="FFFFFF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latin typeface="Arial"/>
              </a:rPr>
              <a:t>No Changes – </a:t>
            </a:r>
            <a:r>
              <a:rPr lang="en-US" sz="2000" dirty="0" smtClean="0">
                <a:solidFill>
                  <a:srgbClr val="FFFFFF"/>
                </a:solidFill>
                <a:latin typeface="Arial"/>
              </a:rPr>
              <a:t>1,676</a:t>
            </a:r>
            <a:endParaRPr lang="en-US" sz="2000" dirty="0">
              <a:solidFill>
                <a:srgbClr val="FFFFFF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latin typeface="Arial"/>
              </a:rPr>
              <a:t>Fee Deletion – 77</a:t>
            </a:r>
          </a:p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latin typeface="Arial"/>
              </a:rPr>
              <a:t>Decreases to Existing Fees – </a:t>
            </a:r>
            <a:r>
              <a:rPr lang="en-US" sz="2000" dirty="0" smtClean="0">
                <a:solidFill>
                  <a:srgbClr val="FFFFFF"/>
                </a:solidFill>
                <a:latin typeface="Arial"/>
              </a:rPr>
              <a:t>75</a:t>
            </a:r>
            <a:endParaRPr lang="en-US" sz="2000" dirty="0">
              <a:solidFill>
                <a:srgbClr val="FFFFFF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latin typeface="Arial"/>
              </a:rPr>
              <a:t>Increase to Existing Fees – </a:t>
            </a:r>
            <a:r>
              <a:rPr lang="en-US" sz="2000" dirty="0" smtClean="0">
                <a:solidFill>
                  <a:srgbClr val="FFFFFF"/>
                </a:solidFill>
                <a:latin typeface="Arial"/>
              </a:rPr>
              <a:t>238</a:t>
            </a:r>
            <a:endParaRPr lang="en-US" sz="2000" dirty="0">
              <a:solidFill>
                <a:srgbClr val="FFFFFF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latin typeface="Arial"/>
              </a:rPr>
              <a:t>CPI Increases to Existing Fees – 302</a:t>
            </a:r>
          </a:p>
          <a:p>
            <a:pPr marL="342900" indent="-342900" algn="l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Arial"/>
              </a:rPr>
              <a:t>New </a:t>
            </a:r>
            <a:r>
              <a:rPr lang="en-US" sz="2000" dirty="0">
                <a:solidFill>
                  <a:srgbClr val="FFFFFF"/>
                </a:solidFill>
                <a:latin typeface="Arial"/>
              </a:rPr>
              <a:t>Fees – </a:t>
            </a:r>
            <a:r>
              <a:rPr lang="en-US" sz="2000" dirty="0" smtClean="0">
                <a:solidFill>
                  <a:srgbClr val="FFFFFF"/>
                </a:solidFill>
                <a:latin typeface="Arial"/>
              </a:rPr>
              <a:t>52</a:t>
            </a:r>
            <a:endParaRPr lang="en-US" sz="2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FY 2016-17 Citywide Fee Schedule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Proposed Fee Changes</a:t>
            </a:r>
          </a:p>
        </p:txBody>
      </p:sp>
    </p:spTree>
    <p:extLst>
      <p:ext uri="{BB962C8B-B14F-4D97-AF65-F5344CB8AC3E}">
        <p14:creationId xmlns:p14="http://schemas.microsoft.com/office/powerpoint/2010/main" val="1478443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36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Fee Options for Council 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Planning Fees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96115928"/>
              </p:ext>
            </p:extLst>
          </p:nvPr>
        </p:nvGraphicFramePr>
        <p:xfrm>
          <a:off x="1066800" y="1219200"/>
          <a:ext cx="6858000" cy="2266041"/>
        </p:xfrm>
        <a:graphic>
          <a:graphicData uri="http://schemas.openxmlformats.org/drawingml/2006/table">
            <a:tbl>
              <a:tblPr/>
              <a:tblGrid>
                <a:gridCol w="2170669"/>
                <a:gridCol w="1093850"/>
                <a:gridCol w="1305808"/>
                <a:gridCol w="1144673"/>
                <a:gridCol w="1143000"/>
              </a:tblGrid>
              <a:tr h="8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 Options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Revised Proposed Fee**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4313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Historic Preservation Process a Mills Act Request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$1,479.75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$7,681.08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$5,760.81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$3,840.54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$1,920.27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$7,000.00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91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60, Fee #56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Total Current Fee includes Technology Surcharge for 2015-16, 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   also zoning surcharge applies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** The original proposed fee was $1,300 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09600" y="3657600"/>
            <a:ext cx="8305800" cy="23622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Owners’ Average tax savings per property per year: $7,382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Owners’ Median tax savings: $6,776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City’s average tax loss revenues per property per year: $1,010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Average Percent of Tax Break: 54%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Median Percent of Tax Break: 58%</a:t>
            </a:r>
          </a:p>
        </p:txBody>
      </p:sp>
    </p:spTree>
    <p:extLst>
      <p:ext uri="{BB962C8B-B14F-4D97-AF65-F5344CB8AC3E}">
        <p14:creationId xmlns:p14="http://schemas.microsoft.com/office/powerpoint/2010/main" val="12093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37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Comparison with Nearby Jurisdictions</a:t>
            </a:r>
          </a:p>
          <a:p>
            <a:pPr eaLnBrk="1" hangingPunct="1"/>
            <a:r>
              <a:rPr lang="en-US" sz="2200" dirty="0" smtClean="0">
                <a:solidFill>
                  <a:srgbClr val="FFFF00"/>
                </a:solidFill>
              </a:rPr>
              <a:t>Mills Act Fees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31869387"/>
              </p:ext>
            </p:extLst>
          </p:nvPr>
        </p:nvGraphicFramePr>
        <p:xfrm>
          <a:off x="228600" y="1066800"/>
          <a:ext cx="8763000" cy="4541700"/>
        </p:xfrm>
        <a:graphic>
          <a:graphicData uri="http://schemas.openxmlformats.org/drawingml/2006/table">
            <a:tbl>
              <a:tblPr/>
              <a:tblGrid>
                <a:gridCol w="1740232"/>
                <a:gridCol w="1143331"/>
                <a:gridCol w="1224125"/>
                <a:gridCol w="46553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SFR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/Comm./Ind.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Basis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Los Angeles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(i)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$250.00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$1,142.00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Designation fully subsidized; Mills Act partially subsidized (though actual cost to owner may increase per note below)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Pasadena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(ii)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$1,072.50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$2,145.00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Designation fully subsidized; Mills Act appears partially subsidized (info pending)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4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South Pasadena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$1,115.00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$1,115.00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Mills Act, figure reflects staff time recapture (per So. Pas. Staff, preservation commission does most of work). Plus $615 Designation fee.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West Hollywood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$798.00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$798.00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Designation fully subsidized; Mills Act partially subsidized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Santa Monica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(iii)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Fee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4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Long Beach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Varies:</a:t>
                      </a:r>
                    </a:p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$1,103.93 per unit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Varies:</a:t>
                      </a:r>
                    </a:p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$1,103.93 per unit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 are partially subsidized per city staff; Plus $83.07 pre-app. Fee, $218.60 annual inspection fee &amp; $912.66 Designation fee.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56388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i - LA Mills Act cost increases for properties priced over the City’s $1.5 million valuation</a:t>
            </a:r>
          </a:p>
          <a:p>
            <a:pPr algn="l"/>
            <a:r>
              <a:rPr lang="en-US" sz="1200" dirty="0">
                <a:solidFill>
                  <a:srgbClr val="FFFF00"/>
                </a:solidFill>
              </a:rPr>
              <a:t> </a:t>
            </a:r>
            <a:r>
              <a:rPr lang="en-US" sz="1200" dirty="0" smtClean="0">
                <a:solidFill>
                  <a:srgbClr val="FFFF00"/>
                </a:solidFill>
              </a:rPr>
              <a:t>   threshold, which also required submission of a costly Historic Structure Report.</a:t>
            </a:r>
          </a:p>
          <a:p>
            <a:pPr algn="l"/>
            <a:r>
              <a:rPr lang="en-US" sz="1200" dirty="0">
                <a:solidFill>
                  <a:srgbClr val="FFFF00"/>
                </a:solidFill>
              </a:rPr>
              <a:t>i</a:t>
            </a:r>
            <a:r>
              <a:rPr lang="en-US" sz="1200" dirty="0" smtClean="0">
                <a:solidFill>
                  <a:srgbClr val="FFFF00"/>
                </a:solidFill>
              </a:rPr>
              <a:t>i -Pasadena subsidizes designation by waiving the fee; the full cost recovery value for</a:t>
            </a:r>
          </a:p>
          <a:p>
            <a:pPr algn="l"/>
            <a:r>
              <a:rPr lang="en-US" sz="1200" dirty="0">
                <a:solidFill>
                  <a:srgbClr val="FFFF00"/>
                </a:solidFill>
              </a:rPr>
              <a:t> </a:t>
            </a:r>
            <a:r>
              <a:rPr lang="en-US" sz="1200" dirty="0" smtClean="0">
                <a:solidFill>
                  <a:srgbClr val="FFFF00"/>
                </a:solidFill>
              </a:rPr>
              <a:t>   designation is calculated at $3,558</a:t>
            </a:r>
          </a:p>
          <a:p>
            <a:pPr algn="l"/>
            <a:r>
              <a:rPr lang="en-US" sz="1200" dirty="0">
                <a:solidFill>
                  <a:srgbClr val="FFFF00"/>
                </a:solidFill>
              </a:rPr>
              <a:t>i</a:t>
            </a:r>
            <a:r>
              <a:rPr lang="en-US" sz="1200" dirty="0" smtClean="0">
                <a:solidFill>
                  <a:srgbClr val="FFFF00"/>
                </a:solidFill>
              </a:rPr>
              <a:t>ii - No Fee</a:t>
            </a:r>
          </a:p>
        </p:txBody>
      </p:sp>
    </p:spTree>
    <p:extLst>
      <p:ext uri="{BB962C8B-B14F-4D97-AF65-F5344CB8AC3E}">
        <p14:creationId xmlns:p14="http://schemas.microsoft.com/office/powerpoint/2010/main" val="26927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2133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FFFF00"/>
                </a:solidFill>
                <a:effectLst/>
              </a:rPr>
              <a:t>Questions</a:t>
            </a:r>
            <a:br>
              <a:rPr lang="en-US" sz="3600" i="1" dirty="0" smtClean="0">
                <a:solidFill>
                  <a:srgbClr val="FFFF00"/>
                </a:solidFill>
                <a:effectLst/>
              </a:rPr>
            </a:br>
            <a:r>
              <a:rPr lang="en-US" sz="3600" i="1" dirty="0" smtClean="0">
                <a:solidFill>
                  <a:srgbClr val="FFFF00"/>
                </a:solidFill>
                <a:effectLst/>
              </a:rPr>
              <a:t>&amp;</a:t>
            </a:r>
            <a:br>
              <a:rPr lang="en-US" sz="3600" i="1" dirty="0" smtClean="0">
                <a:solidFill>
                  <a:srgbClr val="FFFF00"/>
                </a:solidFill>
                <a:effectLst/>
              </a:rPr>
            </a:br>
            <a:r>
              <a:rPr lang="en-US" sz="3600" i="1" dirty="0" smtClean="0">
                <a:solidFill>
                  <a:srgbClr val="FFFF00"/>
                </a:solidFill>
                <a:effectLst/>
              </a:rPr>
              <a:t>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2BCC49BB-983F-40A7-9B99-88D3238083AB}" type="slidenum">
              <a:rPr lang="en-US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91027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020916"/>
              </p:ext>
            </p:extLst>
          </p:nvPr>
        </p:nvGraphicFramePr>
        <p:xfrm>
          <a:off x="1062100" y="1066800"/>
          <a:ext cx="6938900" cy="4554220"/>
        </p:xfrm>
        <a:graphic>
          <a:graphicData uri="http://schemas.openxmlformats.org/drawingml/2006/table">
            <a:tbl>
              <a:tblPr/>
              <a:tblGrid>
                <a:gridCol w="4142677"/>
                <a:gridCol w="1333818"/>
                <a:gridCol w="1462405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Starting Revenue Estimate: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187,143,560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Adjustments: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 Tax/VLF Backfill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4,852,500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 Tax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1,508,000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Utility Users Tax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495,000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Occupancy/Franchise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Building Permits &amp; Licenses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598,000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Allocation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(755,780)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 Loan Repayment*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(920,953)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Other Revenues (net)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(812,800)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5,713,967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FY 2016-17 Revenue Estimate: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192,857,527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Assigned Econ Dev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 Balance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920,013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Unassigned General Fund- Fund Balance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1,003,123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FY 2016-17 Proposed Resources: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194,780,663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1026" name="Rectangle 114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000" dirty="0" smtClean="0"/>
              <a:t>Proposed Resources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5724" y="6279115"/>
            <a:ext cx="3876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*Depending on CA Department of Finance payment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120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70476ED-5338-49C2-93F1-D7C3F7B45806}" type="slidenum">
              <a:rPr lang="en-US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919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328"/>
              </p:ext>
            </p:extLst>
          </p:nvPr>
        </p:nvGraphicFramePr>
        <p:xfrm>
          <a:off x="838200" y="762000"/>
          <a:ext cx="7086600" cy="52108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00600"/>
                <a:gridCol w="1143000"/>
                <a:gridCol w="1143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Starting Budget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$   182,890,934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Salaries &amp; Benefits Increase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Salaries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$     1,730,038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PERS, Net of Cost Share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2,327,775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Hourly Wages-Less Econ Dev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546,439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Overtime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112,896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Other Benefits (Medical, Dental, Vision, Work’ Comp, etc.)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120,488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Salaries &amp; Benefits Increase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4,837,636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 of Assigned Econ Dev Fund Balance-Hourly Wages &amp; Benefits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723,960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5,561,596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Maintenance &amp; Operation Increase / (Decrease)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Liability Insurance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(605,541)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Fleet/Equipment Rental Charge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(140,904)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41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ISD Service Charge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825,579 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 M&amp;O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5,146,060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Maintenance &amp; Operations Increase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5,225,194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 of Assigned Econ Dev Fund Balance-Contractual Services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$        196,053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5,421,247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Transfers Out/Capital Outlay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906,886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Proposed FY 2016-17 General Fund Budget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$  193,860,650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Use of Assigned </a:t>
                      </a: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Econ Dev </a:t>
                      </a: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Fund Balance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    920,013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Total Proposed FY 2016-17 General Fund Budget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$  194,780,663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2018" name="Rectangle 82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General Fund Proposed Budget 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Proposed </a:t>
            </a:r>
            <a:r>
              <a:rPr lang="en-US" sz="2000" dirty="0">
                <a:solidFill>
                  <a:schemeClr val="tx2"/>
                </a:solidFill>
              </a:rPr>
              <a:t>Appropriations</a:t>
            </a:r>
          </a:p>
        </p:txBody>
      </p:sp>
    </p:spTree>
    <p:extLst>
      <p:ext uri="{BB962C8B-B14F-4D97-AF65-F5344CB8AC3E}">
        <p14:creationId xmlns:p14="http://schemas.microsoft.com/office/powerpoint/2010/main" val="19609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BCA0587-7C76-4834-93EE-587773240882}" type="slidenum">
              <a:rPr lang="en-US">
                <a:solidFill>
                  <a:srgbClr val="FFFFFF"/>
                </a:solidFill>
              </a:rPr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105400"/>
          </a:xfrm>
        </p:spPr>
        <p:txBody>
          <a:bodyPr/>
          <a:lstStyle/>
          <a:p>
            <a:pPr marL="346075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900" dirty="0" smtClean="0"/>
              <a:t>Salaries &amp; Benefits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total increase of $5.6 million compared to $5.2 million last year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$700 thousand net cost for Cost of Living Adjustments for GMA (3%), GCEA (3%)</a:t>
            </a:r>
          </a:p>
          <a:p>
            <a:pPr marL="1033463" lvl="2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400" dirty="0" smtClean="0">
                <a:solidFill>
                  <a:srgbClr val="FFFFFF"/>
                </a:solidFill>
              </a:rPr>
              <a:t>Offset by an increase of 1% in PERS cost share 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Net PERS increase of $2.3 million compared to $3.0 million last year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Workers’ Comp increase of $270 thousand</a:t>
            </a:r>
          </a:p>
          <a:p>
            <a:pPr marL="974725" lvl="2" indent="-288925">
              <a:spcAft>
                <a:spcPct val="60000"/>
              </a:spcAft>
              <a:tabLst>
                <a:tab pos="1543050" algn="l"/>
              </a:tabLst>
            </a:pPr>
            <a:r>
              <a:rPr lang="en-US" sz="1600" dirty="0" smtClean="0"/>
              <a:t>Fund Balance deficit is $14.4 million as of June 30, 2015</a:t>
            </a:r>
          </a:p>
          <a:p>
            <a:pPr marL="974725" lvl="2" indent="-288925">
              <a:spcAft>
                <a:spcPct val="60000"/>
              </a:spcAft>
              <a:tabLst>
                <a:tab pos="1543050" algn="l"/>
              </a:tabLst>
            </a:pPr>
            <a:r>
              <a:rPr lang="en-US" sz="1600" dirty="0" smtClean="0"/>
              <a:t>Will be amortized over next 5 years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$1.7 </a:t>
            </a:r>
            <a:r>
              <a:rPr lang="en-US" sz="1800" dirty="0"/>
              <a:t>million in increase for program restoration in personnel </a:t>
            </a:r>
            <a:r>
              <a:rPr lang="en-US" sz="1800" dirty="0" smtClean="0"/>
              <a:t>costs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$724 thousand is for Economic Development Hourly Wages and Benefits using Assigned Fund Balance</a:t>
            </a:r>
            <a:endParaRPr lang="en-US" sz="1800" dirty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 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smtClean="0"/>
              <a:t>Salaries &amp; Benefit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93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BCA0587-7C76-4834-93EE-587773240882}" type="slidenum">
              <a:rPr lang="en-US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1295400"/>
            <a:ext cx="8610600" cy="4419600"/>
          </a:xfrm>
        </p:spPr>
        <p:txBody>
          <a:bodyPr/>
          <a:lstStyle/>
          <a:p>
            <a:pPr marL="346075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900" dirty="0" smtClean="0">
                <a:solidFill>
                  <a:srgbClr val="FFFFFF"/>
                </a:solidFill>
              </a:rPr>
              <a:t>Maintenance &amp; Operation increase by $5.4 million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>
                <a:solidFill>
                  <a:srgbClr val="FFFFFF"/>
                </a:solidFill>
              </a:rPr>
              <a:t>$2.5 million increase due to Building Maintenance costs shifting to Maintenance &amp; Operation offset by Salaries and Benefits </a:t>
            </a:r>
            <a:r>
              <a:rPr lang="en-US" sz="1800" dirty="0" smtClean="0">
                <a:solidFill>
                  <a:srgbClr val="FFFFFF"/>
                </a:solidFill>
              </a:rPr>
              <a:t>decreases</a:t>
            </a:r>
            <a:endParaRPr lang="en-US" sz="1900" dirty="0" smtClean="0">
              <a:solidFill>
                <a:srgbClr val="FFFFFF"/>
              </a:solidFill>
            </a:endParaRP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$1.1 million increase in Economic Development Shifting to the General Fund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</a:t>
            </a:r>
            <a:r>
              <a:rPr lang="en-US" sz="1800" dirty="0">
                <a:solidFill>
                  <a:srgbClr val="FFFFFF"/>
                </a:solidFill>
              </a:rPr>
              <a:t>825 thousand increase in ISD Service Charge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>
                <a:solidFill>
                  <a:srgbClr val="FFFFFF"/>
                </a:solidFill>
              </a:rPr>
              <a:t>$711 thousand increase in Program </a:t>
            </a:r>
            <a:r>
              <a:rPr lang="en-US" sz="1800" dirty="0" smtClean="0">
                <a:solidFill>
                  <a:srgbClr val="FFFFFF"/>
                </a:solidFill>
              </a:rPr>
              <a:t>Restoration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$179 thousand increase due to adjustments in the Elections budget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$100 thousand increase due to Maintenance of Graphics Printers </a:t>
            </a:r>
          </a:p>
          <a:p>
            <a:pPr marL="342900" lvl="1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200" dirty="0" smtClean="0">
              <a:solidFill>
                <a:srgbClr val="FFFFFF"/>
              </a:solidFill>
            </a:endParaRPr>
          </a:p>
          <a:p>
            <a:pPr marL="342900" lvl="1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dirty="0" smtClean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</a:t>
            </a:r>
            <a:r>
              <a:rPr lang="en-US" sz="2400" dirty="0" smtClean="0">
                <a:solidFill>
                  <a:srgbClr val="FFFF00"/>
                </a:solidFill>
              </a:rPr>
              <a:t>2016-17 </a:t>
            </a:r>
            <a:r>
              <a:rPr lang="en-US" sz="2400" dirty="0">
                <a:solidFill>
                  <a:srgbClr val="FFFF00"/>
                </a:solidFill>
              </a:rPr>
              <a:t>General </a:t>
            </a:r>
            <a:r>
              <a:rPr lang="en-US" sz="2400" dirty="0" smtClean="0">
                <a:solidFill>
                  <a:srgbClr val="FFFF00"/>
                </a:solidFill>
              </a:rPr>
              <a:t>Fund Proposed Budget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000" dirty="0" smtClean="0"/>
              <a:t>Maintenance &amp; Operation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3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F021E643-3588-4F97-B2C7-1077E888377E}" type="slidenum">
              <a:rPr lang="en-US">
                <a:solidFill>
                  <a:srgbClr val="FFFFFF"/>
                </a:solidFill>
              </a:rPr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9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marL="346075" lvl="0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900" dirty="0" smtClean="0">
                <a:solidFill>
                  <a:srgbClr val="FFFFFF"/>
                </a:solidFill>
              </a:rPr>
              <a:t>Transfers and Capital Outlay </a:t>
            </a:r>
            <a:r>
              <a:rPr lang="en-US" sz="1900" dirty="0">
                <a:solidFill>
                  <a:srgbClr val="FFFFFF"/>
                </a:solidFill>
              </a:rPr>
              <a:t>i</a:t>
            </a:r>
            <a:r>
              <a:rPr lang="en-US" sz="1900" dirty="0" smtClean="0">
                <a:solidFill>
                  <a:srgbClr val="FFFFFF"/>
                </a:solidFill>
              </a:rPr>
              <a:t>ncrease </a:t>
            </a:r>
            <a:r>
              <a:rPr lang="en-US" sz="1900" dirty="0">
                <a:solidFill>
                  <a:srgbClr val="FFFFFF"/>
                </a:solidFill>
              </a:rPr>
              <a:t>by $</a:t>
            </a:r>
            <a:r>
              <a:rPr lang="en-US" sz="1900" dirty="0" smtClean="0">
                <a:solidFill>
                  <a:srgbClr val="FFFFFF"/>
                </a:solidFill>
              </a:rPr>
              <a:t>907 </a:t>
            </a:r>
            <a:r>
              <a:rPr lang="en-US" sz="1900" dirty="0">
                <a:solidFill>
                  <a:srgbClr val="FFFFFF"/>
                </a:solidFill>
              </a:rPr>
              <a:t>thousand primarily due </a:t>
            </a:r>
            <a:r>
              <a:rPr lang="en-US" sz="1900" dirty="0" smtClean="0">
                <a:solidFill>
                  <a:srgbClr val="FFFFFF"/>
                </a:solidFill>
              </a:rPr>
              <a:t>to the following:</a:t>
            </a:r>
            <a:endParaRPr lang="en-US" sz="1900" dirty="0">
              <a:solidFill>
                <a:srgbClr val="FFFFFF"/>
              </a:solidFill>
            </a:endParaRP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$</a:t>
            </a:r>
            <a:r>
              <a:rPr lang="en-US" sz="1600" dirty="0">
                <a:solidFill>
                  <a:srgbClr val="FFFFFF"/>
                </a:solidFill>
              </a:rPr>
              <a:t>1.1 million increase to Capital Improvement primarily for Street </a:t>
            </a:r>
            <a:r>
              <a:rPr lang="en-US" sz="1600" dirty="0" smtClean="0">
                <a:solidFill>
                  <a:srgbClr val="FFFFFF"/>
                </a:solidFill>
              </a:rPr>
              <a:t>Improvement Projects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$300 thousand increase in transfer for Certificates of Participation (COP’s) 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$300 thousand decrease in transfer to Economic Development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$184 thousand decrease to </a:t>
            </a:r>
            <a:r>
              <a:rPr lang="en-US" sz="1600" dirty="0"/>
              <a:t>Low &amp; Moderate Income Housing Fund </a:t>
            </a:r>
            <a:r>
              <a:rPr lang="en-US" sz="1600" dirty="0">
                <a:solidFill>
                  <a:srgbClr val="FFFFFF"/>
                </a:solidFill>
              </a:rPr>
              <a:t>for the 20% of the GSA Loan Repayment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$35 thousand decrease in Capital Outlay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$14 thousand increase for Nutritional </a:t>
            </a:r>
            <a:r>
              <a:rPr lang="en-US" sz="1600" dirty="0" smtClean="0">
                <a:solidFill>
                  <a:srgbClr val="FFFFFF"/>
                </a:solidFill>
              </a:rPr>
              <a:t>Meals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19587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 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FFFFFF"/>
                </a:solidFill>
              </a:rPr>
              <a:t>Transfers Out/Capital Outlay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1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E18DBD1-AAAE-4C38-BA60-AAD02946C668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175" y="762000"/>
            <a:ext cx="8582025" cy="58674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1900" dirty="0" smtClean="0">
                <a:solidFill>
                  <a:srgbClr val="FFFF00"/>
                </a:solidFill>
                <a:effectLst/>
              </a:rPr>
              <a:t>Total Proposed Additions $2,499,240</a:t>
            </a:r>
          </a:p>
          <a:p>
            <a:pPr marL="688975" lvl="1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00"/>
                </a:solidFill>
                <a:effectLst/>
              </a:rPr>
              <a:t>Personnel $1,703,353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1 Additional Position in Community Services &amp; Parks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 Community Services Specialist </a:t>
            </a:r>
            <a:r>
              <a:rPr lang="en-US" sz="1400" dirty="0">
                <a:effectLst/>
              </a:rPr>
              <a:t>for </a:t>
            </a:r>
            <a:r>
              <a:rPr lang="en-US" sz="1400" dirty="0" smtClean="0">
                <a:effectLst/>
              </a:rPr>
              <a:t>One-Glendale </a:t>
            </a:r>
            <a:r>
              <a:rPr lang="en-US" sz="1400" dirty="0">
                <a:effectLst/>
              </a:rPr>
              <a:t>After School Sports Program </a:t>
            </a:r>
            <a:r>
              <a:rPr lang="en-US" sz="1400" dirty="0" smtClean="0">
                <a:effectLst/>
              </a:rPr>
              <a:t> $60,227  </a:t>
            </a:r>
          </a:p>
          <a:p>
            <a:pPr marL="685800" lvl="2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6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Reallocating 26 positions throughout various Departments $206,218</a:t>
            </a:r>
          </a:p>
          <a:p>
            <a:pPr marL="685800" lvl="2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    </a:t>
            </a:r>
            <a:endParaRPr lang="en-US" sz="1600" b="1" dirty="0" smtClean="0">
              <a:solidFill>
                <a:srgbClr val="FFC000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Hourly Wages $266,206</a:t>
            </a:r>
          </a:p>
          <a:p>
            <a:pPr marL="685800" lvl="2" indent="0">
              <a:spcAft>
                <a:spcPts val="0"/>
              </a:spcAft>
              <a:buNone/>
              <a:tabLst>
                <a:tab pos="1543050" algn="l"/>
              </a:tabLst>
            </a:pPr>
            <a:endParaRPr lang="en-US" sz="800" b="1" dirty="0" smtClean="0">
              <a:solidFill>
                <a:srgbClr val="FFC000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Personnel Shifts $932,733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Code Enforcement Staff from CDBG Fund  to General Fund $402,392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Fire Paramedic from Emergency  Medical Services Fund to General Fund $161,288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Police Officers Shifting from Police Grant Fund to General Fund $255,570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Principal, Library, Arts &amp; Culture Administrator shifting to General Fund $34,231 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CDD Positions shifting between General Fund and Successor Agency Fund $79,252</a:t>
            </a:r>
          </a:p>
          <a:p>
            <a:pPr marL="1028700" lvl="3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Salary Surveys, Incentive Programs, Overtime, and Other Benefits $237,969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Public Works Technician Certification Program $149,400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Salary surveys $53,419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MOU driven </a:t>
            </a:r>
            <a:r>
              <a:rPr lang="en-US" sz="1400" dirty="0">
                <a:effectLst/>
              </a:rPr>
              <a:t>o</a:t>
            </a:r>
            <a:r>
              <a:rPr lang="en-US" sz="1400" dirty="0" smtClean="0">
                <a:effectLst/>
              </a:rPr>
              <a:t>vertime $14,450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Auto allowance $20,700</a:t>
            </a:r>
          </a:p>
          <a:p>
            <a:pPr marL="1028700" lvl="3" indent="0">
              <a:spcAft>
                <a:spcPts val="0"/>
              </a:spcAft>
              <a:buNone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marL="685800" lvl="2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4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>
              <a:solidFill>
                <a:srgbClr val="FFFF00"/>
              </a:solidFill>
              <a:effectLst/>
            </a:endParaRPr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000" dirty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</p:txBody>
      </p:sp>
      <p:sp>
        <p:nvSpPr>
          <p:cNvPr id="121753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Program Restoration &amp; Shifting of Positions (1 of 2)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23162</TotalTime>
  <Words>4005</Words>
  <Application>Microsoft Office PowerPoint</Application>
  <PresentationFormat>On-screen Show (4:3)</PresentationFormat>
  <Paragraphs>1490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Beam</vt:lpstr>
      <vt:lpstr>4_Beam</vt:lpstr>
      <vt:lpstr>5_Beam</vt:lpstr>
      <vt:lpstr>1_Beam</vt:lpstr>
      <vt:lpstr>3_Beam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 2016-17 General Fund Proposed Budget Unassigned Fund Balance Projection </vt:lpstr>
      <vt:lpstr>FY 2016-17 General Fund Forecast</vt:lpstr>
      <vt:lpstr>PowerPoint Presentation</vt:lpstr>
      <vt:lpstr>Summary of Appropriations All Funds</vt:lpstr>
      <vt:lpstr>Summary of Appropriations General Fund (1 of 2)</vt:lpstr>
      <vt:lpstr>Summary of Appropriations General Fund (2 of 2)</vt:lpstr>
      <vt:lpstr>Summary of Appropriations Special Revenue Funds (1 of 3)</vt:lpstr>
      <vt:lpstr>Summary of Appropriations Special Revenue Funds (2 of 3)</vt:lpstr>
      <vt:lpstr>Summary of Appropriations Special Revenue Funds (3 of 3)</vt:lpstr>
      <vt:lpstr>Summary of Appropriations Debt Service Funds</vt:lpstr>
      <vt:lpstr>Summary of Appropriations Capital Improvement Funds</vt:lpstr>
      <vt:lpstr>Summary of Appropriations Enterprise Funds</vt:lpstr>
      <vt:lpstr>Summary of Appropriations Internal Service Funds (1 of 2)</vt:lpstr>
      <vt:lpstr>Summary of Appropriations Internal Service Funds (2 of 2)</vt:lpstr>
      <vt:lpstr>Summary of Appropriations-Recap All Funds</vt:lpstr>
      <vt:lpstr>PowerPoint Presentation</vt:lpstr>
      <vt:lpstr> Salaries &amp; Benefits Summary Position Reductions Citywide (In Thousands) </vt:lpstr>
      <vt:lpstr>Total Personnel - All Funds Management v. Non-Management</vt:lpstr>
      <vt:lpstr>Total Personnel –General Fund Management v. Non-Management</vt:lpstr>
      <vt:lpstr>Total Personnel – Non-General Fund Management v. Non-Management</vt:lpstr>
      <vt:lpstr>Total Personnel Appropriation - All Funds Four-Year Comparison (in millions)</vt:lpstr>
      <vt:lpstr>Total Personnel Appropriation - General Fund Four-Year Comparison (in millions)</vt:lpstr>
      <vt:lpstr>PowerPoint Presentation</vt:lpstr>
      <vt:lpstr>PowerPoint Presentation</vt:lpstr>
      <vt:lpstr>PowerPoint Presentation</vt:lpstr>
      <vt:lpstr>PowerPoint Presentation</vt:lpstr>
      <vt:lpstr>Questions &amp; Comments</vt:lpstr>
    </vt:vector>
  </TitlesOfParts>
  <Company>CITY OF GLENDALE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Study Session 2009-10</dc:title>
  <dc:creator>Budget</dc:creator>
  <cp:lastModifiedBy>Elliot, Bob</cp:lastModifiedBy>
  <cp:revision>1303</cp:revision>
  <cp:lastPrinted>2016-05-19T17:30:09Z</cp:lastPrinted>
  <dcterms:created xsi:type="dcterms:W3CDTF">2009-04-29T22:49:38Z</dcterms:created>
  <dcterms:modified xsi:type="dcterms:W3CDTF">2016-05-24T23:56:33Z</dcterms:modified>
</cp:coreProperties>
</file>