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53"/>
  </p:notesMasterIdLst>
  <p:handoutMasterIdLst>
    <p:handoutMasterId r:id="rId54"/>
  </p:handoutMasterIdLst>
  <p:sldIdLst>
    <p:sldId id="420" r:id="rId2"/>
    <p:sldId id="421" r:id="rId3"/>
    <p:sldId id="468" r:id="rId4"/>
    <p:sldId id="469" r:id="rId5"/>
    <p:sldId id="470" r:id="rId6"/>
    <p:sldId id="510" r:id="rId7"/>
    <p:sldId id="511" r:id="rId8"/>
    <p:sldId id="422" r:id="rId9"/>
    <p:sldId id="429" r:id="rId10"/>
    <p:sldId id="417" r:id="rId11"/>
    <p:sldId id="423" r:id="rId12"/>
    <p:sldId id="415" r:id="rId13"/>
    <p:sldId id="416" r:id="rId14"/>
    <p:sldId id="475" r:id="rId15"/>
    <p:sldId id="497" r:id="rId16"/>
    <p:sldId id="498" r:id="rId17"/>
    <p:sldId id="499" r:id="rId18"/>
    <p:sldId id="500" r:id="rId19"/>
    <p:sldId id="501" r:id="rId20"/>
    <p:sldId id="502" r:id="rId21"/>
    <p:sldId id="512" r:id="rId22"/>
    <p:sldId id="503" r:id="rId23"/>
    <p:sldId id="504" r:id="rId24"/>
    <p:sldId id="505" r:id="rId25"/>
    <p:sldId id="506" r:id="rId26"/>
    <p:sldId id="434" r:id="rId27"/>
    <p:sldId id="432" r:id="rId28"/>
    <p:sldId id="452" r:id="rId29"/>
    <p:sldId id="433" r:id="rId30"/>
    <p:sldId id="431" r:id="rId31"/>
    <p:sldId id="425" r:id="rId32"/>
    <p:sldId id="507" r:id="rId33"/>
    <p:sldId id="508" r:id="rId34"/>
    <p:sldId id="401" r:id="rId35"/>
    <p:sldId id="406" r:id="rId36"/>
    <p:sldId id="403" r:id="rId37"/>
    <p:sldId id="408" r:id="rId38"/>
    <p:sldId id="409" r:id="rId39"/>
    <p:sldId id="410" r:id="rId40"/>
    <p:sldId id="509" r:id="rId41"/>
    <p:sldId id="394" r:id="rId42"/>
    <p:sldId id="411" r:id="rId43"/>
    <p:sldId id="412" r:id="rId44"/>
    <p:sldId id="453" r:id="rId45"/>
    <p:sldId id="455" r:id="rId46"/>
    <p:sldId id="441" r:id="rId47"/>
    <p:sldId id="442" r:id="rId48"/>
    <p:sldId id="494" r:id="rId49"/>
    <p:sldId id="495" r:id="rId50"/>
    <p:sldId id="496" r:id="rId51"/>
    <p:sldId id="486" r:id="rId52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EAAB00"/>
    <a:srgbClr val="FF9900"/>
    <a:srgbClr val="983222"/>
    <a:srgbClr val="21578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827" autoAdjust="0"/>
    <p:restoredTop sz="94322" autoAdjust="0"/>
  </p:normalViewPr>
  <p:slideViewPr>
    <p:cSldViewPr>
      <p:cViewPr>
        <p:scale>
          <a:sx n="100" d="100"/>
          <a:sy n="10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26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harkalyan\Desktop\FY%202015-16%20Rev%20&amp;%20Exp%20WITH%20GRAP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50702999674974"/>
          <c:y val="4.4077143673686599E-2"/>
          <c:w val="0.82475981200024417"/>
          <c:h val="0.886362044439101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/>
                      <a:t>OTHER RESOURCES
$14,523,983 - 7.8%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800"/>
                      <a:t>INTERNAL SERVICE DEPARTMENTS
$20,763,374 - 11.4%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Sheet1!$C$4:$D$4</c:f>
              <c:numCache>
                <c:formatCode>_("$"* #,##0_);_("$"* \(#,##0\);_("$"* "-"??_);_(@_)</c:formatCode>
                <c:ptCount val="2"/>
                <c:pt idx="0">
                  <c:v>14523983</c:v>
                </c:pt>
                <c:pt idx="1">
                  <c:v>20763374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/>
                      <a:t>OTHER LICENSES, PERMITS &amp; TAXES
$19,105,000 - 10.3%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55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/>
                      <a:t>LIBRARY $8,488,883 - 4.6%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Sheet1!$C$5:$D$5</c:f>
              <c:numCache>
                <c:formatCode>_("$"* #,##0_);_("$"* \(#,##0\);_("$"* "-"??_);_(@_)</c:formatCode>
                <c:ptCount val="2"/>
                <c:pt idx="0">
                  <c:v>19105000</c:v>
                </c:pt>
                <c:pt idx="1">
                  <c:v>8488883</c:v>
                </c:pt>
              </c:numCache>
            </c:numRef>
          </c:val>
        </c:ser>
        <c:ser>
          <c:idx val="2"/>
          <c:order val="2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7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INTERFUND 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7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REVENUE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7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$15,090,577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7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8.1%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5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/>
                      <a:t>C. S. &amp; PARKS
$10,499,841 - 5.7%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Sheet1!$C$6:$D$6</c:f>
              <c:numCache>
                <c:formatCode>_("$"* #,##0_);_("$"* \(#,##0\);_("$"* "-"??_);_(@_)</c:formatCode>
                <c:ptCount val="2"/>
                <c:pt idx="0">
                  <c:v>15090577</c:v>
                </c:pt>
                <c:pt idx="1">
                  <c:v>10499841</c:v>
                </c:pt>
              </c:numCache>
            </c:numRef>
          </c:val>
        </c:ser>
        <c:ser>
          <c:idx val="3"/>
          <c:order val="3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TRANSFER FROM OTHER FUNDS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$21,257,000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11.4%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044702458499729E-2"/>
                  <c:y val="-5.6058500482223067E-4"/>
                </c:manualLayout>
              </c:layout>
              <c:tx>
                <c:rich>
                  <a:bodyPr/>
                  <a:lstStyle/>
                  <a:p>
                    <a:pPr>
                      <a:defRPr sz="600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/>
                      <a:t>CDD $9,845,834 - 5.4%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Sheet1!$C$7:$D$7</c:f>
              <c:numCache>
                <c:formatCode>_("$"* #,##0_);_("$"* \(#,##0\);_("$"* "-"??_);_(@_)</c:formatCode>
                <c:ptCount val="2"/>
                <c:pt idx="0">
                  <c:v>21257000</c:v>
                </c:pt>
                <c:pt idx="1">
                  <c:v>9845834</c:v>
                </c:pt>
              </c:numCache>
            </c:numRef>
          </c:val>
        </c:ser>
        <c:ser>
          <c:idx val="4"/>
          <c:order val="4"/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UTILITY USERS TAXES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$28,250,000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15.2%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464614882338809E-2"/>
                  <c:y val="-8.87246195032553E-3"/>
                </c:manualLayout>
              </c:layout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PUBLIC WORKS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$17,964,870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9.8%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Sheet1!$C$8:$D$8</c:f>
              <c:numCache>
                <c:formatCode>_("$"* #,##0_);_("$"* \(#,##0\);_("$"* "-"??_);_(@_)</c:formatCode>
                <c:ptCount val="2"/>
                <c:pt idx="0">
                  <c:v>28250000</c:v>
                </c:pt>
                <c:pt idx="1">
                  <c:v>17964870</c:v>
                </c:pt>
              </c:numCache>
            </c:numRef>
          </c:val>
        </c:ser>
        <c:ser>
          <c:idx val="5"/>
          <c:order val="5"/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SALES TAXES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$37,700,000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20.3%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FIRE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$45,027,061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24.6%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Sheet1!$C$9:$D$9</c:f>
              <c:numCache>
                <c:formatCode>_("$"* #,##0_);_("$"* \(#,##0\);_("$"* "-"??_);_(@_)</c:formatCode>
                <c:ptCount val="2"/>
                <c:pt idx="0">
                  <c:v>37700000</c:v>
                </c:pt>
                <c:pt idx="1">
                  <c:v>45027061</c:v>
                </c:pt>
              </c:numCache>
            </c:numRef>
          </c:val>
        </c:ser>
        <c:ser>
          <c:idx val="6"/>
          <c:order val="6"/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PROPERTY TAXES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$49,740,000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26.8%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POLICE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$70,301,071</a:t>
                    </a:r>
                  </a:p>
                  <a:p>
                    <a:pPr>
                      <a:defRPr sz="97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8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38.4%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Sheet1!$C$1:$D$1</c:f>
              <c:strCache>
                <c:ptCount val="2"/>
                <c:pt idx="0">
                  <c:v>Resources 
$185,666,560</c:v>
                </c:pt>
                <c:pt idx="1">
                  <c:v>Appropriations 
$182,890,934</c:v>
                </c:pt>
              </c:strCache>
            </c:strRef>
          </c:cat>
          <c:val>
            <c:numRef>
              <c:f>Sheet1!$C$10:$D$10</c:f>
              <c:numCache>
                <c:formatCode>_("$"* #,##0_);_("$"* \(#,##0\);_("$"* "-"??_);_(@_)</c:formatCode>
                <c:ptCount val="2"/>
                <c:pt idx="0">
                  <c:v>49740000</c:v>
                </c:pt>
                <c:pt idx="1">
                  <c:v>70301071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96531968"/>
        <c:axId val="96533504"/>
      </c:barChart>
      <c:catAx>
        <c:axId val="9653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33504"/>
        <c:crosses val="autoZero"/>
        <c:auto val="1"/>
        <c:lblAlgn val="ctr"/>
        <c:lblOffset val="100"/>
        <c:noMultiLvlLbl val="0"/>
      </c:catAx>
      <c:valAx>
        <c:axId val="9653350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&quot;$&quot;* #,##0_);_(&quot;$&quot;* \(#,##0\);_(&quot;$&quot;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3196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t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l" defTabSz="942113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2" tIns="47101" rIns="94202" bIns="47101" numCol="1" anchor="b" anchorCtr="0" compatLnSpc="1">
            <a:prstTxWarp prst="textNoShape">
              <a:avLst/>
            </a:prstTxWarp>
          </a:bodyPr>
          <a:lstStyle>
            <a:lvl1pPr algn="r" defTabSz="942113" eaLnBrk="1" hangingPunct="1">
              <a:defRPr sz="1200"/>
            </a:lvl1pPr>
          </a:lstStyle>
          <a:p>
            <a:fld id="{4E093DD0-2520-49B8-B714-F68B7F054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733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59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3C2FAE-5DFF-4490-A63C-0A0937B3A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7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25C98B5-466A-421F-B608-9B09276113FF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1375" cy="3489325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Special </a:t>
            </a:r>
            <a:r>
              <a:rPr lang="en-US" altLang="en-US" baseline="0" dirty="0" smtClean="0"/>
              <a:t>Rev: FY 16-17 </a:t>
            </a:r>
            <a:r>
              <a:rPr lang="en-US" altLang="en-US" baseline="0" dirty="0" err="1" smtClean="0"/>
              <a:t>Mgmt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Svcs</a:t>
            </a:r>
            <a:r>
              <a:rPr lang="en-US" altLang="en-US" baseline="0" dirty="0" smtClean="0"/>
              <a:t> decrease of $2.5M due to reclassification of Econ Dev from Special Rev Fund to General Fund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Capital</a:t>
            </a:r>
            <a:r>
              <a:rPr lang="en-US" altLang="en-US" baseline="0" dirty="0" smtClean="0"/>
              <a:t> Improvement Funds: FY 16-17 CSP increased from 5.5M to 17.7M </a:t>
            </a:r>
          </a:p>
          <a:p>
            <a:pPr eaLnBrk="1" hangingPunct="1"/>
            <a:r>
              <a:rPr lang="en-US" altLang="en-US" baseline="0" dirty="0" smtClean="0"/>
              <a:t>ISFs Net $6M increase: </a:t>
            </a:r>
          </a:p>
          <a:p>
            <a:pPr eaLnBrk="1" hangingPunct="1"/>
            <a:r>
              <a:rPr lang="en-US" altLang="en-US" baseline="0" dirty="0" smtClean="0"/>
              <a:t>	Fund 612 Liability INCREASE of $0.7M (8.4%),</a:t>
            </a:r>
          </a:p>
          <a:p>
            <a:pPr eaLnBrk="1" hangingPunct="1"/>
            <a:r>
              <a:rPr lang="en-US" altLang="en-US" baseline="0" dirty="0" smtClean="0"/>
              <a:t>	ISD Rate DECREASED $7M (-29%), </a:t>
            </a:r>
          </a:p>
          <a:p>
            <a:pPr eaLnBrk="1" hangingPunct="1"/>
            <a:r>
              <a:rPr lang="en-US" altLang="en-US" baseline="0" dirty="0" smtClean="0"/>
              <a:t>	Benefits INCREASED $3.9M (7.1%)</a:t>
            </a:r>
          </a:p>
          <a:p>
            <a:pPr eaLnBrk="1" hangingPunct="1"/>
            <a:r>
              <a:rPr lang="en-US" altLang="en-US" baseline="0" dirty="0" smtClean="0"/>
              <a:t>	Fleet INCREASED of $1.3M (due to Capital Outlay), </a:t>
            </a:r>
          </a:p>
          <a:p>
            <a:pPr eaLnBrk="1" hangingPunct="1"/>
            <a:r>
              <a:rPr lang="en-US" altLang="en-US" baseline="0" dirty="0" smtClean="0"/>
              <a:t>	NEW </a:t>
            </a:r>
            <a:r>
              <a:rPr lang="en-US" altLang="en-US" baseline="0" dirty="0" err="1" smtClean="0"/>
              <a:t>Bldg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Maint</a:t>
            </a:r>
            <a:r>
              <a:rPr lang="en-US" altLang="en-US" baseline="0" dirty="0" smtClean="0"/>
              <a:t> Fund 607 Rate of $7.5M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16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17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BF3056C6-8F1C-47A2-B08D-6314DC4F1376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0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20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21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22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23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24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 b="1"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 b="1"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 b="1"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 b="1"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25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61FEF1-B73A-4138-A6B7-780C303A80B5}" type="slidenum">
              <a:rPr lang="en-US" altLang="en-US">
                <a:solidFill>
                  <a:srgbClr val="000000"/>
                </a:solidFill>
              </a:rPr>
              <a:pPr/>
              <a:t>30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31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DD9B42CF-5338-46BB-B832-CFD7CA5CDCBD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46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4023" indent="-286163">
              <a:defRPr b="1">
                <a:solidFill>
                  <a:schemeClr val="tx1"/>
                </a:solidFill>
                <a:latin typeface="Arial" charset="0"/>
              </a:defRPr>
            </a:lvl2pPr>
            <a:lvl3pPr marL="1144651" indent="-228930">
              <a:defRPr b="1">
                <a:solidFill>
                  <a:schemeClr val="tx1"/>
                </a:solidFill>
                <a:latin typeface="Arial" charset="0"/>
              </a:defRPr>
            </a:lvl3pPr>
            <a:lvl4pPr marL="1602511" indent="-228930">
              <a:defRPr b="1">
                <a:solidFill>
                  <a:schemeClr val="tx1"/>
                </a:solidFill>
                <a:latin typeface="Arial" charset="0"/>
              </a:defRPr>
            </a:lvl4pPr>
            <a:lvl5pPr marL="2060373" indent="-228930">
              <a:defRPr b="1">
                <a:solidFill>
                  <a:schemeClr val="tx1"/>
                </a:solidFill>
                <a:latin typeface="Arial" charset="0"/>
              </a:defRPr>
            </a:lvl5pPr>
            <a:lvl6pPr marL="2518233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6092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3395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91814" indent="-22893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898C24-C074-4770-A92F-6F24323CB739}" type="slidenum">
              <a:rPr lang="en-US" b="0" smtClean="0">
                <a:solidFill>
                  <a:prstClr val="black"/>
                </a:solidFill>
              </a:rPr>
              <a:pPr/>
              <a:t>48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41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3FDCD24B-2675-460A-A784-1CF5A9BA0149}" type="slidenum">
              <a:rPr lang="en-US" altLang="en-US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EEE4E525-A4C6-4894-B78B-0A1DD62FA9DF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54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3988" indent="-286150">
              <a:defRPr>
                <a:solidFill>
                  <a:srgbClr val="FFFF00"/>
                </a:solidFill>
                <a:latin typeface="Arial" charset="0"/>
              </a:defRPr>
            </a:lvl2pPr>
            <a:lvl3pPr marL="1144598" indent="-228919">
              <a:defRPr>
                <a:solidFill>
                  <a:srgbClr val="FFFF00"/>
                </a:solidFill>
                <a:latin typeface="Arial" charset="0"/>
              </a:defRPr>
            </a:lvl3pPr>
            <a:lvl4pPr marL="1602438" indent="-228919">
              <a:defRPr>
                <a:solidFill>
                  <a:srgbClr val="FFFF00"/>
                </a:solidFill>
                <a:latin typeface="Arial" charset="0"/>
              </a:defRPr>
            </a:lvl4pPr>
            <a:lvl5pPr marL="2060277" indent="-228919">
              <a:defRPr>
                <a:solidFill>
                  <a:srgbClr val="FFFF00"/>
                </a:solidFill>
                <a:latin typeface="Arial" charset="0"/>
              </a:defRPr>
            </a:lvl5pPr>
            <a:lvl6pPr marL="2518117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595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33796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91635" indent="-228919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2962" cy="3489325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734" y="4422461"/>
            <a:ext cx="5149637" cy="4188778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38100" indent="-283885">
              <a:defRPr>
                <a:solidFill>
                  <a:srgbClr val="FFFF00"/>
                </a:solidFill>
                <a:latin typeface="Arial" charset="0"/>
              </a:defRPr>
            </a:lvl2pPr>
            <a:lvl3pPr marL="1135541" indent="-227108">
              <a:defRPr>
                <a:solidFill>
                  <a:srgbClr val="FFFF00"/>
                </a:solidFill>
                <a:latin typeface="Arial" charset="0"/>
              </a:defRPr>
            </a:lvl3pPr>
            <a:lvl4pPr marL="1589756" indent="-227108">
              <a:defRPr>
                <a:solidFill>
                  <a:srgbClr val="FFFF00"/>
                </a:solidFill>
                <a:latin typeface="Arial" charset="0"/>
              </a:defRPr>
            </a:lvl4pPr>
            <a:lvl5pPr marL="2043972" indent="-227108">
              <a:defRPr>
                <a:solidFill>
                  <a:srgbClr val="FFFF00"/>
                </a:solidFill>
                <a:latin typeface="Arial" charset="0"/>
              </a:defRPr>
            </a:lvl5pPr>
            <a:lvl6pPr marL="2498189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52406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06622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60838" indent="-22710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940737A6-D845-451F-A1B1-EB8E4A8CD177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endParaRPr lang="en-US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45BCCA5-DCA0-41F3-A6D9-4B797AF4C7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5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D31909E-D1DC-4776-8FA5-93BF17D8E6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39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D6F522C-F083-488C-8830-8D5178B4E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37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Slide </a:t>
            </a:r>
            <a:fld id="{7AE05D22-3A56-4925-9216-A2C97DFE3230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7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9E7A7D-74B1-4F25-B1DD-06B1A763B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C1BC07F-C229-4C05-8DA2-30969FD23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45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93F3E48-89E6-4041-8D6F-29A4AEF24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23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959BD49-1566-45B9-A047-FE17E7107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3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947D19A-1850-4385-B522-97AD2AB1C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62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01F786E-832F-452F-8D2C-7BCD6D8FA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D130894-914F-4453-A9EC-9E3F3406F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79D615-489C-4DCD-A4A1-28749692B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9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D546C23-2B9D-4B2E-90B6-F6ECC507C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Slide </a:t>
            </a:r>
            <a:fld id="{8D05278C-4F39-4507-95BE-9B612DE1B3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600" dirty="0" smtClean="0">
                <a:effectLst/>
              </a:rPr>
              <a:t>City </a:t>
            </a:r>
            <a:r>
              <a:rPr lang="en-US" altLang="en-US" sz="3600" dirty="0">
                <a:effectLst/>
              </a:rPr>
              <a:t>of Glendale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solidFill>
                  <a:srgbClr val="FFFFFF"/>
                </a:solidFill>
                <a:effectLst/>
              </a:rPr>
              <a:t>Budget Study Session </a:t>
            </a:r>
            <a:r>
              <a:rPr lang="en-US" altLang="en-US" sz="3200" dirty="0" smtClean="0">
                <a:solidFill>
                  <a:srgbClr val="FFFFFF"/>
                </a:solidFill>
                <a:effectLst/>
              </a:rPr>
              <a:t>#3</a:t>
            </a:r>
            <a:endParaRPr lang="en-US" altLang="en-US" sz="3200" dirty="0">
              <a:solidFill>
                <a:srgbClr val="FFFFFF"/>
              </a:solidFill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200" dirty="0">
                <a:effectLst/>
              </a:rPr>
              <a:t>May </a:t>
            </a:r>
            <a:r>
              <a:rPr lang="en-US" altLang="en-US" sz="3200" dirty="0" smtClean="0">
                <a:effectLst/>
              </a:rPr>
              <a:t>17, 2016</a:t>
            </a:r>
            <a:endParaRPr lang="en-US" altLang="en-US" sz="320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78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6625" y="76200"/>
            <a:ext cx="9160625" cy="30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General Fund </a:t>
            </a:r>
            <a:r>
              <a:rPr lang="en-US" altLang="en-US" dirty="0" smtClean="0">
                <a:solidFill>
                  <a:srgbClr val="FFFF00"/>
                </a:solidFill>
                <a:effectLst/>
              </a:rPr>
              <a:t>Forecast</a:t>
            </a:r>
            <a:endParaRPr lang="en-US" altLang="en-US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34345236"/>
              </p:ext>
            </p:extLst>
          </p:nvPr>
        </p:nvGraphicFramePr>
        <p:xfrm>
          <a:off x="0" y="457200"/>
          <a:ext cx="8905874" cy="5183088"/>
        </p:xfrm>
        <a:graphic>
          <a:graphicData uri="http://schemas.openxmlformats.org/drawingml/2006/table">
            <a:tbl>
              <a:tblPr/>
              <a:tblGrid>
                <a:gridCol w="2972985"/>
                <a:gridCol w="894559"/>
                <a:gridCol w="878986"/>
                <a:gridCol w="966886"/>
                <a:gridCol w="804290"/>
                <a:gridCol w="796056"/>
                <a:gridCol w="796056"/>
                <a:gridCol w="796056"/>
              </a:tblGrid>
              <a:tr h="43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thousands)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FY 15-16 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Proposed FY 16-17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19-20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20-21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21-22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192.9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212.3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217.6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223.2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Projected Resources: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185.7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193.8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201.2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207.3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212.3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217.6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223.2</a:t>
                      </a: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Appropriations: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Base Line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122.8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124.7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127.1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129.3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130.3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131.0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Cost Share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(3.3)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(3.4)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PERS Net of Cost Share: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23.1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25.4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28.2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33.2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33.9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34.9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CIP </a:t>
                      </a:r>
                    </a:p>
                  </a:txBody>
                  <a:tcPr marL="262933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457200" marR="0" lvl="1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ISF’s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COP’s</a:t>
                      </a:r>
                    </a:p>
                  </a:txBody>
                  <a:tcPr marL="350577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342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Assigned Fund Balance – Econ Dev</a:t>
                      </a:r>
                    </a:p>
                  </a:txBody>
                  <a:tcPr marL="0" marR="87644" marT="43830" marB="4383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Appropriations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182.9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194.9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201.0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206.6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211.9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215.7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218.8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2.8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(2.2) 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Adjustments as of 3/31/16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Est. Savings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1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Summary of Appropriations</a:t>
            </a:r>
          </a:p>
        </p:txBody>
      </p:sp>
    </p:spTree>
    <p:extLst>
      <p:ext uri="{BB962C8B-B14F-4D97-AF65-F5344CB8AC3E}">
        <p14:creationId xmlns:p14="http://schemas.microsoft.com/office/powerpoint/2010/main" val="37756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Slide </a:t>
            </a:r>
            <a:fld id="{A148C3CA-1A9F-4725-8E2C-7DE7285166F6}" type="slidenum">
              <a:rPr lang="en-US"/>
              <a:pPr>
                <a:buNone/>
                <a:defRPr/>
              </a:pPr>
              <a:t>12</a:t>
            </a:fld>
            <a:endParaRPr lang="en-US" dirty="0"/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FF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General Fund (1 of 2)</a:t>
            </a:r>
          </a:p>
        </p:txBody>
      </p:sp>
      <p:graphicFrame>
        <p:nvGraphicFramePr>
          <p:cNvPr id="1181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85795"/>
              </p:ext>
            </p:extLst>
          </p:nvPr>
        </p:nvGraphicFramePr>
        <p:xfrm>
          <a:off x="228600" y="1066800"/>
          <a:ext cx="8534400" cy="963613"/>
        </p:xfrm>
        <a:graphic>
          <a:graphicData uri="http://schemas.openxmlformats.org/drawingml/2006/table">
            <a:tbl>
              <a:tblPr/>
              <a:tblGrid>
                <a:gridCol w="3200400"/>
                <a:gridCol w="1371600"/>
                <a:gridCol w="1676400"/>
                <a:gridCol w="1219200"/>
                <a:gridCol w="106680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56321"/>
              </p:ext>
            </p:extLst>
          </p:nvPr>
        </p:nvGraphicFramePr>
        <p:xfrm>
          <a:off x="304801" y="1752600"/>
          <a:ext cx="8229601" cy="3581402"/>
        </p:xfrm>
        <a:graphic>
          <a:graphicData uri="http://schemas.openxmlformats.org/drawingml/2006/table">
            <a:tbl>
              <a:tblPr/>
              <a:tblGrid>
                <a:gridCol w="2895599"/>
                <a:gridCol w="1447800"/>
                <a:gridCol w="1600200"/>
                <a:gridCol w="1371600"/>
                <a:gridCol w="91440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Administrative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5,501,035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5,341,567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(159,468)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(2.9%)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Attorney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3,190,013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3,548,439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358,426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Clerk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1,054,463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1,349,630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295,167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28.0%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Treasurer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665,123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742,164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77,041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Development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9,845,834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14,943,660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5,097,826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1.8</a:t>
                      </a:r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Services &amp; Parks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10,499,841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12,631,020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2,131,179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45,027,061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48,847,789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3,820,728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Human Resources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2,660,726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2,654,861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(5,865)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(0.2%)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Library, Arts &amp; Culture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8,488,883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9,594,695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1,105,812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958C49C6-4521-40E8-BAB9-8D465C50EDDE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FF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General Fund (2 of 2)</a:t>
            </a:r>
          </a:p>
        </p:txBody>
      </p:sp>
      <p:graphicFrame>
        <p:nvGraphicFramePr>
          <p:cNvPr id="11837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385638"/>
              </p:ext>
            </p:extLst>
          </p:nvPr>
        </p:nvGraphicFramePr>
        <p:xfrm>
          <a:off x="228600" y="1066800"/>
          <a:ext cx="8686800" cy="963613"/>
        </p:xfrm>
        <a:graphic>
          <a:graphicData uri="http://schemas.openxmlformats.org/drawingml/2006/table">
            <a:tbl>
              <a:tblPr/>
              <a:tblGrid>
                <a:gridCol w="3257550"/>
                <a:gridCol w="1396093"/>
                <a:gridCol w="1706336"/>
                <a:gridCol w="1240971"/>
                <a:gridCol w="108585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5016"/>
              </p:ext>
            </p:extLst>
          </p:nvPr>
        </p:nvGraphicFramePr>
        <p:xfrm>
          <a:off x="304800" y="1758631"/>
          <a:ext cx="8458200" cy="2934654"/>
        </p:xfrm>
        <a:graphic>
          <a:graphicData uri="http://schemas.openxmlformats.org/drawingml/2006/table">
            <a:tbl>
              <a:tblPr/>
              <a:tblGrid>
                <a:gridCol w="2859557"/>
                <a:gridCol w="1560043"/>
                <a:gridCol w="1524000"/>
                <a:gridCol w="1524000"/>
                <a:gridCol w="9906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Management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3,869,062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 4,392,282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  523,220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13.5%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Police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70,301,071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72,730,666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2,429,595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Public Works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17,964,870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14,184,318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(3,780,552)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(21.0%)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Transfers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2,125,441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3,067,327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941,886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Retirement Incentive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Non-Departmental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800,000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(800,000)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(100.0%)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8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8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182,890,934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194,925,929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12,034,995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45ED9-B181-441D-8305-8FF644F72C5E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FF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052150"/>
              </p:ext>
            </p:extLst>
          </p:nvPr>
        </p:nvGraphicFramePr>
        <p:xfrm>
          <a:off x="304800" y="1219200"/>
          <a:ext cx="8458200" cy="3642360"/>
        </p:xfrm>
        <a:graphic>
          <a:graphicData uri="http://schemas.openxmlformats.org/drawingml/2006/table">
            <a:tbl>
              <a:tblPr/>
              <a:tblGrid>
                <a:gridCol w="2932469"/>
                <a:gridCol w="1563331"/>
                <a:gridCol w="1600200"/>
                <a:gridCol w="1447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182,890,934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194,925,929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12,034,995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103,702,342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100,630,978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(3,071,364)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13,755,000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25,362,000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11,607,000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797,829,593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819,678,400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21,848,807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9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Citywide Fee Schedule</a:t>
            </a:r>
            <a:endParaRPr lang="en-US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6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16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000" dirty="0" smtClean="0">
                <a:solidFill>
                  <a:srgbClr val="FFFF00"/>
                </a:solidFill>
              </a:rPr>
              <a:t>Credit Card Fees</a:t>
            </a:r>
            <a:endParaRPr lang="en-US" sz="20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55758508"/>
              </p:ext>
            </p:extLst>
          </p:nvPr>
        </p:nvGraphicFramePr>
        <p:xfrm>
          <a:off x="1638300" y="1676399"/>
          <a:ext cx="5905500" cy="1295400"/>
        </p:xfrm>
        <a:graphic>
          <a:graphicData uri="http://schemas.openxmlformats.org/drawingml/2006/table">
            <a:tbl>
              <a:tblPr/>
              <a:tblGrid>
                <a:gridCol w="3009900"/>
                <a:gridCol w="1295400"/>
                <a:gridCol w="1600200"/>
              </a:tblGrid>
              <a:tr h="609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Citywide Credit Card Service Fee Recovery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334000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- Page 3, Fee #10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17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000" dirty="0" smtClean="0">
                <a:solidFill>
                  <a:srgbClr val="FFFF00"/>
                </a:solidFill>
              </a:rPr>
              <a:t>PW - Parking Fees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819001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- Page 26 Fee #3 &amp; #15, Page 27 Fee #21, #33, #27, #28 and Page 28 Fee #45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09574" y="1219200"/>
            <a:ext cx="8582025" cy="43434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Increase Daily Maximum Rate at all garages from $6 to $9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Facilitates a better value for longer-term parking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The Daily maximum at the City Garages is far below comparable private garages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This increase would move the City closer to the market rate but still below the average</a:t>
            </a:r>
          </a:p>
          <a:p>
            <a:pPr marL="228600" lvl="1" eaLnBrk="1" hangingPunct="1">
              <a:spcAft>
                <a:spcPts val="60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FFFFFF"/>
                </a:solidFill>
                <a:effectLst/>
              </a:rPr>
              <a:t>Increase Brand Meter Rates from $1 to $1.50 per hour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Based on occupancy levels &amp; Parking Program Goals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Incremental approach to encourage more turnover of on-street parking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Perhaps one/two more incremental increases in coming years</a:t>
            </a:r>
          </a:p>
          <a:p>
            <a:pPr marL="228600" lvl="1" eaLnBrk="1" hangingPunct="1">
              <a:spcAft>
                <a:spcPts val="60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FFFFFF"/>
                </a:solidFill>
                <a:effectLst/>
              </a:rPr>
              <a:t>Increase Off-Street Meter Rates from $0.75 to $1 per hour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Same rationale as above; marginally lower cost than Brand Boulevard stalls</a:t>
            </a:r>
          </a:p>
          <a:p>
            <a:pPr marL="342900" lvl="2" indent="0" eaLnBrk="1" hangingPunct="1">
              <a:spcAft>
                <a:spcPts val="600"/>
              </a:spcAft>
              <a:buClr>
                <a:srgbClr val="FF3300"/>
              </a:buClr>
              <a:buFont typeface="Arial" charset="0"/>
              <a:buNone/>
              <a:defRPr/>
            </a:pPr>
            <a:endParaRPr lang="en-US" sz="1600" kern="0" dirty="0">
              <a:solidFill>
                <a:srgbClr val="FFFFFF"/>
              </a:solidFill>
              <a:effectLst/>
            </a:endParaRPr>
          </a:p>
          <a:p>
            <a:pPr lvl="1" eaLnBrk="1" hangingPunct="1">
              <a:spcAft>
                <a:spcPts val="600"/>
              </a:spcAft>
              <a:defRPr/>
            </a:pPr>
            <a:endParaRPr lang="en-US" sz="1400" kern="0" dirty="0" smtClean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34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18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000" dirty="0" smtClean="0">
                <a:solidFill>
                  <a:srgbClr val="FFFF00"/>
                </a:solidFill>
              </a:rPr>
              <a:t>PW - Parking Fees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81600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- Page 26 Fee #3 &amp; #15, Page 27 Fee #21, #33, #27, #28 and Page 28 Fee #45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19100" y="1371600"/>
            <a:ext cx="8305800" cy="23622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28600" lvl="1" eaLnBrk="1" hangingPunct="1">
              <a:spcAft>
                <a:spcPts val="60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FFFFFF"/>
                </a:solidFill>
                <a:effectLst/>
              </a:rPr>
              <a:t>Increase Monthly Parking at Orange Street from $40 to $50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Based on Market Rate Study 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To bring Orange St. monthly rates closer to other City Garage Rates of $60</a:t>
            </a:r>
          </a:p>
          <a:p>
            <a:pPr marL="228600" lvl="1" eaLnBrk="1" hangingPunct="1">
              <a:spcAft>
                <a:spcPts val="60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FFFFFF"/>
                </a:solidFill>
                <a:effectLst/>
              </a:rPr>
              <a:t>Increase Reserved Parking Fee from $1 to $1.50</a:t>
            </a:r>
          </a:p>
          <a:p>
            <a:pPr marL="628650" lvl="2" indent="-285750" eaLnBrk="1" hangingPunct="1">
              <a:spcAft>
                <a:spcPts val="6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This would set the rate consistent with the highest metered rate in the City</a:t>
            </a:r>
            <a:endParaRPr lang="en-US" sz="1600" kern="0" dirty="0">
              <a:solidFill>
                <a:srgbClr val="FFFFFF"/>
              </a:solidFill>
              <a:effectLst/>
            </a:endParaRPr>
          </a:p>
          <a:p>
            <a:pPr marL="342900" lvl="1" indent="-342900" eaLnBrk="1" hangingPunct="1">
              <a:spcAft>
                <a:spcPts val="600"/>
              </a:spcAft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kern="0" dirty="0" smtClean="0">
                <a:solidFill>
                  <a:srgbClr val="FFFFFF"/>
                </a:solidFill>
                <a:effectLst/>
              </a:rPr>
              <a:t>Ultimately, parking rates will reflect priority of Brand Boulevard, then side streets and surface lots, then public garages</a:t>
            </a:r>
          </a:p>
          <a:p>
            <a:pPr marL="342900" lvl="1" indent="-342900" eaLnBrk="1" hangingPunct="1">
              <a:spcAft>
                <a:spcPts val="600"/>
              </a:spcAft>
              <a:buClr>
                <a:srgbClr val="FF3300"/>
              </a:buClr>
              <a:buFont typeface="Wingdings" panose="05000000000000000000" pitchFamily="2" charset="2"/>
              <a:buChar char="§"/>
              <a:defRPr/>
            </a:pPr>
            <a:r>
              <a:rPr lang="en-US" kern="0" dirty="0" smtClean="0">
                <a:solidFill>
                  <a:srgbClr val="FFFFFF"/>
                </a:solidFill>
                <a:effectLst/>
              </a:rPr>
              <a:t>Ongoing public-private comparison to ensure affordability</a:t>
            </a:r>
            <a:endParaRPr lang="en-US" kern="0" dirty="0">
              <a:solidFill>
                <a:srgbClr val="FFFFFF"/>
              </a:solidFill>
              <a:effectLst/>
            </a:endParaRPr>
          </a:p>
          <a:p>
            <a:pPr marL="342900" lvl="2" indent="0" eaLnBrk="1" hangingPunct="1">
              <a:spcAft>
                <a:spcPts val="600"/>
              </a:spcAft>
              <a:buClr>
                <a:srgbClr val="FF3300"/>
              </a:buClr>
              <a:buFont typeface="Arial" charset="0"/>
              <a:buNone/>
              <a:defRPr/>
            </a:pPr>
            <a:endParaRPr lang="en-US" sz="1600" kern="0" dirty="0">
              <a:solidFill>
                <a:srgbClr val="FFFFFF"/>
              </a:solidFill>
              <a:effectLst/>
            </a:endParaRPr>
          </a:p>
          <a:p>
            <a:pPr lvl="1" eaLnBrk="1" hangingPunct="1">
              <a:spcAft>
                <a:spcPts val="600"/>
              </a:spcAft>
              <a:defRPr/>
            </a:pPr>
            <a:endParaRPr lang="en-US" sz="1400" kern="0" dirty="0" smtClean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74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19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Building &amp; Safety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66349815"/>
              </p:ext>
            </p:extLst>
          </p:nvPr>
        </p:nvGraphicFramePr>
        <p:xfrm>
          <a:off x="1371600" y="1447800"/>
          <a:ext cx="6781800" cy="2133660"/>
        </p:xfrm>
        <a:graphic>
          <a:graphicData uri="http://schemas.openxmlformats.org/drawingml/2006/table">
            <a:tbl>
              <a:tblPr/>
              <a:tblGrid>
                <a:gridCol w="3063823"/>
                <a:gridCol w="1355777"/>
                <a:gridCol w="1066800"/>
                <a:gridCol w="1295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Revised Proposed Fee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Electrical Permit Fees Other Electrical Items: Commercial Services 600 volts or less; Over 200 amperes and including 600 amperes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$118.38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$360.44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267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57, Fee #165, (To be consistent with the related fees #133/#134 and #142/#143)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Current Fee includes Technology Surcharge for 2015-16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02E50B-F086-4EEB-8A60-C50097C5641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60965" name="Rectangle 165"/>
          <p:cNvSpPr>
            <a:spLocks noChangeArrowheads="1"/>
          </p:cNvSpPr>
          <p:nvPr/>
        </p:nvSpPr>
        <p:spPr bwMode="auto">
          <a:xfrm>
            <a:off x="278342" y="762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  <a:defRPr/>
            </a:pPr>
            <a:r>
              <a:rPr lang="en-US" sz="2400" dirty="0">
                <a:solidFill>
                  <a:srgbClr val="FFFFFF"/>
                </a:solidFill>
              </a:rPr>
              <a:t>FY </a:t>
            </a:r>
            <a:r>
              <a:rPr lang="en-US" sz="2400" dirty="0" smtClean="0">
                <a:solidFill>
                  <a:srgbClr val="FFFFFF"/>
                </a:solidFill>
              </a:rPr>
              <a:t>2016-17 Proposed Budget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Study Session #3 Agenda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87867" y="9906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City Council Priorities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Principles of Compensation Management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Salaries &amp; Benefit History &amp; General Fund Forecast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Summary of Appropriations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General Fund by Department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All Funds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Citywide Fee Schedule</a:t>
            </a:r>
            <a:endParaRPr lang="en-US" sz="2000" dirty="0">
              <a:effectLst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Alternative Budget Scenarios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Background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General Fund </a:t>
            </a:r>
            <a:r>
              <a:rPr lang="en-US" sz="1800" dirty="0">
                <a:effectLst/>
              </a:rPr>
              <a:t>Reduction </a:t>
            </a:r>
            <a:r>
              <a:rPr lang="en-US" sz="1800" dirty="0" smtClean="0">
                <a:effectLst/>
              </a:rPr>
              <a:t>Options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800" dirty="0" smtClean="0">
                <a:effectLst/>
              </a:rPr>
              <a:t>Revenue </a:t>
            </a:r>
            <a:r>
              <a:rPr lang="en-US" sz="1800" dirty="0">
                <a:effectLst/>
              </a:rPr>
              <a:t>/ Resources Options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>
                <a:effectLst/>
              </a:rPr>
              <a:t>Budget Calendar</a:t>
            </a:r>
          </a:p>
          <a:p>
            <a:pPr>
              <a:defRPr/>
            </a:pPr>
            <a:r>
              <a:rPr lang="en-US" sz="2000" dirty="0" smtClean="0">
                <a:effectLst/>
              </a:rPr>
              <a:t>Questions &amp; Comments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1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20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Fee Options for Council 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Planning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35809633"/>
              </p:ext>
            </p:extLst>
          </p:nvPr>
        </p:nvGraphicFramePr>
        <p:xfrm>
          <a:off x="1047750" y="1371600"/>
          <a:ext cx="7086600" cy="2133630"/>
        </p:xfrm>
        <a:graphic>
          <a:graphicData uri="http://schemas.openxmlformats.org/drawingml/2006/table">
            <a:tbl>
              <a:tblPr/>
              <a:tblGrid>
                <a:gridCol w="2762250"/>
                <a:gridCol w="1416444"/>
                <a:gridCol w="1371600"/>
                <a:gridCol w="1536306"/>
              </a:tblGrid>
              <a:tr h="466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5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Process a Mills Act Request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$1,479.75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$7,681.08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$5,760.81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$3,840.54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$1,920.27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493079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66, Fee #56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Current Fee includes Technology Surcharge for 2015-16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76250" y="3810000"/>
            <a:ext cx="8305800" cy="11430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Owners’ average tax savings per property per year: $8,000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City’s average tax loss revenues per property per year: $1,000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City’s total tax loss revenues per year: $75,000</a:t>
            </a:r>
          </a:p>
        </p:txBody>
      </p:sp>
    </p:spTree>
    <p:extLst>
      <p:ext uri="{BB962C8B-B14F-4D97-AF65-F5344CB8AC3E}">
        <p14:creationId xmlns:p14="http://schemas.microsoft.com/office/powerpoint/2010/main" val="3053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21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Fee Options for Council 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Planning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26142203"/>
              </p:ext>
            </p:extLst>
          </p:nvPr>
        </p:nvGraphicFramePr>
        <p:xfrm>
          <a:off x="1047750" y="1371600"/>
          <a:ext cx="7086600" cy="2133630"/>
        </p:xfrm>
        <a:graphic>
          <a:graphicData uri="http://schemas.openxmlformats.org/drawingml/2006/table">
            <a:tbl>
              <a:tblPr/>
              <a:tblGrid>
                <a:gridCol w="2762250"/>
                <a:gridCol w="1416444"/>
                <a:gridCol w="1371600"/>
                <a:gridCol w="1536306"/>
              </a:tblGrid>
              <a:tr h="466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5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Subdivision Condominium or Condominium Conversion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$11,838.00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$11,550.21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$8,662.66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$5,775.11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$2,887.55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493079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en-US" sz="1200" dirty="0" smtClean="0">
                <a:solidFill>
                  <a:srgbClr val="FFFF00"/>
                </a:solidFill>
              </a:rPr>
              <a:t>Page 67, Fee #76</a:t>
            </a:r>
          </a:p>
          <a:p>
            <a:pPr marL="171450" indent="-171450" algn="l">
              <a:buFont typeface="Arial" charset="0"/>
              <a:buChar char="•"/>
            </a:pPr>
            <a:r>
              <a:rPr lang="en-US" sz="1200" dirty="0" smtClean="0">
                <a:solidFill>
                  <a:srgbClr val="FFFF00"/>
                </a:solidFill>
              </a:rPr>
              <a:t>Total Current Fee includes Technology Surcharge for 2015-16</a:t>
            </a:r>
          </a:p>
        </p:txBody>
      </p:sp>
    </p:spTree>
    <p:extLst>
      <p:ext uri="{BB962C8B-B14F-4D97-AF65-F5344CB8AC3E}">
        <p14:creationId xmlns:p14="http://schemas.microsoft.com/office/powerpoint/2010/main" val="18685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22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57188674"/>
              </p:ext>
            </p:extLst>
          </p:nvPr>
        </p:nvGraphicFramePr>
        <p:xfrm>
          <a:off x="1447800" y="1295400"/>
          <a:ext cx="6400803" cy="3124200"/>
        </p:xfrm>
        <a:graphic>
          <a:graphicData uri="http://schemas.openxmlformats.org/drawingml/2006/table">
            <a:tbl>
              <a:tblPr/>
              <a:tblGrid>
                <a:gridCol w="2148852"/>
                <a:gridCol w="1356348"/>
                <a:gridCol w="1349355"/>
                <a:gridCol w="154624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 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728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License-Unaltered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8288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$39.07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$46.27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$30.85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$15.42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25%        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7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License-Altered  </a:t>
                      </a:r>
                    </a:p>
                  </a:txBody>
                  <a:tcPr marL="18288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$24.86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$62.13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$46.60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$31.07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$15.53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25%        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876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74, Fee #2 – 11 (Per GMC Section 6.08.080(A), qualified Senior Applicants receive a 50% discount from the applicable license fee)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Current fees include the Technology Surcharge for FY 2015-16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NS / Licenses &amp; Permits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3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23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31685652"/>
              </p:ext>
            </p:extLst>
          </p:nvPr>
        </p:nvGraphicFramePr>
        <p:xfrm>
          <a:off x="1295401" y="1143000"/>
          <a:ext cx="6324599" cy="4267200"/>
        </p:xfrm>
        <a:graphic>
          <a:graphicData uri="http://schemas.openxmlformats.org/drawingml/2006/table">
            <a:tbl>
              <a:tblPr/>
              <a:tblGrid>
                <a:gridCol w="1998069"/>
                <a:gridCol w="1354730"/>
                <a:gridCol w="1447801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 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441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3 Year - Dog License/Unaltered 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8288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$61.56</a:t>
                      </a:r>
                    </a:p>
                    <a:p>
                      <a:pPr algn="ctr" fontAlgn="t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$61.69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$46.27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$30.85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$15.42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25%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Year - Dog License/Altered  </a:t>
                      </a:r>
                    </a:p>
                  </a:txBody>
                  <a:tcPr marL="18288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$47.35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$62.13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$46.60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$31.07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$15.53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25%  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99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Animal License Dog License Replacement Tag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(Permanent)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8288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$5.92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$9.90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$7.43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$4.95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$2.48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25%    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1950" y="5562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74, Fee #2 – 11 (Per GMC Section 6.08.080(A), qualified Senior Applicants receive a 50% discount from the applicable license fee)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Current fees include the Technology Surcharge for FY 2015-16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NS / Licenses &amp; Permits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24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89987460"/>
              </p:ext>
            </p:extLst>
          </p:nvPr>
        </p:nvGraphicFramePr>
        <p:xfrm>
          <a:off x="914399" y="1295400"/>
          <a:ext cx="7315201" cy="1962912"/>
        </p:xfrm>
        <a:graphic>
          <a:graphicData uri="http://schemas.openxmlformats.org/drawingml/2006/table">
            <a:tbl>
              <a:tblPr/>
              <a:tblGrid>
                <a:gridCol w="2895850"/>
                <a:gridCol w="1371351"/>
                <a:gridCol w="15240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 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Revised Proposed Fee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Billiard  Room - Application &amp; License / Permit 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$591.90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$300.00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34%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Arcade / Billiard Establishment (Annual)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$628.60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$545.00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886200"/>
            <a:ext cx="8305800" cy="8382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A Billiard Room License is required for businesses with 1 or 2 billiard tables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A Billiard Establishment License is required for businesses with 3 or more billiard tables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01967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-   </a:t>
            </a:r>
            <a:r>
              <a:rPr lang="en-US" sz="1200" dirty="0">
                <a:solidFill>
                  <a:srgbClr val="FFFF00"/>
                </a:solidFill>
              </a:rPr>
              <a:t>Page 75, Fee #22</a:t>
            </a:r>
          </a:p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74, Fee #19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</a:t>
            </a:r>
            <a:r>
              <a:rPr lang="en-US" sz="1200" dirty="0">
                <a:solidFill>
                  <a:srgbClr val="FFFF00"/>
                </a:solidFill>
              </a:rPr>
              <a:t>Current </a:t>
            </a:r>
            <a:r>
              <a:rPr lang="en-US" sz="1200" dirty="0" smtClean="0">
                <a:solidFill>
                  <a:srgbClr val="FFFF00"/>
                </a:solidFill>
              </a:rPr>
              <a:t>fee includes </a:t>
            </a:r>
            <a:r>
              <a:rPr lang="en-US" sz="1200" dirty="0">
                <a:solidFill>
                  <a:srgbClr val="FFFF00"/>
                </a:solidFill>
              </a:rPr>
              <a:t>the Technology Surcharge for FY </a:t>
            </a:r>
            <a:r>
              <a:rPr lang="en-US" sz="1200" dirty="0" smtClean="0">
                <a:solidFill>
                  <a:srgbClr val="FFFF00"/>
                </a:solidFill>
              </a:rPr>
              <a:t>2015-16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NS / Licenses &amp; Permits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25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74685456"/>
              </p:ext>
            </p:extLst>
          </p:nvPr>
        </p:nvGraphicFramePr>
        <p:xfrm>
          <a:off x="1295400" y="1447800"/>
          <a:ext cx="6781800" cy="2591265"/>
        </p:xfrm>
        <a:graphic>
          <a:graphicData uri="http://schemas.openxmlformats.org/drawingml/2006/table">
            <a:tbl>
              <a:tblPr/>
              <a:tblGrid>
                <a:gridCol w="2819400"/>
                <a:gridCol w="1447800"/>
                <a:gridCol w="943091"/>
                <a:gridCol w="157150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Full Cost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Revised Proposed Fee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Kennel Application – Initial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$114.83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$104.80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$104.00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Kennel Permit (Annual – Per Kennel)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$156.26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$190.89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$132.00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065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Kennel Permit – 3 Years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$192.96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$163.01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$163.00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25" y="532447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75, Fee #44-45 and Page 76, Fee #66 </a:t>
            </a:r>
          </a:p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*   Total Current Fee includes Technology Surcharge for 2015-16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4495800"/>
            <a:ext cx="8305800" cy="8382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effectLst/>
              </a:rPr>
              <a:t>Council may consider a 50% discount for qualified seniors, same as Animal Licenses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Fee Options for Council </a:t>
            </a:r>
            <a:r>
              <a:rPr lang="en-US" sz="2400" dirty="0" smtClean="0">
                <a:solidFill>
                  <a:srgbClr val="FFFFFF"/>
                </a:solidFill>
              </a:rPr>
              <a:t>Consideration</a:t>
            </a:r>
          </a:p>
          <a:p>
            <a:pPr eaLnBrk="1" hangingPunct="1"/>
            <a:r>
              <a:rPr lang="en-US" sz="2200" dirty="0" err="1" smtClean="0">
                <a:solidFill>
                  <a:srgbClr val="FFFF00"/>
                </a:solidFill>
              </a:rPr>
              <a:t>CDD</a:t>
            </a:r>
            <a:r>
              <a:rPr lang="en-US" sz="2200" dirty="0" smtClean="0">
                <a:solidFill>
                  <a:srgbClr val="FFFF00"/>
                </a:solidFill>
              </a:rPr>
              <a:t> - NS / Licenses &amp; Permits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56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Measure N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Utility Users Tax Repeal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Alternative Budget Scenarios</a:t>
            </a:r>
          </a:p>
        </p:txBody>
      </p:sp>
      <p:sp>
        <p:nvSpPr>
          <p:cNvPr id="3" name="Slide Number Placeholder 4"/>
          <p:cNvSpPr txBox="1">
            <a:spLocks/>
          </p:cNvSpPr>
          <p:nvPr/>
        </p:nvSpPr>
        <p:spPr>
          <a:xfrm>
            <a:off x="7010400" y="228600"/>
            <a:ext cx="21336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 smtClean="0"/>
              <a:t>Slide </a:t>
            </a:r>
            <a:fld id="{FA2592DF-D144-48BE-AB17-928D3D70434C}" type="slidenum">
              <a:rPr lang="en-US" sz="1200" smtClean="0"/>
              <a:pPr algn="r">
                <a:defRPr/>
              </a:pPr>
              <a:t>26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786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A2592DF-D144-48BE-AB17-928D3D70434C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solidFill>
                  <a:schemeClr val="tx2"/>
                </a:solidFill>
              </a:rPr>
              <a:t>UUT</a:t>
            </a:r>
            <a:r>
              <a:rPr lang="en-US" altLang="en-US" sz="2800" dirty="0" smtClean="0">
                <a:solidFill>
                  <a:schemeClr val="tx2"/>
                </a:solidFill>
              </a:rPr>
              <a:t> Rate Comparison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04800" y="5181600"/>
            <a:ext cx="8382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dirty="0" smtClean="0"/>
              <a:t>- In </a:t>
            </a:r>
            <a:r>
              <a:rPr lang="en-US" altLang="en-US" sz="1200" dirty="0"/>
              <a:t>2009 </a:t>
            </a:r>
            <a:r>
              <a:rPr lang="en-US" altLang="en-US" sz="1200" dirty="0" smtClean="0"/>
              <a:t>Glendale voters </a:t>
            </a:r>
            <a:r>
              <a:rPr lang="en-US" altLang="en-US" sz="1200" dirty="0"/>
              <a:t>approved a rate reduction for Telecommunications and Video </a:t>
            </a:r>
            <a:r>
              <a:rPr lang="en-US" altLang="en-US" sz="1200" dirty="0" smtClean="0"/>
              <a:t>(</a:t>
            </a:r>
            <a:r>
              <a:rPr lang="en-US" altLang="en-US" sz="1200" dirty="0"/>
              <a:t>reduced from 7% to 6.5%)</a:t>
            </a:r>
          </a:p>
        </p:txBody>
      </p:sp>
      <p:graphicFrame>
        <p:nvGraphicFramePr>
          <p:cNvPr id="1456132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23463530"/>
              </p:ext>
            </p:extLst>
          </p:nvPr>
        </p:nvGraphicFramePr>
        <p:xfrm>
          <a:off x="750888" y="1676400"/>
          <a:ext cx="7631112" cy="2370047"/>
        </p:xfrm>
        <a:graphic>
          <a:graphicData uri="http://schemas.openxmlformats.org/drawingml/2006/table">
            <a:tbl>
              <a:tblPr/>
              <a:tblGrid>
                <a:gridCol w="1992312"/>
                <a:gridCol w="1219200"/>
                <a:gridCol w="1219200"/>
                <a:gridCol w="1617663"/>
                <a:gridCol w="1582737"/>
              </a:tblGrid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Los Angeles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Electricity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7.67%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7.67%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6.50%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8.28% - 9.40%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9.00%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6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altLang="en-US" dirty="0"/>
              <a:t>Slide </a:t>
            </a:r>
            <a:fld id="{8329F539-C53F-4F10-8AA0-9B51C8E68F8F}" type="slidenum">
              <a:rPr lang="en-US" altLang="en-US"/>
              <a:pPr>
                <a:buNone/>
                <a:defRPr/>
              </a:pPr>
              <a:t>28</a:t>
            </a:fld>
            <a:endParaRPr lang="en-US" altLang="en-US" dirty="0"/>
          </a:p>
        </p:txBody>
      </p:sp>
      <p:sp>
        <p:nvSpPr>
          <p:cNvPr id="1186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ffectLst/>
              </a:rPr>
              <a:t> Per Capita Tri-City Comparison – Utility Users Tax</a:t>
            </a:r>
            <a:r>
              <a:rPr lang="en-US" altLang="en-US" sz="2000" dirty="0" smtClean="0">
                <a:effectLst/>
              </a:rPr>
              <a:t/>
            </a:r>
            <a:br>
              <a:rPr lang="en-US" altLang="en-US" sz="2000" dirty="0" smtClean="0">
                <a:effectLst/>
              </a:rPr>
            </a:br>
            <a:endParaRPr lang="en-US" altLang="en-US" sz="2200" dirty="0" smtClean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118686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535391"/>
              </p:ext>
            </p:extLst>
          </p:nvPr>
        </p:nvGraphicFramePr>
        <p:xfrm>
          <a:off x="533400" y="3200400"/>
          <a:ext cx="7947341" cy="1005840"/>
        </p:xfrm>
        <a:graphic>
          <a:graphicData uri="http://schemas.openxmlformats.org/drawingml/2006/table">
            <a:tbl>
              <a:tblPr/>
              <a:tblGrid>
                <a:gridCol w="1152843"/>
                <a:gridCol w="1368742"/>
                <a:gridCol w="1319530"/>
                <a:gridCol w="1368742"/>
                <a:gridCol w="1368742"/>
                <a:gridCol w="1368742"/>
              </a:tblGrid>
              <a:tr h="28651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$28,515,000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$27,000,000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$27,600,000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$27,746,000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$28,250,000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$20,292,313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$20,860,498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20,860,498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$20,430,498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$20,431,108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5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$32,620,851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$30,342,000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$31,302,000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$30,602,000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$30,352,000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857208"/>
              </p:ext>
            </p:extLst>
          </p:nvPr>
        </p:nvGraphicFramePr>
        <p:xfrm>
          <a:off x="658939" y="1333500"/>
          <a:ext cx="7704011" cy="1358266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3286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2011-12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2012-13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2013-14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2014-15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3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191,719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193,111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194,478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196,021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8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104,304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104,427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104,982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105,543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85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137,122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139,222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140,879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141,510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838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>
                <a:solidFill>
                  <a:srgbClr val="FFFF00"/>
                </a:solidFill>
                <a:effectLst/>
              </a:rPr>
              <a:t>Population</a:t>
            </a:r>
          </a:p>
        </p:txBody>
      </p:sp>
      <p:graphicFrame>
        <p:nvGraphicFramePr>
          <p:cNvPr id="8" name="Group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21939"/>
              </p:ext>
            </p:extLst>
          </p:nvPr>
        </p:nvGraphicFramePr>
        <p:xfrm>
          <a:off x="685800" y="4724400"/>
          <a:ext cx="7704011" cy="1005840"/>
        </p:xfrm>
        <a:graphic>
          <a:graphicData uri="http://schemas.openxmlformats.org/drawingml/2006/table">
            <a:tbl>
              <a:tblPr/>
              <a:tblGrid>
                <a:gridCol w="1197293"/>
                <a:gridCol w="1296797"/>
                <a:gridCol w="1319530"/>
                <a:gridCol w="1296797"/>
                <a:gridCol w="1296797"/>
                <a:gridCol w="1296797"/>
              </a:tblGrid>
              <a:tr h="28651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Glendale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2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Burbank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5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Pasadena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1pPr>
                      <a:lvl2pPr marL="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2pPr>
                      <a:lvl3pPr marL="6858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3pPr>
                      <a:lvl4pPr marL="1028700" algn="l">
                        <a:spcBef>
                          <a:spcPct val="20000"/>
                        </a:spcBef>
                        <a:buFont typeface="Arial Unicode MS" pitchFamily="34" charset="-128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4pPr>
                      <a:lvl5pPr marL="1371600"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5pPr>
                      <a:lvl6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6pPr>
                      <a:lvl7pPr marL="22860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7pPr>
                      <a:lvl8pPr marL="2743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8pPr>
                      <a:lvl9pPr marL="3200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Arial" charset="0"/>
                        <a:defRPr sz="1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$ 214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85800" y="2743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 err="1" smtClean="0">
                <a:solidFill>
                  <a:srgbClr val="FFFF00"/>
                </a:solidFill>
                <a:effectLst/>
              </a:rPr>
              <a:t>UUT</a:t>
            </a:r>
            <a:r>
              <a:rPr lang="en-US" altLang="en-US" sz="1800" dirty="0" smtClean="0">
                <a:solidFill>
                  <a:srgbClr val="FFFF00"/>
                </a:solidFill>
                <a:effectLst/>
              </a:rPr>
              <a:t> Revenues</a:t>
            </a:r>
            <a:endParaRPr lang="en-US" altLang="en-US" sz="1800" dirty="0">
              <a:solidFill>
                <a:srgbClr val="FFFF00"/>
              </a:solidFill>
              <a:effectLst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85800" y="42672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800" dirty="0" smtClean="0">
                <a:solidFill>
                  <a:srgbClr val="FFFF00"/>
                </a:solidFill>
                <a:effectLst/>
              </a:rPr>
              <a:t>Per Capita</a:t>
            </a:r>
            <a:endParaRPr lang="en-US" altLang="en-US" sz="1800" dirty="0">
              <a:solidFill>
                <a:srgbClr val="FFFF00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015335"/>
            <a:ext cx="693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FF00"/>
                </a:solidFill>
              </a:rPr>
              <a:t>- The above data is based on Adopted Budgets for Glendale, Burbank &amp; Pasadena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A2592DF-D144-48BE-AB17-928D3D70434C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 smtClean="0">
                <a:solidFill>
                  <a:srgbClr val="FFFFFF"/>
                </a:solidFill>
              </a:rPr>
              <a:t>Average UUT Cost per Residence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04800" y="5895201"/>
            <a:ext cx="8382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200" dirty="0" smtClean="0"/>
              <a:t>*  Population is based on Department of Finance estimates</a:t>
            </a:r>
            <a:endParaRPr lang="en-US" altLang="en-US" sz="1200" dirty="0"/>
          </a:p>
        </p:txBody>
      </p:sp>
      <p:graphicFrame>
        <p:nvGraphicFramePr>
          <p:cNvPr id="1456132" name="Group 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79534213"/>
              </p:ext>
            </p:extLst>
          </p:nvPr>
        </p:nvGraphicFramePr>
        <p:xfrm>
          <a:off x="490870" y="1447800"/>
          <a:ext cx="8119731" cy="3621034"/>
        </p:xfrm>
        <a:graphic>
          <a:graphicData uri="http://schemas.openxmlformats.org/drawingml/2006/table">
            <a:tbl>
              <a:tblPr/>
              <a:tblGrid>
                <a:gridCol w="1661829"/>
                <a:gridCol w="1381578"/>
                <a:gridCol w="1333347"/>
                <a:gridCol w="1212723"/>
                <a:gridCol w="1265127"/>
                <a:gridCol w="1265127"/>
              </a:tblGrid>
              <a:tr h="396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UUT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Category</a:t>
                      </a:r>
                    </a:p>
                  </a:txBody>
                  <a:tcPr marT="45730" marB="4573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Budget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Population*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Annual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Per Capita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Monthly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Per Capita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Weekly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Per Capita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Electricity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$12,000,000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$60.25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$5.02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$1.16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2,950,000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$14.81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$1.23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$0.28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2,550,000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$12.80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$1.07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$0.25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Potential Loss: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$17,500,000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$87.86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$7.32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$1.69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10,750,000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199,182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$53.97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$4.49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$1.04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UUT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$28,250,000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$141.83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$11.81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$2.73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64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AF96D60B-DB12-4930-89FB-E64B52FB042F}" type="slidenum">
              <a:rPr lang="en-US"/>
              <a:pPr>
                <a:buFont typeface="Wingdings" pitchFamily="2" charset="2"/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2016-17 City Council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Priorities</a:t>
            </a:r>
            <a:br>
              <a:rPr lang="en-US" dirty="0" smtClean="0">
                <a:solidFill>
                  <a:srgbClr val="FFFF00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City of Glendale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257800"/>
          </a:xfrm>
        </p:spPr>
        <p:txBody>
          <a:bodyPr/>
          <a:lstStyle/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Fiscal Responsibility – </a:t>
            </a:r>
            <a:r>
              <a:rPr lang="en-US" sz="2200" i="1" dirty="0">
                <a:effectLst/>
              </a:rPr>
              <a:t>We must </a:t>
            </a:r>
            <a:r>
              <a:rPr lang="en-US" sz="2200" i="1" dirty="0" smtClean="0">
                <a:effectLst/>
              </a:rPr>
              <a:t>achieve structural balance, be realistic </a:t>
            </a:r>
            <a:r>
              <a:rPr lang="en-US" sz="2200" i="1" dirty="0">
                <a:effectLst/>
              </a:rPr>
              <a:t>in our assumptions and prudent in our </a:t>
            </a:r>
            <a:r>
              <a:rPr lang="en-US" sz="2200" i="1" dirty="0" smtClean="0">
                <a:effectLst/>
              </a:rPr>
              <a:t>expenditures</a:t>
            </a:r>
          </a:p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endParaRPr lang="en-US" sz="800" dirty="0" smtClean="0">
              <a:solidFill>
                <a:srgbClr val="FFFF00"/>
              </a:solidFill>
              <a:effectLst/>
            </a:endParaRP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Exceptional Customer Service – </a:t>
            </a:r>
            <a:r>
              <a:rPr lang="en-US" sz="2200" i="1" dirty="0">
                <a:effectLst/>
              </a:rPr>
              <a:t>We must be empathetic problem-solvers, exhibiting respect and a sincere desire to aid our residents and </a:t>
            </a:r>
            <a:r>
              <a:rPr lang="en-US" sz="2200" i="1" dirty="0" smtClean="0">
                <a:effectLst/>
              </a:rPr>
              <a:t>customers</a:t>
            </a: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endParaRPr lang="en-US" sz="800" i="1" dirty="0" smtClean="0">
              <a:effectLst/>
            </a:endParaRP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Economic Vibrancy – </a:t>
            </a:r>
            <a:r>
              <a:rPr lang="en-US" sz="2200" i="1" dirty="0">
                <a:effectLst/>
              </a:rPr>
              <a:t>This is our business plan, to attract investment and grow new revenue and opportunities for </a:t>
            </a:r>
            <a:r>
              <a:rPr lang="en-US" sz="2200" i="1" dirty="0" smtClean="0">
                <a:effectLst/>
              </a:rPr>
              <a:t>Glendale</a:t>
            </a: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endParaRPr lang="en-US" sz="800" i="1" dirty="0" smtClean="0">
              <a:effectLst/>
            </a:endParaRPr>
          </a:p>
          <a:p>
            <a:pPr marL="514350" indent="-514350">
              <a:buClr>
                <a:srgbClr val="FFFF00"/>
              </a:buClr>
              <a:buFont typeface="+mj-lt"/>
              <a:buAutoNum type="romanUcPeriod"/>
              <a:defRPr/>
            </a:pPr>
            <a:r>
              <a:rPr lang="en-US" sz="2200" dirty="0">
                <a:solidFill>
                  <a:srgbClr val="FFFF00"/>
                </a:solidFill>
                <a:effectLst/>
              </a:rPr>
              <a:t>Informed &amp; Engaged Community – </a:t>
            </a:r>
            <a:r>
              <a:rPr lang="en-US" sz="2200" i="1" dirty="0">
                <a:effectLst/>
              </a:rPr>
              <a:t>An informed public makes better policy.  We will combat cynicism with knowledge and we will combat apathy with a genuine desire to listen</a:t>
            </a: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/>
              <a:defRPr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16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365A6AE7-70E3-440A-96FD-B4424E2CA420}" type="slidenum">
              <a:rPr lang="en-US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  <a:effectLst/>
              </a:rPr>
              <a:t>FY 2015-16 General Fund</a:t>
            </a:r>
            <a:br>
              <a:rPr lang="en-US" altLang="en-US" dirty="0" smtClean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solidFill>
                  <a:srgbClr val="FFFFFF"/>
                </a:solidFill>
                <a:effectLst/>
              </a:rPr>
              <a:t>Resources vs Appropriations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18165"/>
              </p:ext>
            </p:extLst>
          </p:nvPr>
        </p:nvGraphicFramePr>
        <p:xfrm>
          <a:off x="914400" y="838200"/>
          <a:ext cx="7619999" cy="586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9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07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Alternative Scenarios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effectLst/>
              </a:rPr>
              <a:t>Options for General Fund Reductions</a:t>
            </a:r>
            <a:endParaRPr lang="en-US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09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610600" cy="5638800"/>
          </a:xfrm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  <a:effectLst/>
              </a:rPr>
              <a:t>Option 1: Police and Fire Departments</a:t>
            </a:r>
          </a:p>
          <a:p>
            <a:pPr lvl="1"/>
            <a:r>
              <a:rPr lang="en-US" sz="1900" dirty="0" smtClean="0">
                <a:effectLst/>
              </a:rPr>
              <a:t>Significant reductions to Police &amp; Fire Departments</a:t>
            </a:r>
          </a:p>
          <a:p>
            <a:pPr lvl="2"/>
            <a:r>
              <a:rPr lang="en-US" sz="1700" dirty="0">
                <a:effectLst/>
              </a:rPr>
              <a:t>Elimination of many full-time </a:t>
            </a:r>
            <a:r>
              <a:rPr lang="en-US" sz="1700" dirty="0" smtClean="0">
                <a:effectLst/>
              </a:rPr>
              <a:t>positions (as many as 90), programs</a:t>
            </a:r>
          </a:p>
          <a:p>
            <a:pPr marL="685800" lvl="2" indent="0">
              <a:buNone/>
            </a:pPr>
            <a:r>
              <a:rPr lang="en-US" sz="1700" dirty="0" smtClean="0">
                <a:effectLst/>
              </a:rPr>
              <a:t>    and </a:t>
            </a:r>
            <a:r>
              <a:rPr lang="en-US" sz="1700" dirty="0">
                <a:effectLst/>
              </a:rPr>
              <a:t>services</a:t>
            </a:r>
          </a:p>
          <a:p>
            <a:pPr lvl="2"/>
            <a:r>
              <a:rPr lang="en-US" sz="1700" dirty="0">
                <a:effectLst/>
              </a:rPr>
              <a:t>Longer response times </a:t>
            </a:r>
          </a:p>
          <a:p>
            <a:pPr lvl="2"/>
            <a:r>
              <a:rPr lang="en-US" sz="1700" dirty="0">
                <a:effectLst/>
              </a:rPr>
              <a:t>Loss of proactive police </a:t>
            </a:r>
            <a:r>
              <a:rPr lang="en-US" sz="1700" dirty="0" smtClean="0">
                <a:effectLst/>
              </a:rPr>
              <a:t>services</a:t>
            </a:r>
          </a:p>
          <a:p>
            <a:pPr lvl="2"/>
            <a:r>
              <a:rPr lang="en-US" sz="1700" dirty="0" smtClean="0">
                <a:effectLst/>
              </a:rPr>
              <a:t>Higher property insurance &amp; loss of real estate value</a:t>
            </a:r>
            <a:endParaRPr lang="en-US" sz="1700" dirty="0">
              <a:effectLst/>
            </a:endParaRPr>
          </a:p>
          <a:p>
            <a:pPr marL="342900" lvl="1" indent="0">
              <a:buNone/>
            </a:pPr>
            <a:r>
              <a:rPr lang="en-US" dirty="0" smtClean="0">
                <a:solidFill>
                  <a:srgbClr val="FFFF00"/>
                </a:solidFill>
                <a:effectLst/>
              </a:rPr>
              <a:t>OR</a:t>
            </a:r>
          </a:p>
          <a:p>
            <a:pPr lvl="1"/>
            <a:r>
              <a:rPr lang="en-US" sz="1900" dirty="0" smtClean="0">
                <a:effectLst/>
              </a:rPr>
              <a:t>Contract out services to LA County AND reduce staffing</a:t>
            </a:r>
          </a:p>
          <a:p>
            <a:pPr lvl="2"/>
            <a:r>
              <a:rPr lang="en-US" sz="1700" dirty="0" smtClean="0">
                <a:effectLst/>
              </a:rPr>
              <a:t>Cost of services are equal to or higher than Glendale</a:t>
            </a:r>
          </a:p>
          <a:p>
            <a:pPr lvl="2"/>
            <a:r>
              <a:rPr lang="en-US" sz="1700" dirty="0">
                <a:effectLst/>
              </a:rPr>
              <a:t>“Purchase” reduced services from Sheriffs and County </a:t>
            </a:r>
            <a:r>
              <a:rPr lang="en-US" sz="1700" dirty="0" smtClean="0">
                <a:effectLst/>
              </a:rPr>
              <a:t>Fire</a:t>
            </a:r>
          </a:p>
          <a:p>
            <a:pPr lvl="2"/>
            <a:r>
              <a:rPr lang="en-US" sz="1700" dirty="0" smtClean="0">
                <a:effectLst/>
              </a:rPr>
              <a:t>Loss of local control and priorities</a:t>
            </a:r>
          </a:p>
          <a:p>
            <a:pPr marL="685800" lvl="2" indent="0">
              <a:spcBef>
                <a:spcPts val="0"/>
              </a:spcBef>
              <a:buNone/>
            </a:pPr>
            <a:endParaRPr lang="en-US" sz="800" dirty="0" smtClean="0">
              <a:effectLst/>
            </a:endParaRPr>
          </a:p>
          <a:p>
            <a:r>
              <a:rPr lang="en-US" sz="2000" dirty="0" smtClean="0">
                <a:solidFill>
                  <a:srgbClr val="FFFF00"/>
                </a:solidFill>
                <a:effectLst/>
              </a:rPr>
              <a:t>Option 2: Parks and Library Departments</a:t>
            </a:r>
          </a:p>
          <a:p>
            <a:pPr lvl="1"/>
            <a:r>
              <a:rPr lang="en-US" sz="1700" dirty="0" smtClean="0">
                <a:effectLst/>
              </a:rPr>
              <a:t>Eliminate both departments in their entirety</a:t>
            </a:r>
          </a:p>
          <a:p>
            <a:pPr lvl="1"/>
            <a:r>
              <a:rPr lang="en-US" sz="1900" dirty="0" smtClean="0">
                <a:effectLst/>
              </a:rPr>
              <a:t>Loss of community services for residents, seniors and youth</a:t>
            </a:r>
          </a:p>
          <a:p>
            <a:pPr lvl="1"/>
            <a:r>
              <a:rPr lang="en-US" sz="1900" dirty="0" smtClean="0">
                <a:effectLst/>
              </a:rPr>
              <a:t>Termination of public operation of parks, pool, </a:t>
            </a:r>
            <a:r>
              <a:rPr lang="en-US" sz="1900" dirty="0" err="1" smtClean="0">
                <a:effectLst/>
              </a:rPr>
              <a:t>ballfields</a:t>
            </a:r>
            <a:r>
              <a:rPr lang="en-US" sz="1900" dirty="0" smtClean="0">
                <a:effectLst/>
              </a:rPr>
              <a:t>,</a:t>
            </a:r>
          </a:p>
          <a:p>
            <a:pPr marL="342900" lvl="1" indent="0">
              <a:buNone/>
            </a:pPr>
            <a:r>
              <a:rPr lang="en-US" sz="1900" dirty="0">
                <a:effectLst/>
              </a:rPr>
              <a:t> </a:t>
            </a:r>
            <a:r>
              <a:rPr lang="en-US" sz="1900" dirty="0" smtClean="0">
                <a:effectLst/>
              </a:rPr>
              <a:t>   recreation centers and libraries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DC1BC07F-C229-4C05-8DA2-30969FD2393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Options for General Fund Reductions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67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562600"/>
          </a:xfrm>
        </p:spPr>
        <p:txBody>
          <a:bodyPr/>
          <a:lstStyle/>
          <a:p>
            <a:r>
              <a:rPr lang="en-US" sz="2200" dirty="0" smtClean="0">
                <a:solidFill>
                  <a:srgbClr val="FFFF00"/>
                </a:solidFill>
                <a:effectLst/>
              </a:rPr>
              <a:t>Option 3: Combination of reductions in all 4 departments offset by deficit spending</a:t>
            </a:r>
          </a:p>
          <a:p>
            <a:pPr lvl="1"/>
            <a:r>
              <a:rPr lang="en-US" dirty="0" smtClean="0">
                <a:effectLst/>
              </a:rPr>
              <a:t>Police</a:t>
            </a:r>
          </a:p>
          <a:p>
            <a:pPr lvl="2"/>
            <a:r>
              <a:rPr lang="en-US" dirty="0" smtClean="0">
                <a:effectLst/>
              </a:rPr>
              <a:t>Reduction of 6 vacant full-time sworn positions</a:t>
            </a:r>
          </a:p>
          <a:p>
            <a:pPr lvl="2"/>
            <a:r>
              <a:rPr lang="en-US" dirty="0" smtClean="0">
                <a:effectLst/>
              </a:rPr>
              <a:t>Loss of some programs and services; increased </a:t>
            </a:r>
            <a:r>
              <a:rPr lang="en-US" dirty="0">
                <a:effectLst/>
              </a:rPr>
              <a:t>response times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Fire</a:t>
            </a:r>
          </a:p>
          <a:p>
            <a:pPr lvl="2"/>
            <a:r>
              <a:rPr lang="en-US" dirty="0" smtClean="0">
                <a:effectLst/>
              </a:rPr>
              <a:t>Reduction of 14 vacant full-time sworn positions</a:t>
            </a:r>
          </a:p>
          <a:p>
            <a:pPr lvl="2"/>
            <a:r>
              <a:rPr lang="en-US" dirty="0" smtClean="0">
                <a:effectLst/>
              </a:rPr>
              <a:t>Loss of some programs and services; “brown-outs”; increased response times</a:t>
            </a:r>
          </a:p>
          <a:p>
            <a:pPr lvl="1"/>
            <a:r>
              <a:rPr lang="en-US" dirty="0" smtClean="0">
                <a:effectLst/>
              </a:rPr>
              <a:t>Community </a:t>
            </a:r>
            <a:r>
              <a:rPr lang="en-US" dirty="0">
                <a:effectLst/>
              </a:rPr>
              <a:t>Services &amp; Parks </a:t>
            </a: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Closure of 5 park facilities and reduced hours at all others</a:t>
            </a:r>
          </a:p>
          <a:p>
            <a:pPr lvl="2"/>
            <a:r>
              <a:rPr lang="en-US" dirty="0" smtClean="0">
                <a:effectLst/>
              </a:rPr>
              <a:t>Less frequent park and facility maintenance; loss </a:t>
            </a:r>
            <a:r>
              <a:rPr lang="en-US" dirty="0">
                <a:effectLst/>
              </a:rPr>
              <a:t>of programs and </a:t>
            </a:r>
            <a:r>
              <a:rPr lang="en-US" dirty="0" smtClean="0">
                <a:effectLst/>
              </a:rPr>
              <a:t>services</a:t>
            </a:r>
          </a:p>
          <a:p>
            <a:pPr lvl="1"/>
            <a:r>
              <a:rPr lang="en-US" dirty="0" smtClean="0">
                <a:effectLst/>
              </a:rPr>
              <a:t>Library</a:t>
            </a:r>
            <a:r>
              <a:rPr lang="en-US" dirty="0">
                <a:effectLst/>
              </a:rPr>
              <a:t>, Arts &amp; Culture </a:t>
            </a:r>
            <a:endParaRPr lang="en-US" dirty="0" smtClean="0">
              <a:effectLst/>
            </a:endParaRPr>
          </a:p>
          <a:p>
            <a:pPr lvl="2"/>
            <a:r>
              <a:rPr lang="en-US" dirty="0" smtClean="0">
                <a:effectLst/>
              </a:rPr>
              <a:t>Closure of all 6 neighborhood libraries; loss of programs and services</a:t>
            </a:r>
          </a:p>
          <a:p>
            <a:pPr lvl="1"/>
            <a:r>
              <a:rPr lang="en-US" dirty="0" smtClean="0">
                <a:effectLst/>
              </a:rPr>
              <a:t>Use of General Fund Reserves to make-up difference</a:t>
            </a: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DC1BC07F-C229-4C05-8DA2-30969FD23937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Options for General Fund Reductions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94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875594"/>
              </p:ext>
            </p:extLst>
          </p:nvPr>
        </p:nvGraphicFramePr>
        <p:xfrm>
          <a:off x="304800" y="11430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2016-17 Reduction Amount </a:t>
                      </a:r>
                      <a:r>
                        <a:rPr lang="en-US" sz="1400" b="0" dirty="0" smtClean="0">
                          <a:solidFill>
                            <a:srgbClr val="FFFF00"/>
                          </a:solidFill>
                        </a:rPr>
                        <a:t>(millions)</a:t>
                      </a:r>
                      <a:endParaRPr lang="en-US" sz="1400" b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$ 72.7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1.8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2.5%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48.8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3.9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8.0%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12.6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5.5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44.0%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Library, Arts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Culture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 2.4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25.0%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1C9C51-B2EB-4F28-80A7-9788D236FCC6}" type="slidenum">
              <a:rPr lang="en-US" altLang="en-US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5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Police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667717"/>
              </p:ext>
            </p:extLst>
          </p:nvPr>
        </p:nvGraphicFramePr>
        <p:xfrm>
          <a:off x="304800" y="9906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2016-17</a:t>
                      </a:r>
                    </a:p>
                    <a:p>
                      <a:pPr algn="ctr"/>
                      <a:r>
                        <a:rPr lang="en-US" b="0" dirty="0" smtClean="0"/>
                        <a:t>Reduction Amount </a:t>
                      </a:r>
                      <a:r>
                        <a:rPr lang="en-US" sz="1400" b="0" dirty="0" smtClean="0"/>
                        <a:t>(millions)</a:t>
                      </a:r>
                      <a:endParaRPr lang="en-US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$ 72.7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1.8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2.5%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48.8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3.9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8.0%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12.6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5.5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44.0%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Library, Arts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Culture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2.4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25.0%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1C9C51-B2EB-4F28-80A7-9788D236FCC6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4495800"/>
            <a:ext cx="8610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1913" lvl="1" indent="0" eaLnBrk="1" hangingPunct="1">
              <a:buClr>
                <a:srgbClr val="FF0000"/>
              </a:buClr>
              <a:buNone/>
            </a:pPr>
            <a:r>
              <a:rPr lang="en-US" kern="0" dirty="0" smtClean="0">
                <a:effectLst/>
              </a:rPr>
              <a:t>2.5% Budget Reduction or $1.8 million </a:t>
            </a: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Elimination of 6 full-time vacant sworn officer positions</a:t>
            </a:r>
            <a:r>
              <a:rPr lang="en-US" kern="0" dirty="0" smtClean="0">
                <a:effectLst/>
              </a:rPr>
              <a:t> </a:t>
            </a: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Longer response times</a:t>
            </a:r>
            <a:endParaRPr lang="en-US" kern="0" dirty="0" smtClean="0">
              <a:effectLst/>
            </a:endParaRP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Programs eliminated all or in part</a:t>
            </a:r>
            <a:endParaRPr lang="en-US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9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C1BC07F-C229-4C05-8DA2-30969FD23937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143000"/>
            <a:ext cx="4229100" cy="45720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  <a:effectLst/>
              </a:rPr>
              <a:t>Service Level Reductions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Longer emergency response times</a:t>
            </a: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Respond only to home alarms with verified crime</a:t>
            </a: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Respond to injury-only traffic collisions vs all traffic collisions</a:t>
            </a: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Narcotics arrest processed as misdemeanors vs booked in jail</a:t>
            </a: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Document only for fraud &amp; identify theft cases vs investigate</a:t>
            </a:r>
          </a:p>
          <a:p>
            <a:pPr marL="350838" lvl="1"/>
            <a:r>
              <a:rPr lang="en-US" sz="1800" dirty="0" smtClean="0">
                <a:solidFill>
                  <a:srgbClr val="FFFFFF"/>
                </a:solidFill>
                <a:effectLst/>
              </a:rPr>
              <a:t>Reduction in service level ratio to 1.18 sworn personnel/1,000 residents</a:t>
            </a:r>
            <a:endParaRPr lang="en-US" sz="1800" dirty="0">
              <a:solidFill>
                <a:srgbClr val="FFFFFF"/>
              </a:solidFill>
              <a:effectLst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495800" y="1143000"/>
            <a:ext cx="4419600" cy="4572000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rgbClr val="FFFF00"/>
                </a:solidFill>
                <a:effectLst/>
              </a:rPr>
              <a:t>Program Eliminations (all or partial)</a:t>
            </a:r>
            <a:endParaRPr lang="en-US" sz="1600" kern="0" dirty="0" smtClean="0">
              <a:solidFill>
                <a:srgbClr val="FFFF00"/>
              </a:solidFill>
              <a:effectLst/>
            </a:endParaRPr>
          </a:p>
          <a:p>
            <a:pPr marL="350838" lvl="1" eaLnBrk="1" hangingPunct="1"/>
            <a:r>
              <a:rPr lang="en-US" sz="1800" kern="0" dirty="0" smtClean="0">
                <a:effectLst/>
              </a:rPr>
              <a:t> Crime fighting units, such as: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Special Enforcement Detail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AB 109 Taskforce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Community Oriented Policing Unit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COPPS</a:t>
            </a:r>
          </a:p>
          <a:p>
            <a:pPr marL="350838" lvl="1" eaLnBrk="1" hangingPunct="1"/>
            <a:r>
              <a:rPr lang="en-US" sz="1800" kern="0" dirty="0" smtClean="0">
                <a:effectLst/>
              </a:rPr>
              <a:t>DNA Crime Lab</a:t>
            </a:r>
          </a:p>
          <a:p>
            <a:pPr marL="350838" lvl="1" eaLnBrk="1" hangingPunct="1"/>
            <a:r>
              <a:rPr lang="en-US" sz="1800" kern="0" dirty="0" smtClean="0">
                <a:effectLst/>
              </a:rPr>
              <a:t>Downtown Policing Unit</a:t>
            </a:r>
          </a:p>
          <a:p>
            <a:pPr marL="350838" lvl="1" eaLnBrk="1" hangingPunct="1"/>
            <a:r>
              <a:rPr lang="en-US" sz="1800" kern="0" dirty="0" smtClean="0">
                <a:effectLst/>
              </a:rPr>
              <a:t>Youth Development Leadership &amp; Diversion Programs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Explorer Program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STAR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PAL Boxing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Youth &amp; Law Minor Offense Juvenile Division Program</a:t>
            </a: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342900" lvl="1" indent="0" eaLnBrk="1" hangingPunct="1">
              <a:buFontTx/>
              <a:buNone/>
            </a:pPr>
            <a:endParaRPr lang="en-US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Police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13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Fire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1C9C51-B2EB-4F28-80A7-9788D236FCC6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76225" y="4419600"/>
            <a:ext cx="8610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1913" lvl="1" indent="0" eaLnBrk="1" hangingPunct="1">
              <a:buClr>
                <a:srgbClr val="FF0000"/>
              </a:buClr>
              <a:buNone/>
            </a:pPr>
            <a:r>
              <a:rPr lang="en-US" kern="0" dirty="0" smtClean="0">
                <a:effectLst/>
              </a:rPr>
              <a:t>8.0% Budget Reduction or $3.9 million </a:t>
            </a: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Elimination of 14 vacant full-time sworn positions</a:t>
            </a:r>
            <a:r>
              <a:rPr lang="en-US" kern="0" dirty="0" smtClean="0">
                <a:effectLst/>
              </a:rPr>
              <a:t> </a:t>
            </a: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Longer response times</a:t>
            </a:r>
            <a:endParaRPr lang="en-US" kern="0" dirty="0" smtClean="0">
              <a:effectLst/>
            </a:endParaRPr>
          </a:p>
          <a:p>
            <a:pPr lvl="1" eaLnBrk="1" hangingPunct="1"/>
            <a:r>
              <a:rPr lang="en-US" kern="0" dirty="0" smtClean="0">
                <a:solidFill>
                  <a:srgbClr val="FFFF00"/>
                </a:solidFill>
                <a:effectLst/>
              </a:rPr>
              <a:t>Loss of Class 1 ISO rating</a:t>
            </a:r>
            <a:endParaRPr lang="en-US" kern="0" dirty="0" smtClean="0">
              <a:effectLst/>
            </a:endParaRP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278111"/>
              </p:ext>
            </p:extLst>
          </p:nvPr>
        </p:nvGraphicFramePr>
        <p:xfrm>
          <a:off x="285750" y="9906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2016-17</a:t>
                      </a:r>
                    </a:p>
                    <a:p>
                      <a:pPr algn="ctr"/>
                      <a:r>
                        <a:rPr lang="en-US" b="0" dirty="0" smtClean="0"/>
                        <a:t>Reduction Amount </a:t>
                      </a:r>
                      <a:r>
                        <a:rPr lang="en-US" sz="1400" b="0" dirty="0" smtClean="0"/>
                        <a:t>(millions)</a:t>
                      </a:r>
                      <a:endParaRPr lang="en-US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$ 72.7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1.8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2.5%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48.8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3.9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8.0%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12.6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5.5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44.0%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Library, Arts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Culture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2.4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25.0%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Totals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C1BC07F-C229-4C05-8DA2-30969FD23937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143000"/>
            <a:ext cx="4229100" cy="40386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  <a:effectLst/>
              </a:rPr>
              <a:t>Service Level Reductions</a:t>
            </a:r>
            <a:endParaRPr lang="en-US" sz="2000" dirty="0">
              <a:effectLst/>
            </a:endParaRPr>
          </a:p>
          <a:p>
            <a:pPr marL="350838" lvl="1"/>
            <a:r>
              <a:rPr lang="en-US" sz="1800" dirty="0" smtClean="0">
                <a:effectLst/>
              </a:rPr>
              <a:t>Longer emergency response times</a:t>
            </a:r>
          </a:p>
          <a:p>
            <a:pPr marL="350838" lvl="1"/>
            <a:r>
              <a:rPr lang="en-US" sz="1800" dirty="0" smtClean="0">
                <a:effectLst/>
              </a:rPr>
              <a:t>Less statewide mutual aid</a:t>
            </a:r>
          </a:p>
          <a:p>
            <a:pPr marL="350838" lvl="1"/>
            <a:r>
              <a:rPr lang="en-US" sz="1800" dirty="0" smtClean="0">
                <a:effectLst/>
              </a:rPr>
              <a:t>Fire station brown-outs</a:t>
            </a:r>
          </a:p>
          <a:p>
            <a:pPr marL="350838" lvl="1"/>
            <a:r>
              <a:rPr lang="en-US" sz="1800" dirty="0" smtClean="0">
                <a:effectLst/>
              </a:rPr>
              <a:t>Fewer available paramedics </a:t>
            </a:r>
          </a:p>
          <a:p>
            <a:pPr marL="350838" lvl="1"/>
            <a:r>
              <a:rPr lang="en-US" sz="1800" dirty="0" smtClean="0">
                <a:effectLst/>
              </a:rPr>
              <a:t>Loss of Class 1 ISO rating; higher property insurance rates</a:t>
            </a:r>
          </a:p>
          <a:p>
            <a:pPr marL="350838" lvl="1"/>
            <a:r>
              <a:rPr lang="en-US" sz="1800" dirty="0" smtClean="0">
                <a:effectLst/>
              </a:rPr>
              <a:t>Reduction in service level ratio to </a:t>
            </a:r>
            <a:r>
              <a:rPr lang="en-US" sz="1800" dirty="0" smtClean="0">
                <a:effectLst/>
              </a:rPr>
              <a:t>0.75 </a:t>
            </a:r>
            <a:r>
              <a:rPr lang="en-US" sz="1800" dirty="0" smtClean="0">
                <a:effectLst/>
              </a:rPr>
              <a:t>sworn personnel / 1,000 residents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495800" y="1143000"/>
            <a:ext cx="4419600" cy="4038600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rgbClr val="FFFF00"/>
                </a:solidFill>
                <a:effectLst/>
              </a:rPr>
              <a:t>Program Eliminations (all or partial)</a:t>
            </a:r>
            <a:endParaRPr lang="en-US" sz="1600" kern="0" dirty="0" smtClean="0">
              <a:solidFill>
                <a:srgbClr val="FFFF00"/>
              </a:solidFill>
              <a:effectLst/>
            </a:endParaRPr>
          </a:p>
          <a:p>
            <a:pPr marL="350838" lvl="1" eaLnBrk="1" hangingPunct="1"/>
            <a:r>
              <a:rPr lang="en-US" sz="1800" kern="0" dirty="0" smtClean="0">
                <a:effectLst/>
              </a:rPr>
              <a:t> Emergency Services, such as: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Arson investigator position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Urban Search &amp; Rescue Unit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Hazardous Materials Unit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Staff Assistants</a:t>
            </a:r>
          </a:p>
          <a:p>
            <a:pPr marL="350838" lvl="1" eaLnBrk="1" hangingPunct="1"/>
            <a:r>
              <a:rPr lang="en-US" sz="1800" kern="0" dirty="0" smtClean="0">
                <a:effectLst/>
              </a:rPr>
              <a:t>EMS programs</a:t>
            </a:r>
          </a:p>
          <a:p>
            <a:pPr marL="693738" lvl="2" eaLnBrk="1" hangingPunct="1"/>
            <a:r>
              <a:rPr lang="en-US" sz="1600" kern="0" dirty="0" smtClean="0">
                <a:effectLst/>
              </a:rPr>
              <a:t>Community Paramedic Program</a:t>
            </a:r>
          </a:p>
          <a:p>
            <a:pPr marL="693738" lvl="2" eaLnBrk="1" hangingPunct="1"/>
            <a:r>
              <a:rPr lang="en-US" sz="1600" kern="0" dirty="0" smtClean="0">
                <a:effectLst/>
              </a:rPr>
              <a:t>Alternate Transportation Program</a:t>
            </a:r>
          </a:p>
          <a:p>
            <a:pPr marL="693738" lvl="2" eaLnBrk="1" hangingPunct="1"/>
            <a:r>
              <a:rPr lang="en-US" sz="1600" kern="0" dirty="0" smtClean="0">
                <a:effectLst/>
              </a:rPr>
              <a:t>Community EMT programs</a:t>
            </a:r>
          </a:p>
          <a:p>
            <a:pPr marL="350838" lvl="1" eaLnBrk="1" hangingPunct="1"/>
            <a:r>
              <a:rPr lang="en-US" sz="1800" kern="0" dirty="0" smtClean="0">
                <a:effectLst/>
              </a:rPr>
              <a:t>Resident Education Programs</a:t>
            </a:r>
          </a:p>
          <a:p>
            <a:pPr marL="693738" lvl="2" eaLnBrk="1" hangingPunct="1"/>
            <a:r>
              <a:rPr lang="en-US" sz="1600" kern="0" dirty="0" smtClean="0">
                <a:effectLst/>
              </a:rPr>
              <a:t>CERT Program</a:t>
            </a:r>
          </a:p>
          <a:p>
            <a:pPr marL="693738" lvl="2" eaLnBrk="1" hangingPunct="1"/>
            <a:r>
              <a:rPr lang="en-US" sz="1600" kern="0" dirty="0" smtClean="0">
                <a:effectLst/>
              </a:rPr>
              <a:t>Junior Fire Program</a:t>
            </a:r>
          </a:p>
          <a:p>
            <a:pPr marL="231775" lvl="1" indent="0" eaLnBrk="1" hangingPunct="1">
              <a:buNone/>
            </a:pPr>
            <a:endParaRPr lang="en-US" sz="1800" kern="0" dirty="0" smtClean="0">
              <a:effectLst/>
            </a:endParaRP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342900" lvl="1" indent="0" eaLnBrk="1" hangingPunct="1">
              <a:buFontTx/>
              <a:buNone/>
            </a:pPr>
            <a:endParaRPr lang="en-US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Fire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3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Community Services &amp; Parks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1C9C51-B2EB-4F28-80A7-9788D236FCC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2900" y="4419600"/>
            <a:ext cx="8610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1913" lvl="1" indent="0" eaLnBrk="1" hangingPunct="1">
              <a:buClr>
                <a:srgbClr val="FF0000"/>
              </a:buClr>
              <a:buNone/>
            </a:pPr>
            <a:r>
              <a:rPr lang="en-US" kern="0" dirty="0" smtClean="0">
                <a:effectLst/>
              </a:rPr>
              <a:t>44% Budget Reduction or $5.5 million </a:t>
            </a: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Elimination of 21 full-time &amp; 52 FTE hourly positions</a:t>
            </a:r>
            <a:r>
              <a:rPr lang="en-US" sz="1800" kern="0" dirty="0" smtClean="0">
                <a:effectLst/>
              </a:rPr>
              <a:t> </a:t>
            </a:r>
            <a:r>
              <a:rPr lang="en-US" sz="1800" kern="0" dirty="0" smtClean="0">
                <a:solidFill>
                  <a:srgbClr val="FFFF00"/>
                </a:solidFill>
                <a:effectLst/>
              </a:rPr>
              <a:t>(GF &amp; Rec Fund)</a:t>
            </a: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Closure of 5 facilities &amp; reduced hours at others</a:t>
            </a:r>
            <a:endParaRPr lang="en-US" sz="1800" kern="0" dirty="0" smtClean="0">
              <a:effectLst/>
            </a:endParaRP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Reduction in park maintenance &amp; Elimination of programs</a:t>
            </a: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Determination of remaining DIF funds</a:t>
            </a:r>
            <a:endParaRPr lang="en-US" sz="1800" kern="0" dirty="0">
              <a:effectLst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649338"/>
              </p:ext>
            </p:extLst>
          </p:nvPr>
        </p:nvGraphicFramePr>
        <p:xfrm>
          <a:off x="304800" y="9906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2016-17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Reduction Amount </a:t>
                      </a:r>
                      <a:r>
                        <a:rPr lang="en-US" sz="1400" b="0" dirty="0" smtClean="0"/>
                        <a:t>(millions)</a:t>
                      </a:r>
                      <a:endParaRPr lang="en-US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$ 72.7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1.8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2.5%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48.8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3.9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8.0%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12.6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5.5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44.0%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Library, Arts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Culture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2.4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25.0%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Totals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1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D602C6E2-39C9-4F74-ABE9-1F50735DAC91}" type="slidenum">
              <a:rPr lang="en-US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FY 2016-17 City Council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Priorities</a:t>
            </a:r>
            <a:br>
              <a:rPr lang="en-US" dirty="0" smtClean="0">
                <a:solidFill>
                  <a:srgbClr val="FFFF00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City of Glendale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4"/>
              <a:defRPr/>
            </a:pPr>
            <a:endParaRPr lang="en-US" sz="1000" dirty="0">
              <a:effectLst/>
            </a:endParaRPr>
          </a:p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 startAt="5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Safe &amp; Healthy Community – </a:t>
            </a:r>
            <a:r>
              <a:rPr lang="en-US" sz="2200" i="1" dirty="0">
                <a:effectLst/>
              </a:rPr>
              <a:t>Protection of life and property is a foundational mission for this organization</a:t>
            </a:r>
            <a:r>
              <a:rPr lang="en-US" sz="2200" i="1" dirty="0" smtClean="0">
                <a:effectLst/>
              </a:rPr>
              <a:t>. </a:t>
            </a:r>
            <a:r>
              <a:rPr lang="en-US" sz="2200" i="1" dirty="0">
                <a:effectLst/>
              </a:rPr>
              <a:t>We will offer assistance to anyone in need, and do so </a:t>
            </a:r>
            <a:r>
              <a:rPr lang="en-US" sz="2200" i="1" dirty="0" smtClean="0">
                <a:effectLst/>
              </a:rPr>
              <a:t>offering respect </a:t>
            </a:r>
            <a:r>
              <a:rPr lang="en-US" sz="2200" i="1" dirty="0">
                <a:effectLst/>
              </a:rPr>
              <a:t>and </a:t>
            </a:r>
            <a:r>
              <a:rPr lang="en-US" sz="2200" i="1" dirty="0" smtClean="0">
                <a:effectLst/>
              </a:rPr>
              <a:t>dignity</a:t>
            </a:r>
          </a:p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 startAt="5"/>
              <a:defRPr/>
            </a:pPr>
            <a:endParaRPr lang="en-US" sz="1000" dirty="0" smtClean="0">
              <a:effectLst/>
            </a:endParaRP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5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Balanced, Quality Housing – </a:t>
            </a:r>
            <a:r>
              <a:rPr lang="en-US" sz="2200" i="1" dirty="0">
                <a:effectLst/>
              </a:rPr>
              <a:t>Ensuring safe, sanitary and descent housing is elemental to building an engaged citizenry.  At the same time, we will ensure that neighborhoods are protected and their quality of life is </a:t>
            </a:r>
            <a:r>
              <a:rPr lang="en-US" sz="2200" i="1" dirty="0" smtClean="0">
                <a:effectLst/>
              </a:rPr>
              <a:t>unimpeded</a:t>
            </a: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5"/>
              <a:defRPr/>
            </a:pPr>
            <a:endParaRPr lang="en-US" sz="1000" i="1" dirty="0">
              <a:effectLst/>
            </a:endParaRPr>
          </a:p>
          <a:p>
            <a:pPr marL="514350" indent="-514350">
              <a:buClr>
                <a:srgbClr val="FFFF00"/>
              </a:buClr>
              <a:buFont typeface="+mj-lt"/>
              <a:buAutoNum type="romanUcPeriod" startAt="5"/>
              <a:defRPr/>
            </a:pPr>
            <a:r>
              <a:rPr lang="en-US" sz="2200" dirty="0">
                <a:solidFill>
                  <a:srgbClr val="FFFF00"/>
                </a:solidFill>
                <a:effectLst/>
              </a:rPr>
              <a:t>Community Services &amp; Facilities – </a:t>
            </a:r>
            <a:r>
              <a:rPr lang="en-US" sz="2200" i="1" dirty="0">
                <a:effectLst/>
              </a:rPr>
              <a:t>Offering safe, clean and interesting opportunities for our residents to recreate and relax is important to their health and wellbeing</a:t>
            </a:r>
          </a:p>
          <a:p>
            <a:pPr marL="0" lvl="0" indent="0" eaLnBrk="1" hangingPunct="1">
              <a:buClr>
                <a:srgbClr val="FFFF00"/>
              </a:buClr>
              <a:buNone/>
              <a:defRPr/>
            </a:pP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9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DC1BC07F-C229-4C05-8DA2-30969FD23937}" type="slidenum">
              <a:rPr lang="en-US" altLang="en-US" smtClean="0"/>
              <a:pPr/>
              <a:t>40</a:t>
            </a:fld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1295400"/>
            <a:ext cx="3886200" cy="4038600"/>
          </a:xfrm>
          <a:ln>
            <a:noFill/>
          </a:ln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  <a:effectLst/>
              </a:rPr>
              <a:t>Closed Facilities</a:t>
            </a:r>
            <a:endParaRPr lang="en-US" sz="2000" dirty="0" smtClean="0">
              <a:effectLst/>
            </a:endParaRPr>
          </a:p>
          <a:p>
            <a:pPr marL="290513" lvl="1"/>
            <a:r>
              <a:rPr lang="en-US" sz="1800" dirty="0" smtClean="0">
                <a:effectLst/>
              </a:rPr>
              <a:t>Maple Park Community Center</a:t>
            </a:r>
          </a:p>
          <a:p>
            <a:pPr marL="290513" lvl="1"/>
            <a:r>
              <a:rPr lang="en-US" sz="1800" dirty="0" smtClean="0">
                <a:effectLst/>
              </a:rPr>
              <a:t>Sparr Heights Community Center</a:t>
            </a:r>
          </a:p>
          <a:p>
            <a:pPr marL="290513" lvl="1"/>
            <a:r>
              <a:rPr lang="en-US" sz="1800" dirty="0" smtClean="0">
                <a:effectLst/>
              </a:rPr>
              <a:t>Skate Park</a:t>
            </a:r>
          </a:p>
          <a:p>
            <a:pPr marL="290513" lvl="1"/>
            <a:r>
              <a:rPr lang="en-US" sz="1800" dirty="0" smtClean="0">
                <a:effectLst/>
              </a:rPr>
              <a:t>Pacific Pool</a:t>
            </a:r>
          </a:p>
          <a:p>
            <a:pPr marL="290513" lvl="1"/>
            <a:r>
              <a:rPr lang="en-US" sz="1800" dirty="0" smtClean="0">
                <a:effectLst/>
              </a:rPr>
              <a:t>Civic Auditorium </a:t>
            </a:r>
          </a:p>
          <a:p>
            <a:pPr marL="290513" lvl="1"/>
            <a:endParaRPr lang="en-US" sz="1800" dirty="0" smtClean="0">
              <a:effectLst/>
            </a:endParaRPr>
          </a:p>
          <a:p>
            <a:pPr marL="290513"/>
            <a:r>
              <a:rPr lang="en-US" sz="2000" dirty="0">
                <a:solidFill>
                  <a:srgbClr val="FFFF00"/>
                </a:solidFill>
                <a:effectLst/>
              </a:rPr>
              <a:t>Reduced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Hours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290513" lvl="1"/>
            <a:r>
              <a:rPr lang="en-US" sz="1800" dirty="0">
                <a:effectLst/>
              </a:rPr>
              <a:t>Pacific </a:t>
            </a:r>
            <a:r>
              <a:rPr lang="en-US" sz="1800" dirty="0" smtClean="0">
                <a:effectLst/>
              </a:rPr>
              <a:t>Community </a:t>
            </a:r>
            <a:r>
              <a:rPr lang="en-US" sz="1800" dirty="0">
                <a:effectLst/>
              </a:rPr>
              <a:t>Center </a:t>
            </a:r>
            <a:endParaRPr lang="en-US" sz="1800" dirty="0" smtClean="0">
              <a:effectLst/>
            </a:endParaRPr>
          </a:p>
          <a:p>
            <a:pPr marL="290513" lvl="1"/>
            <a:r>
              <a:rPr lang="en-US" sz="1800" dirty="0" smtClean="0">
                <a:effectLst/>
              </a:rPr>
              <a:t>Adult Recreation Center</a:t>
            </a:r>
            <a:endParaRPr lang="en-US" sz="1800" dirty="0">
              <a:effectLst/>
            </a:endParaRPr>
          </a:p>
          <a:p>
            <a:pPr marL="290513" lvl="1"/>
            <a:r>
              <a:rPr lang="en-US" sz="1800" dirty="0">
                <a:effectLst/>
              </a:rPr>
              <a:t>28 Parks with gates, restrooms and/or tennis </a:t>
            </a:r>
            <a:r>
              <a:rPr lang="en-US" sz="1800" dirty="0" smtClean="0">
                <a:effectLst/>
              </a:rPr>
              <a:t>courts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96200" cy="685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Community Services &amp; Parks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pic>
        <p:nvPicPr>
          <p:cNvPr id="1026" name="Picture 2" descr="C:\Users\mflynn\AppData\Local\Microsoft\Windows\Temporary Internet Files\Content.Outlook\24UJIGXH\Parks Map_Finance Scenario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838200"/>
            <a:ext cx="48387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C1BC07F-C229-4C05-8DA2-30969FD23937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143000"/>
            <a:ext cx="4229100" cy="4648200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en-US" sz="2000" dirty="0">
                <a:solidFill>
                  <a:srgbClr val="FFFF00"/>
                </a:solidFill>
                <a:effectLst/>
              </a:rPr>
              <a:t>Park Maintenance Reductions</a:t>
            </a:r>
            <a:endParaRPr lang="en-US" sz="2000" dirty="0">
              <a:effectLst/>
            </a:endParaRPr>
          </a:p>
          <a:p>
            <a:pPr marL="350838" lvl="1"/>
            <a:r>
              <a:rPr lang="en-US" sz="1800" dirty="0">
                <a:effectLst/>
              </a:rPr>
              <a:t>Reduction in the frequency of activity, for example:</a:t>
            </a:r>
          </a:p>
          <a:p>
            <a:pPr marL="574675" lvl="2"/>
            <a:r>
              <a:rPr lang="en-US" sz="1600" dirty="0">
                <a:effectLst/>
              </a:rPr>
              <a:t>Daily general park </a:t>
            </a:r>
            <a:r>
              <a:rPr lang="en-US" sz="1600" dirty="0" smtClean="0">
                <a:effectLst/>
              </a:rPr>
              <a:t>maintenance </a:t>
            </a:r>
            <a:r>
              <a:rPr lang="en-US" sz="1600" dirty="0">
                <a:effectLst/>
              </a:rPr>
              <a:t>to </a:t>
            </a:r>
            <a:r>
              <a:rPr lang="en-US" sz="1600" dirty="0" smtClean="0">
                <a:effectLst/>
              </a:rPr>
              <a:t>3x per week</a:t>
            </a:r>
            <a:endParaRPr lang="en-US" sz="1600" dirty="0">
              <a:effectLst/>
            </a:endParaRPr>
          </a:p>
          <a:p>
            <a:pPr marL="574675" lvl="2"/>
            <a:r>
              <a:rPr lang="en-US" sz="1600" dirty="0">
                <a:effectLst/>
              </a:rPr>
              <a:t>Daily restroom </a:t>
            </a:r>
            <a:r>
              <a:rPr lang="en-US" sz="1600" dirty="0" smtClean="0">
                <a:effectLst/>
              </a:rPr>
              <a:t>maintenance </a:t>
            </a:r>
            <a:r>
              <a:rPr lang="en-US" sz="1600" dirty="0">
                <a:effectLst/>
              </a:rPr>
              <a:t>to </a:t>
            </a:r>
            <a:r>
              <a:rPr lang="en-US" sz="1600" dirty="0" smtClean="0">
                <a:effectLst/>
              </a:rPr>
              <a:t>2x per week</a:t>
            </a:r>
            <a:endParaRPr lang="en-US" sz="1600" dirty="0">
              <a:effectLst/>
            </a:endParaRPr>
          </a:p>
          <a:p>
            <a:pPr marL="574675" lvl="2"/>
            <a:r>
              <a:rPr lang="en-US" sz="1600" dirty="0">
                <a:effectLst/>
              </a:rPr>
              <a:t>Weekly shrub maintenance to </a:t>
            </a:r>
            <a:r>
              <a:rPr lang="en-US" sz="1600" dirty="0" smtClean="0">
                <a:effectLst/>
              </a:rPr>
              <a:t>monthly</a:t>
            </a:r>
            <a:endParaRPr lang="en-US" sz="1600" dirty="0">
              <a:effectLst/>
            </a:endParaRPr>
          </a:p>
          <a:p>
            <a:pPr marL="574675" lvl="2"/>
            <a:r>
              <a:rPr lang="en-US" sz="1600" dirty="0">
                <a:effectLst/>
              </a:rPr>
              <a:t>Weekly park turf to monthly</a:t>
            </a:r>
          </a:p>
          <a:p>
            <a:pPr marL="574675" lvl="2"/>
            <a:r>
              <a:rPr lang="en-US" sz="1600" dirty="0">
                <a:effectLst/>
              </a:rPr>
              <a:t>Daily </a:t>
            </a:r>
            <a:r>
              <a:rPr lang="en-US" sz="1600" dirty="0" err="1" smtClean="0">
                <a:effectLst/>
              </a:rPr>
              <a:t>ballfield</a:t>
            </a:r>
            <a:r>
              <a:rPr lang="en-US" sz="1600" dirty="0" smtClean="0">
                <a:effectLst/>
              </a:rPr>
              <a:t> maintenance </a:t>
            </a:r>
            <a:r>
              <a:rPr lang="en-US" sz="1600" dirty="0">
                <a:effectLst/>
              </a:rPr>
              <a:t>to Little Leagues performing </a:t>
            </a:r>
            <a:r>
              <a:rPr lang="en-US" sz="1600" dirty="0" smtClean="0">
                <a:effectLst/>
              </a:rPr>
              <a:t>maintenance </a:t>
            </a:r>
            <a:r>
              <a:rPr lang="en-US" sz="1600" dirty="0">
                <a:effectLst/>
              </a:rPr>
              <a:t>unless rented</a:t>
            </a:r>
          </a:p>
          <a:p>
            <a:pPr marL="574675" lvl="2"/>
            <a:r>
              <a:rPr lang="en-US" sz="1600" dirty="0">
                <a:effectLst/>
              </a:rPr>
              <a:t>24 </a:t>
            </a:r>
            <a:r>
              <a:rPr lang="en-US" sz="1600" dirty="0" smtClean="0">
                <a:effectLst/>
              </a:rPr>
              <a:t>hour response pushed to 72 hours for </a:t>
            </a:r>
            <a:r>
              <a:rPr lang="en-US" sz="1600" dirty="0">
                <a:effectLst/>
              </a:rPr>
              <a:t>clean up of </a:t>
            </a:r>
            <a:r>
              <a:rPr lang="en-US" sz="1600" dirty="0" smtClean="0">
                <a:effectLst/>
              </a:rPr>
              <a:t>vandalism/graffiti</a:t>
            </a:r>
          </a:p>
          <a:p>
            <a:pPr marL="574675" lvl="2"/>
            <a:r>
              <a:rPr lang="en-US" sz="1600" dirty="0" err="1" smtClean="0">
                <a:effectLst/>
              </a:rPr>
              <a:t>Ballfield</a:t>
            </a:r>
            <a:r>
              <a:rPr lang="en-US" sz="1600" dirty="0" smtClean="0">
                <a:effectLst/>
              </a:rPr>
              <a:t> lights from being on nightly to only for paid rentals</a:t>
            </a:r>
            <a:endParaRPr lang="en-US" sz="1600" dirty="0">
              <a:effectLst/>
            </a:endParaRPr>
          </a:p>
          <a:p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495800" y="1143000"/>
            <a:ext cx="4419600" cy="4648200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rgbClr val="FFFF00"/>
                </a:solidFill>
                <a:effectLst/>
              </a:rPr>
              <a:t>Program Eliminations</a:t>
            </a:r>
            <a:r>
              <a:rPr lang="en-US" sz="2000" kern="0" dirty="0" smtClean="0">
                <a:effectLst/>
              </a:rPr>
              <a:t> </a:t>
            </a:r>
            <a:endParaRPr lang="en-US" sz="1600" kern="0" dirty="0" smtClean="0">
              <a:effectLst/>
            </a:endParaRPr>
          </a:p>
          <a:p>
            <a:pPr marL="350838" lvl="1" eaLnBrk="1" hangingPunct="1"/>
            <a:r>
              <a:rPr lang="en-US" sz="1800" kern="0" dirty="0" smtClean="0">
                <a:effectLst/>
              </a:rPr>
              <a:t>All or partial programs eliminated, for example: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All youth programs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All Aquatics programs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Senior case management &amp; recreation programming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All Special events (e.g. Cruise Night, Easter </a:t>
            </a:r>
            <a:r>
              <a:rPr lang="en-US" sz="1600" kern="0" dirty="0" err="1" smtClean="0">
                <a:effectLst/>
              </a:rPr>
              <a:t>Eggstravaganza</a:t>
            </a:r>
            <a:r>
              <a:rPr lang="en-US" sz="1600" kern="0" dirty="0" smtClean="0">
                <a:effectLst/>
              </a:rPr>
              <a:t>, Montrose Christmas Parade, CV Fireworks)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All day camps except at Pacific park</a:t>
            </a:r>
          </a:p>
          <a:p>
            <a:pPr marL="574675" lvl="2" eaLnBrk="1" hangingPunct="1"/>
            <a:r>
              <a:rPr lang="en-US" sz="1600" kern="0" dirty="0" smtClean="0">
                <a:effectLst/>
              </a:rPr>
              <a:t>Contract classes</a:t>
            </a: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342900" lvl="1" indent="0" eaLnBrk="1" hangingPunct="1">
              <a:buFontTx/>
              <a:buNone/>
            </a:pPr>
            <a:endParaRPr lang="en-US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Community Services &amp; Parks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2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Library, Arts &amp; Culture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1C9C51-B2EB-4F28-80A7-9788D236FCC6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4495800"/>
            <a:ext cx="8610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61913" lvl="1" indent="0" eaLnBrk="1" hangingPunct="1">
              <a:buClr>
                <a:srgbClr val="FF0000"/>
              </a:buClr>
              <a:buNone/>
            </a:pPr>
            <a:r>
              <a:rPr lang="en-US" kern="0" dirty="0" smtClean="0">
                <a:effectLst/>
              </a:rPr>
              <a:t>25% Budget Reduction or $2.4 million </a:t>
            </a: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Elimination of 9 full-time &amp; 9 FTE hourly positions</a:t>
            </a: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Closure of 6 neighborhood libraries</a:t>
            </a:r>
            <a:endParaRPr lang="en-US" sz="1800" kern="0" dirty="0" smtClean="0">
              <a:effectLst/>
            </a:endParaRPr>
          </a:p>
          <a:p>
            <a:pPr lvl="1" eaLnBrk="1" hangingPunct="1"/>
            <a:r>
              <a:rPr lang="en-US" sz="1800" kern="0" dirty="0" smtClean="0">
                <a:solidFill>
                  <a:srgbClr val="FFFF00"/>
                </a:solidFill>
                <a:effectLst/>
              </a:rPr>
              <a:t>Loss of access to community meeting spaces</a:t>
            </a:r>
          </a:p>
          <a:p>
            <a:pPr lvl="1" eaLnBrk="1" hangingPunct="1"/>
            <a:r>
              <a:rPr lang="en-US" sz="1800" kern="0" dirty="0">
                <a:solidFill>
                  <a:srgbClr val="FFFF00"/>
                </a:solidFill>
                <a:effectLst/>
              </a:rPr>
              <a:t>Determination of remaining DIF funds</a:t>
            </a:r>
            <a:endParaRPr lang="en-US" sz="1800" kern="0" dirty="0">
              <a:effectLst/>
            </a:endParaRPr>
          </a:p>
          <a:p>
            <a:pPr lvl="1" algn="ctr" eaLnBrk="1" hangingPunct="1"/>
            <a:endParaRPr lang="en-US" sz="1800" kern="0" dirty="0" smtClean="0">
              <a:solidFill>
                <a:srgbClr val="FFFF00"/>
              </a:solidFill>
              <a:effectLst/>
            </a:endParaRPr>
          </a:p>
          <a:p>
            <a:pPr marL="342900" lvl="1" indent="0" algn="ctr" eaLnBrk="1" hangingPunct="1">
              <a:buNone/>
            </a:pPr>
            <a:endParaRPr lang="en-US" kern="0" dirty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266680"/>
              </p:ext>
            </p:extLst>
          </p:nvPr>
        </p:nvGraphicFramePr>
        <p:xfrm>
          <a:off x="304800" y="9906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2016-17 Reduction Amount </a:t>
                      </a:r>
                      <a:r>
                        <a:rPr lang="en-US" sz="1400" b="0" dirty="0" smtClean="0"/>
                        <a:t>(millions)</a:t>
                      </a:r>
                      <a:endParaRPr lang="en-US" sz="1400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$ 72.7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1.8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2.5%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48.8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3.9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8.0%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12.6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5.5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44.0%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Library, Arts</a:t>
                      </a:r>
                      <a:r>
                        <a:rPr lang="en-US" b="0" baseline="0" dirty="0" smtClean="0">
                          <a:solidFill>
                            <a:srgbClr val="FFFF00"/>
                          </a:solidFill>
                        </a:rPr>
                        <a:t> &amp; Culture Department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rgbClr val="FFFF00"/>
                          </a:solidFill>
                        </a:rPr>
                        <a:t>    </a:t>
                      </a:r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9.6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    2.4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  25.0%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Totals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0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C1BC07F-C229-4C05-8DA2-30969FD23937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143000"/>
            <a:ext cx="4229100" cy="4191000"/>
          </a:xfrm>
          <a:ln>
            <a:solidFill>
              <a:srgbClr val="FFFFFF"/>
            </a:solidFill>
          </a:ln>
        </p:spPr>
        <p:txBody>
          <a:bodyPr/>
          <a:lstStyle/>
          <a:p>
            <a:pPr lvl="0"/>
            <a:r>
              <a:rPr lang="en-US" sz="2000" dirty="0">
                <a:solidFill>
                  <a:srgbClr val="FFFF00"/>
                </a:solidFill>
                <a:effectLst/>
              </a:rPr>
              <a:t>Closed </a:t>
            </a:r>
            <a:r>
              <a:rPr lang="en-US" sz="2000" dirty="0" smtClean="0">
                <a:solidFill>
                  <a:srgbClr val="FFFF00"/>
                </a:solidFill>
                <a:effectLst/>
              </a:rPr>
              <a:t>Facilities</a:t>
            </a:r>
            <a:r>
              <a:rPr lang="en-US" sz="2000" dirty="0" smtClean="0">
                <a:solidFill>
                  <a:srgbClr val="FFFFFF"/>
                </a:solidFill>
                <a:effectLst/>
              </a:rPr>
              <a:t> 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Library Connection @ Adams Square</a:t>
            </a: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Casa Verdugo Library</a:t>
            </a: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Chevy Chase Library</a:t>
            </a: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Grandview Library</a:t>
            </a: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Montrose Library</a:t>
            </a:r>
          </a:p>
          <a:p>
            <a:pPr marL="460375" lvl="1"/>
            <a:r>
              <a:rPr lang="en-US" sz="1800" dirty="0">
                <a:solidFill>
                  <a:srgbClr val="FFFFFF"/>
                </a:solidFill>
                <a:effectLst/>
              </a:rPr>
              <a:t>Pacific Park Libr</a:t>
            </a:r>
            <a:r>
              <a:rPr lang="en-US" sz="1800" dirty="0">
                <a:solidFill>
                  <a:srgbClr val="FFFFFF"/>
                </a:solidFill>
              </a:rPr>
              <a:t>ary</a:t>
            </a:r>
          </a:p>
          <a:p>
            <a:endParaRPr lang="en-US" sz="18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495800" y="1143000"/>
            <a:ext cx="4419600" cy="4191000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sz="2000" kern="0" dirty="0" smtClean="0">
                <a:solidFill>
                  <a:srgbClr val="FFFF00"/>
                </a:solidFill>
                <a:effectLst/>
              </a:rPr>
              <a:t>Overall loss of service</a:t>
            </a:r>
            <a:r>
              <a:rPr lang="en-US" sz="2000" kern="0" dirty="0" smtClean="0">
                <a:effectLst/>
              </a:rPr>
              <a:t> </a:t>
            </a:r>
            <a:endParaRPr lang="en-US" sz="1600" kern="0" dirty="0" smtClean="0">
              <a:effectLst/>
            </a:endParaRPr>
          </a:p>
          <a:p>
            <a:pPr marL="460375" lvl="1"/>
            <a:r>
              <a:rPr lang="en-US" sz="1800" dirty="0">
                <a:effectLst/>
              </a:rPr>
              <a:t>Convenient access to library services and community spaces</a:t>
            </a:r>
          </a:p>
          <a:p>
            <a:pPr marL="460375" lvl="1"/>
            <a:r>
              <a:rPr lang="en-US" sz="1800" dirty="0">
                <a:effectLst/>
              </a:rPr>
              <a:t>Children, teen and adult programming </a:t>
            </a:r>
          </a:p>
          <a:p>
            <a:pPr marL="460375" lvl="1"/>
            <a:r>
              <a:rPr lang="en-US" sz="1800" dirty="0">
                <a:effectLst/>
              </a:rPr>
              <a:t>Free access to computers and </a:t>
            </a:r>
            <a:r>
              <a:rPr lang="en-US" sz="1800" dirty="0" err="1">
                <a:effectLst/>
              </a:rPr>
              <a:t>wi-fi</a:t>
            </a:r>
            <a:endParaRPr lang="en-US" sz="1800" dirty="0">
              <a:effectLst/>
            </a:endParaRPr>
          </a:p>
          <a:p>
            <a:pPr marL="460375" lvl="1"/>
            <a:r>
              <a:rPr lang="en-US" sz="1800" dirty="0">
                <a:effectLst/>
              </a:rPr>
              <a:t>Literacy, ESL and tutoring support</a:t>
            </a:r>
          </a:p>
          <a:p>
            <a:pPr marL="460375" lvl="1"/>
            <a:r>
              <a:rPr lang="en-US" sz="1800" dirty="0">
                <a:effectLst/>
              </a:rPr>
              <a:t>School partnerships; after-school and summer programming</a:t>
            </a:r>
          </a:p>
          <a:p>
            <a:pPr marL="460375" lvl="1"/>
            <a:r>
              <a:rPr lang="en-US" sz="1800" dirty="0">
                <a:effectLst/>
              </a:rPr>
              <a:t>Global language materials; multi-lingual staff</a:t>
            </a:r>
          </a:p>
          <a:p>
            <a:pPr marL="460375" lvl="1"/>
            <a:r>
              <a:rPr lang="en-US" sz="1800" dirty="0">
                <a:effectLst/>
              </a:rPr>
              <a:t>Meeting rooms; Small business work spaces</a:t>
            </a:r>
          </a:p>
          <a:p>
            <a:pPr marL="231775" lvl="1" indent="0" eaLnBrk="1" hangingPunct="1">
              <a:buNone/>
            </a:pPr>
            <a:endParaRPr lang="en-US" sz="1800" kern="0" dirty="0" smtClean="0">
              <a:effectLst/>
            </a:endParaRPr>
          </a:p>
          <a:p>
            <a:pPr marL="460375" lvl="1" eaLnBrk="1" hangingPunct="1"/>
            <a:endParaRPr lang="en-US" sz="1800" kern="0" dirty="0" smtClean="0">
              <a:effectLst/>
            </a:endParaRPr>
          </a:p>
          <a:p>
            <a:pPr marL="342900" lvl="1" indent="0" eaLnBrk="1" hangingPunct="1">
              <a:buFontTx/>
              <a:buNone/>
            </a:pPr>
            <a:endParaRPr lang="en-US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Library, Arts &amp; Culture Department Details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37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/>
              </a:rPr>
              <a:t>General Fund Reductions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Option 3: Summary</a:t>
            </a:r>
            <a:endParaRPr lang="en-US" sz="2000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D41C9C51-B2EB-4F28-80A7-9788D236FCC6}" type="slidenum">
              <a:rPr lang="en-US" altLang="en-US"/>
              <a:pPr/>
              <a:t>44</a:t>
            </a:fld>
            <a:endParaRPr lang="en-US" altLang="en-US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515281"/>
              </p:ext>
            </p:extLst>
          </p:nvPr>
        </p:nvGraphicFramePr>
        <p:xfrm>
          <a:off x="304800" y="1143000"/>
          <a:ext cx="8610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62400"/>
                <a:gridCol w="13716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Department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Proposed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2016-17 GF Budget </a:t>
                      </a:r>
                      <a:r>
                        <a:rPr lang="en-US" sz="1400" b="0" dirty="0" smtClean="0"/>
                        <a:t>(millions)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2016-17 Reduction Amount </a:t>
                      </a:r>
                      <a:r>
                        <a:rPr lang="en-US" sz="1400" b="0" dirty="0" smtClean="0">
                          <a:solidFill>
                            <a:srgbClr val="FFFF00"/>
                          </a:solidFill>
                        </a:rPr>
                        <a:t>(millions)</a:t>
                      </a:r>
                      <a:endParaRPr lang="en-US" sz="1400" b="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Reduction % of </a:t>
                      </a:r>
                      <a:r>
                        <a:rPr lang="en-US" b="0" dirty="0" err="1" smtClean="0"/>
                        <a:t>Dept</a:t>
                      </a:r>
                      <a:r>
                        <a:rPr lang="en-US" b="0" dirty="0" smtClean="0"/>
                        <a:t> GF Budget</a:t>
                      </a:r>
                      <a:endParaRPr lang="en-US" b="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Police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$ 72.7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1.8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2.5%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Fire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48.8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3.9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8.0%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Community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Svs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Parks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12.6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5.5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44.0%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Library, Arts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Culture Department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9.6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   2.4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25.0%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Use of General Fund Reserves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FFFF00"/>
                          </a:solidFill>
                        </a:rPr>
                        <a:t>    3.9</a:t>
                      </a:r>
                      <a:endParaRPr lang="en-US" b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Totals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$17.5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4648199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Total of $17.5 million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Elimination of 50 full-time positions &amp; 61 FTE hourly positions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Loss of proactive policing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Fire station brown-outs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Longer safety response times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Closure of 6 libraries &amp; 5 park facilities with reduced hours at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Loss of many senior &amp; youth programs</a:t>
            </a:r>
          </a:p>
        </p:txBody>
      </p:sp>
    </p:spTree>
    <p:extLst>
      <p:ext uri="{BB962C8B-B14F-4D97-AF65-F5344CB8AC3E}">
        <p14:creationId xmlns:p14="http://schemas.microsoft.com/office/powerpoint/2010/main" val="14346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  <a:effectLst/>
              </a:rPr>
              <a:t>General Fund Forecast</a:t>
            </a:r>
            <a:br>
              <a:rPr lang="en-US" altLang="en-US" dirty="0" smtClean="0">
                <a:solidFill>
                  <a:srgbClr val="FFFFFF"/>
                </a:solidFill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Option 3 Results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0"/>
            <a:ext cx="2133600" cy="457200"/>
          </a:xfrm>
        </p:spPr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E0C3975-B0FA-4169-8DFC-9FC93910B685}" type="slidenum">
              <a:rPr lang="en-US">
                <a:solidFill>
                  <a:srgbClr val="FFFFFF"/>
                </a:solidFill>
              </a:rPr>
              <a:pPr>
                <a:buNone/>
                <a:defRPr/>
              </a:pPr>
              <a:t>45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Group 13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612501"/>
              </p:ext>
            </p:extLst>
          </p:nvPr>
        </p:nvGraphicFramePr>
        <p:xfrm>
          <a:off x="-9525" y="762000"/>
          <a:ext cx="9067800" cy="3795120"/>
        </p:xfrm>
        <a:graphic>
          <a:graphicData uri="http://schemas.openxmlformats.org/drawingml/2006/table">
            <a:tbl>
              <a:tblPr/>
              <a:tblGrid>
                <a:gridCol w="3048000"/>
                <a:gridCol w="827129"/>
                <a:gridCol w="930031"/>
                <a:gridCol w="833640"/>
                <a:gridCol w="871416"/>
                <a:gridCol w="852528"/>
                <a:gridCol w="852528"/>
                <a:gridCol w="852528"/>
              </a:tblGrid>
              <a:tr h="43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Adopted FY 15-16 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Proposed FY 16-17</a:t>
                      </a:r>
                    </a:p>
                  </a:txBody>
                  <a:tcPr marL="87644" marR="87644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17-18</a:t>
                      </a:r>
                    </a:p>
                  </a:txBody>
                  <a:tcPr marL="45720" marR="45720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18-19</a:t>
                      </a:r>
                    </a:p>
                  </a:txBody>
                  <a:tcPr marL="45720" marR="45720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19-20</a:t>
                      </a:r>
                    </a:p>
                  </a:txBody>
                  <a:tcPr marL="45720" marR="45720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20-21</a:t>
                      </a:r>
                    </a:p>
                  </a:txBody>
                  <a:tcPr marL="45720" marR="45720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21-22</a:t>
                      </a:r>
                    </a:p>
                  </a:txBody>
                  <a:tcPr marL="45720" marR="45720" marT="43830" marB="4383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Net Surplus/(Deficit)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  2.4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(1.1) 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0.2 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$       0.7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0.4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1.9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   4.4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Loss of UUT Revenues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(17.5)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(18.2)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(19.0)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(19.4)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(19.7)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(20.0)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Positions, programs/service reductions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Police - 6 FT vacant positions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Fire  - 14 FT vacant positions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CSP – 21 FT positions; 52 FTE hourly; programs &amp; services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5.7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5.8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Library – 9 FT positions; 9 FTE hourly; programs &amp; services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L="45720" marR="45720" marT="43830" marB="4383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Use of Fund Balance – </a:t>
                      </a: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Option 3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(3.9)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(4.5)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(5.0)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(5.1)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(5.4)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(5.4)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TOTAL Use of Fund Balance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(5.0)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(4.3)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(4.3)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(4.7)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(3.5)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(1.0)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GF Fund Balance at June 30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     65.3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60.3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56.0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51.7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47.0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 43.5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$     42.5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Projected Reserve Percentage</a:t>
                      </a:r>
                    </a:p>
                  </a:txBody>
                  <a:tcPr marL="87644" marR="87644" marT="43830" marB="438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35.7%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33.3%</a:t>
                      </a:r>
                    </a:p>
                  </a:txBody>
                  <a:tcPr marL="87644" marR="87644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29.9%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26.8%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23.7%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21.7%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20.9%</a:t>
                      </a:r>
                    </a:p>
                  </a:txBody>
                  <a:tcPr marL="45720" marR="45720" marT="43830" marB="4383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4648200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Total of $17.5 million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Elimination of 50 full-time positions &amp; 61 FTE hourly positions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Loss of proactive policing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Fire station brown-outs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Longer safety response times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00"/>
                </a:solidFill>
              </a:rPr>
              <a:t>Closure of 6 libraries &amp; 5 park facilities with reduced hours at others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FF00"/>
                </a:solidFill>
              </a:rPr>
              <a:t>Loss of many senior &amp; youth programs</a:t>
            </a:r>
          </a:p>
        </p:txBody>
      </p:sp>
    </p:spTree>
    <p:extLst>
      <p:ext uri="{BB962C8B-B14F-4D97-AF65-F5344CB8AC3E}">
        <p14:creationId xmlns:p14="http://schemas.microsoft.com/office/powerpoint/2010/main" val="25847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07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Potential UUT Impacts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effectLst/>
              </a:rPr>
              <a:t>Revenue / Resource Options</a:t>
            </a:r>
            <a:endParaRPr lang="en-US" alt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44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UUT Impacts</a:t>
            </a:r>
            <a:b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/ Resource Options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Use of General Fund Reserves</a:t>
            </a:r>
          </a:p>
          <a:p>
            <a:r>
              <a:rPr lang="en-US" dirty="0" smtClean="0">
                <a:effectLst/>
              </a:rPr>
              <a:t>New Taxes</a:t>
            </a:r>
          </a:p>
          <a:p>
            <a:pPr lvl="1"/>
            <a:r>
              <a:rPr lang="en-US" dirty="0" smtClean="0">
                <a:effectLst/>
              </a:rPr>
              <a:t>General Taxes – requires majority vote</a:t>
            </a:r>
          </a:p>
          <a:p>
            <a:pPr lvl="2"/>
            <a:r>
              <a:rPr lang="en-US" dirty="0" smtClean="0">
                <a:effectLst/>
              </a:rPr>
              <a:t>Business License Tax</a:t>
            </a:r>
          </a:p>
          <a:p>
            <a:pPr lvl="2"/>
            <a:r>
              <a:rPr lang="en-US" dirty="0" smtClean="0">
                <a:effectLst/>
              </a:rPr>
              <a:t>Local Sales Tax</a:t>
            </a:r>
          </a:p>
          <a:p>
            <a:pPr lvl="1"/>
            <a:r>
              <a:rPr lang="en-US" dirty="0" smtClean="0">
                <a:effectLst/>
              </a:rPr>
              <a:t>Special Taxes – requires 2/3’s vote</a:t>
            </a:r>
          </a:p>
          <a:p>
            <a:pPr lvl="2"/>
            <a:r>
              <a:rPr lang="en-US" dirty="0" smtClean="0">
                <a:effectLst/>
              </a:rPr>
              <a:t>Parcel Tax</a:t>
            </a:r>
          </a:p>
          <a:p>
            <a:pPr lvl="2"/>
            <a:r>
              <a:rPr lang="en-US" dirty="0" smtClean="0">
                <a:effectLst/>
              </a:rPr>
              <a:t>Assessment Districts</a:t>
            </a:r>
          </a:p>
          <a:p>
            <a:r>
              <a:rPr lang="en-US" dirty="0" smtClean="0">
                <a:effectLst/>
              </a:rPr>
              <a:t>Increase </a:t>
            </a:r>
            <a:r>
              <a:rPr lang="en-US" dirty="0">
                <a:effectLst/>
              </a:rPr>
              <a:t>in Electric Utility </a:t>
            </a:r>
            <a:r>
              <a:rPr lang="en-US" dirty="0" smtClean="0">
                <a:effectLst/>
              </a:rPr>
              <a:t>transfer</a:t>
            </a:r>
          </a:p>
          <a:p>
            <a:pPr lvl="1"/>
            <a:r>
              <a:rPr lang="en-US" dirty="0">
                <a:effectLst/>
              </a:rPr>
              <a:t>Charter mandates 25% unless City Council reduces amount</a:t>
            </a:r>
          </a:p>
          <a:p>
            <a:pPr lvl="1"/>
            <a:r>
              <a:rPr lang="en-US" smtClean="0">
                <a:effectLst/>
              </a:rPr>
              <a:t>Currently </a:t>
            </a:r>
            <a:r>
              <a:rPr lang="en-US" dirty="0" smtClean="0">
                <a:effectLst/>
              </a:rPr>
              <a:t>at 10% of electric revenues</a:t>
            </a:r>
          </a:p>
          <a:p>
            <a:pPr lvl="1"/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C1BC07F-C229-4C05-8DA2-30969FD23937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0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523875" y="2133600"/>
            <a:ext cx="8610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Aft>
                <a:spcPct val="60000"/>
              </a:spcAft>
              <a:buFontTx/>
              <a:buNone/>
            </a:pPr>
            <a:r>
              <a:rPr lang="en-US" sz="3200" dirty="0" smtClean="0">
                <a:effectLst/>
                <a:latin typeface="Arial"/>
              </a:rPr>
              <a:t>Budget Calendar</a:t>
            </a:r>
            <a:endParaRPr lang="en-US" sz="3200" dirty="0" smtClean="0">
              <a:solidFill>
                <a:schemeClr val="tx1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2800" dirty="0" smtClean="0">
              <a:solidFill>
                <a:srgbClr val="FFFFFF"/>
              </a:solidFill>
              <a:effectLst/>
              <a:latin typeface="Arial"/>
            </a:endParaRPr>
          </a:p>
          <a:p>
            <a:pPr algn="ctr" eaLnBrk="1" hangingPunct="1">
              <a:spcAft>
                <a:spcPct val="60000"/>
              </a:spcAft>
              <a:buFontTx/>
              <a:buNone/>
            </a:pPr>
            <a:endParaRPr lang="en-US" sz="3600" dirty="0">
              <a:solidFill>
                <a:srgbClr val="FFFFFF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8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3050" algn="l"/>
              </a:tabLst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3, Budget Study Session #1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FY 2015-16 Update, Year End Projection &amp; Adjustments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Organizational </a:t>
            </a:r>
            <a:r>
              <a:rPr lang="en-US" dirty="0" smtClean="0">
                <a:effectLst/>
              </a:rPr>
              <a:t>Profile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General Fund Forecast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FY </a:t>
            </a:r>
            <a:r>
              <a:rPr lang="en-US" dirty="0" smtClean="0">
                <a:effectLst/>
              </a:rPr>
              <a:t>2016-17 </a:t>
            </a:r>
            <a:r>
              <a:rPr lang="en-US" dirty="0">
                <a:effectLst/>
              </a:rPr>
              <a:t>Proposed General Fund </a:t>
            </a:r>
            <a:r>
              <a:rPr lang="en-US" dirty="0" smtClean="0">
                <a:effectLst/>
              </a:rPr>
              <a:t>Budget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Budget Calendar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May 10, Budget Study Session #2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Summary of Appropriations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Capital Improvement Program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/>
              <a:t>Proposed New Fees &amp; Increases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473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3CE92929-AD64-4BDD-A283-38E5F1732E5C}" type="slidenum">
              <a:rPr lang="en-US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FY 2016-17 City Council Priorities</a:t>
            </a:r>
            <a:br>
              <a:rPr lang="en-US" dirty="0" smtClean="0">
                <a:solidFill>
                  <a:srgbClr val="FFFF00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City </a:t>
            </a:r>
            <a:r>
              <a:rPr lang="en-US" sz="2000" dirty="0">
                <a:solidFill>
                  <a:schemeClr val="tx1"/>
                </a:solidFill>
                <a:effectLst/>
              </a:rPr>
              <a:t>of Glendale</a:t>
            </a:r>
            <a:endParaRPr lang="en-US" sz="20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7"/>
              <a:defRPr/>
            </a:pPr>
            <a:endParaRPr lang="en-US" sz="1800" dirty="0">
              <a:effectLst/>
            </a:endParaRPr>
          </a:p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 startAt="8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Infrastructure </a:t>
            </a:r>
            <a:r>
              <a:rPr lang="en-US" sz="2200" dirty="0">
                <a:solidFill>
                  <a:srgbClr val="FFFF00"/>
                </a:solidFill>
                <a:effectLst/>
              </a:rPr>
              <a:t>&amp; </a:t>
            </a:r>
            <a:r>
              <a:rPr lang="en-US" sz="2200" dirty="0" smtClean="0">
                <a:solidFill>
                  <a:srgbClr val="FFFF00"/>
                </a:solidFill>
                <a:effectLst/>
              </a:rPr>
              <a:t>Mobility – </a:t>
            </a:r>
            <a:r>
              <a:rPr lang="en-US" sz="2200" i="1" dirty="0">
                <a:effectLst/>
              </a:rPr>
              <a:t>Public infrastructure in all its forms is part of our legacy and part of the public trust; we must find ways to improve it for Glendale’s next generation of </a:t>
            </a:r>
            <a:r>
              <a:rPr lang="en-US" sz="2200" i="1" dirty="0" smtClean="0">
                <a:effectLst/>
              </a:rPr>
              <a:t>leaders</a:t>
            </a:r>
          </a:p>
          <a:p>
            <a:pPr marL="514350" indent="-514350" eaLnBrk="1" hangingPunct="1">
              <a:buClr>
                <a:srgbClr val="FFFF00"/>
              </a:buClr>
              <a:buFont typeface="+mj-lt"/>
              <a:buAutoNum type="romanUcPeriod" startAt="8"/>
              <a:defRPr/>
            </a:pPr>
            <a:endParaRPr lang="en-US" sz="1800" i="1" dirty="0" smtClean="0">
              <a:effectLst/>
            </a:endParaRP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8"/>
              <a:defRPr/>
            </a:pPr>
            <a:r>
              <a:rPr lang="en-US" sz="2200" dirty="0">
                <a:solidFill>
                  <a:srgbClr val="FFFF00"/>
                </a:solidFill>
                <a:effectLst/>
              </a:rPr>
              <a:t>Arts &amp; Culture – </a:t>
            </a:r>
            <a:r>
              <a:rPr lang="en-US" sz="2200" i="1" dirty="0">
                <a:effectLst/>
              </a:rPr>
              <a:t>We value the whole person, and we hope to inspire our residents and businesses with thoughtful investments in the arts and cultural </a:t>
            </a:r>
            <a:r>
              <a:rPr lang="en-US" sz="2200" i="1" dirty="0" smtClean="0">
                <a:effectLst/>
              </a:rPr>
              <a:t>efforts</a:t>
            </a: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8"/>
              <a:defRPr/>
            </a:pPr>
            <a:endParaRPr lang="en-US" sz="2200" i="1" dirty="0" smtClean="0">
              <a:effectLst/>
            </a:endParaRPr>
          </a:p>
          <a:p>
            <a:pPr marL="514350" lvl="0" indent="-514350" eaLnBrk="1" hangingPunct="1">
              <a:buClr>
                <a:srgbClr val="FFFF00"/>
              </a:buClr>
              <a:buFont typeface="+mj-lt"/>
              <a:buAutoNum type="romanUcPeriod" startAt="10"/>
              <a:defRPr/>
            </a:pPr>
            <a:r>
              <a:rPr lang="en-US" sz="2200" dirty="0" smtClean="0">
                <a:solidFill>
                  <a:srgbClr val="FFFF00"/>
                </a:solidFill>
                <a:effectLst/>
              </a:rPr>
              <a:t>Sustainability </a:t>
            </a:r>
            <a:r>
              <a:rPr lang="en-US" sz="2200" dirty="0">
                <a:solidFill>
                  <a:srgbClr val="FFFF00"/>
                </a:solidFill>
                <a:effectLst/>
              </a:rPr>
              <a:t>– </a:t>
            </a:r>
            <a:r>
              <a:rPr lang="en-US" sz="2200" i="1" dirty="0">
                <a:solidFill>
                  <a:srgbClr val="FFFFFF"/>
                </a:solidFill>
                <a:effectLst/>
              </a:rPr>
              <a:t>Preserving natural resources may be a </a:t>
            </a:r>
            <a:r>
              <a:rPr lang="en-US" sz="2200" i="1" dirty="0" smtClean="0">
                <a:solidFill>
                  <a:srgbClr val="FFFFFF"/>
                </a:solidFill>
                <a:effectLst/>
              </a:rPr>
              <a:t>global </a:t>
            </a:r>
            <a:r>
              <a:rPr lang="en-US" sz="2200" i="1" dirty="0">
                <a:solidFill>
                  <a:srgbClr val="FFFFFF"/>
                </a:solidFill>
                <a:effectLst/>
              </a:rPr>
              <a:t>endeavor, but Glendale will act locally to adopt 	progressive yet practical policies to protect our planet</a:t>
            </a:r>
            <a:endParaRPr lang="en-US" sz="2200" i="1" dirty="0" smtClean="0">
              <a:effectLst/>
            </a:endParaRPr>
          </a:p>
          <a:p>
            <a:pPr marL="0" indent="0" eaLnBrk="1" hangingPunct="1">
              <a:buClr>
                <a:srgbClr val="FFFF00"/>
              </a:buClr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17, Budget Study Session #3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City Council 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Priorities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Principles of Compensation Management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Salary &amp; Benefit History &amp; General Fund Forecast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Summary of Appropriations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General Fund by Department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All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Funds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Citywide Fee Schedule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Alternative Budget Scenarios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Revenue / Resources Options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General Fund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Reduction Options</a:t>
            </a:r>
            <a:endParaRPr lang="en-US" sz="1600" dirty="0">
              <a:solidFill>
                <a:srgbClr val="FFFFFF"/>
              </a:solidFill>
              <a:effectLst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24, Budget Hearing, 6pm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June 14, Budget Adoption, 6pm</a:t>
            </a:r>
          </a:p>
        </p:txBody>
      </p:sp>
    </p:spTree>
    <p:extLst>
      <p:ext uri="{BB962C8B-B14F-4D97-AF65-F5344CB8AC3E}">
        <p14:creationId xmlns:p14="http://schemas.microsoft.com/office/powerpoint/2010/main" val="29062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FF"/>
                </a:solidFill>
              </a:rPr>
              <a:t>Slide </a:t>
            </a:r>
            <a:fld id="{5959BD49-1566-45B9-A047-FE17E7107F2B}" type="slidenum">
              <a:rPr lang="en-US" altLang="en-US" smtClean="0">
                <a:solidFill>
                  <a:srgbClr val="FFFFFF"/>
                </a:solidFill>
              </a:rPr>
              <a:pPr/>
              <a:t>51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 idx="4294967295"/>
          </p:nvPr>
        </p:nvSpPr>
        <p:spPr>
          <a:xfrm>
            <a:off x="381000" y="1524000"/>
            <a:ext cx="7924800" cy="18288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Questions</a:t>
            </a:r>
            <a:br>
              <a:rPr lang="en-US" sz="3200" dirty="0" smtClean="0">
                <a:solidFill>
                  <a:srgbClr val="FFFF00"/>
                </a:solidFill>
                <a:effectLst/>
              </a:rPr>
            </a:br>
            <a:r>
              <a:rPr lang="en-US" sz="3200" dirty="0" smtClean="0">
                <a:solidFill>
                  <a:srgbClr val="FFFF00"/>
                </a:solidFill>
                <a:effectLst/>
              </a:rPr>
              <a:t> &amp;</a:t>
            </a:r>
            <a:br>
              <a:rPr lang="en-US" sz="3200" dirty="0" smtClean="0">
                <a:solidFill>
                  <a:srgbClr val="FFFF00"/>
                </a:solidFill>
                <a:effectLst/>
              </a:rPr>
            </a:br>
            <a:r>
              <a:rPr lang="en-US" sz="3200" dirty="0" smtClean="0">
                <a:solidFill>
                  <a:srgbClr val="FFFF00"/>
                </a:solidFill>
                <a:effectLst/>
              </a:rPr>
              <a:t> Comments</a:t>
            </a:r>
            <a:endParaRPr lang="en-US" sz="32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41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6D3327A3-CEA2-4C63-A309-78BA3849D265}" type="slidenum">
              <a:rPr lang="en-US">
                <a:solidFill>
                  <a:srgbClr val="FFFFFF"/>
                </a:solidFill>
              </a:rPr>
              <a:pPr>
                <a:buNone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1993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547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4351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8923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3495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8067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2639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7211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1783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6355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/>
            </a:pPr>
            <a:r>
              <a:rPr lang="en-US" sz="1850" dirty="0" smtClean="0">
                <a:solidFill>
                  <a:srgbClr val="FFFFFF"/>
                </a:solidFill>
              </a:rPr>
              <a:t>The City shall seek to </a:t>
            </a:r>
            <a:r>
              <a:rPr lang="en-US" sz="1850" dirty="0" smtClean="0">
                <a:solidFill>
                  <a:srgbClr val="FFFF00"/>
                </a:solidFill>
              </a:rPr>
              <a:t>balance the Council priorities of Fiscal Responsibility and Exceptional Customer Service</a:t>
            </a:r>
            <a:r>
              <a:rPr lang="en-US" sz="1850" dirty="0" smtClean="0">
                <a:solidFill>
                  <a:srgbClr val="FFFFFF"/>
                </a:solidFill>
              </a:rPr>
              <a:t> by attracting and employing </a:t>
            </a:r>
            <a:r>
              <a:rPr lang="en-US" sz="1850" dirty="0" smtClean="0">
                <a:solidFill>
                  <a:srgbClr val="FFFF00"/>
                </a:solidFill>
              </a:rPr>
              <a:t>quality city personnel</a:t>
            </a:r>
            <a:r>
              <a:rPr lang="en-US" sz="1850" dirty="0" smtClean="0">
                <a:solidFill>
                  <a:srgbClr val="FFFFFF"/>
                </a:solidFill>
              </a:rPr>
              <a:t> within a sustainable financial structure.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/>
            </a:pPr>
            <a:r>
              <a:rPr lang="en-US" sz="1850" dirty="0" smtClean="0">
                <a:solidFill>
                  <a:srgbClr val="FFFFFF"/>
                </a:solidFill>
              </a:rPr>
              <a:t>All elements of employee </a:t>
            </a:r>
            <a:r>
              <a:rPr lang="en-US" sz="1850" dirty="0" smtClean="0">
                <a:solidFill>
                  <a:srgbClr val="FFFF00"/>
                </a:solidFill>
              </a:rPr>
              <a:t>compensation must be funded and secured</a:t>
            </a:r>
            <a:r>
              <a:rPr lang="en-US" sz="1850" dirty="0" smtClean="0">
                <a:solidFill>
                  <a:srgbClr val="FFFFFF"/>
                </a:solidFill>
              </a:rPr>
              <a:t>, and based on the City’s ability to pay.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/>
            </a:pPr>
            <a:r>
              <a:rPr lang="en-US" sz="1850" dirty="0" smtClean="0">
                <a:solidFill>
                  <a:srgbClr val="FFFFFF"/>
                </a:solidFill>
              </a:rPr>
              <a:t>The City shall periodically endeavor to </a:t>
            </a:r>
            <a:r>
              <a:rPr lang="en-US" sz="1850" dirty="0" smtClean="0">
                <a:solidFill>
                  <a:srgbClr val="FFFF00"/>
                </a:solidFill>
              </a:rPr>
              <a:t>calibrate compensation for classifications at the average of comparable cities</a:t>
            </a:r>
            <a:r>
              <a:rPr lang="en-US" sz="1850" dirty="0" smtClean="0">
                <a:solidFill>
                  <a:srgbClr val="FFFFFF"/>
                </a:solidFill>
              </a:rPr>
              <a:t> in the defined market.  However, the City may establish select compensation classifications more competitively within the market, based on department mission, program priority, and market forces.</a:t>
            </a:r>
          </a:p>
          <a:p>
            <a:pPr marL="1143000" lvl="1" indent="-165100"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Arial" pitchFamily="34" charset="0"/>
              <a:buChar char="•"/>
            </a:pPr>
            <a:r>
              <a:rPr lang="en-US" sz="1850" dirty="0" smtClean="0">
                <a:solidFill>
                  <a:srgbClr val="FFFFFF"/>
                </a:solidFill>
              </a:rPr>
              <a:t>The City shall pay average market salary and expect exceptional execution and performance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/>
            </a:pPr>
            <a:r>
              <a:rPr lang="en-US" sz="1850" dirty="0" smtClean="0">
                <a:solidFill>
                  <a:srgbClr val="FFFFFF"/>
                </a:solidFill>
              </a:rPr>
              <a:t>In addition to consideration of market comparisons, the City shall also endeavor to </a:t>
            </a:r>
            <a:r>
              <a:rPr lang="en-US" sz="1850" dirty="0" smtClean="0">
                <a:solidFill>
                  <a:srgbClr val="FFFF00"/>
                </a:solidFill>
              </a:rPr>
              <a:t>analyze internal organizational equity within comparable job classifications</a:t>
            </a:r>
            <a:r>
              <a:rPr lang="en-US" sz="1850" dirty="0" smtClean="0">
                <a:solidFill>
                  <a:srgbClr val="FFFFFF"/>
                </a:solidFill>
              </a:rPr>
              <a:t> and amongst the respective bargaining units.</a:t>
            </a:r>
          </a:p>
          <a:p>
            <a:pPr algn="l">
              <a:spcBef>
                <a:spcPct val="50000"/>
              </a:spcBef>
              <a:buClr>
                <a:srgbClr val="FFFF00"/>
              </a:buClr>
              <a:buFontTx/>
              <a:buAutoNum type="romanUcPeriod"/>
            </a:pP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Principles of Compensation Management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B223B60-EA9E-4E03-A041-F80CE2CFDE47}" type="slidenum">
              <a:rPr lang="en-US">
                <a:solidFill>
                  <a:srgbClr val="FFFFFF"/>
                </a:solidFill>
              </a:rPr>
              <a:pPr>
                <a:buNone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20963" name="Text Box 3"/>
          <p:cNvSpPr txBox="1">
            <a:spLocks noChangeArrowheads="1"/>
          </p:cNvSpPr>
          <p:nvPr/>
        </p:nvSpPr>
        <p:spPr bwMode="auto">
          <a:xfrm>
            <a:off x="381000" y="1146175"/>
            <a:ext cx="8458200" cy="48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14351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8923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23495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8067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32639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7211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1783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6355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Merit compensation increases and/or bonus consideration shall be based solely on </a:t>
            </a:r>
            <a:r>
              <a:rPr lang="en-US" sz="1850" dirty="0" smtClean="0">
                <a:solidFill>
                  <a:srgbClr val="FFFF00"/>
                </a:solidFill>
              </a:rPr>
              <a:t>employee performance and on the City’s ability to pay in a non-discriminatory fashion</a:t>
            </a:r>
            <a:r>
              <a:rPr lang="en-US" sz="1850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In order to sustain the defined-benefit model, </a:t>
            </a:r>
            <a:r>
              <a:rPr lang="en-US" sz="1850" dirty="0" smtClean="0">
                <a:solidFill>
                  <a:srgbClr val="FFFF00"/>
                </a:solidFill>
              </a:rPr>
              <a:t>employees shall participate in funding retirement costs</a:t>
            </a:r>
            <a:r>
              <a:rPr lang="en-US" sz="1850" dirty="0" smtClean="0">
                <a:solidFill>
                  <a:srgbClr val="FFFFFF"/>
                </a:solidFill>
              </a:rPr>
              <a:t> to the maximum extent possible.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The City’s PERS program participation will reflect </a:t>
            </a:r>
            <a:r>
              <a:rPr lang="en-US" sz="1850" dirty="0" smtClean="0">
                <a:solidFill>
                  <a:srgbClr val="FFFF00"/>
                </a:solidFill>
              </a:rPr>
              <a:t>sustainable actuarial horizons</a:t>
            </a:r>
            <a:r>
              <a:rPr lang="en-US" sz="1850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The City’s total </a:t>
            </a:r>
            <a:r>
              <a:rPr lang="en-US" sz="1850" dirty="0" smtClean="0">
                <a:solidFill>
                  <a:srgbClr val="FFFF00"/>
                </a:solidFill>
              </a:rPr>
              <a:t>General Fund workforce costs should not exceed 75% of net operating expenses</a:t>
            </a:r>
            <a:r>
              <a:rPr lang="en-US" sz="1850" dirty="0" smtClean="0">
                <a:solidFill>
                  <a:srgbClr val="FFFFFF"/>
                </a:solidFill>
              </a:rPr>
              <a:t> on an annual basis; </a:t>
            </a:r>
            <a:r>
              <a:rPr lang="en-US" sz="1850" dirty="0" smtClean="0">
                <a:solidFill>
                  <a:srgbClr val="FFFF00"/>
                </a:solidFill>
              </a:rPr>
              <a:t>Citywide</a:t>
            </a:r>
            <a:r>
              <a:rPr lang="en-US" sz="1850" dirty="0" smtClean="0">
                <a:solidFill>
                  <a:srgbClr val="FFFFFF"/>
                </a:solidFill>
              </a:rPr>
              <a:t> </a:t>
            </a:r>
            <a:r>
              <a:rPr lang="en-US" sz="1850" dirty="0" smtClean="0">
                <a:solidFill>
                  <a:srgbClr val="FFFF00"/>
                </a:solidFill>
              </a:rPr>
              <a:t>workforce </a:t>
            </a:r>
            <a:r>
              <a:rPr lang="en-US" sz="1850" dirty="0">
                <a:solidFill>
                  <a:srgbClr val="FFFF00"/>
                </a:solidFill>
              </a:rPr>
              <a:t>costs should not exceed </a:t>
            </a:r>
            <a:r>
              <a:rPr lang="en-US" sz="1850" dirty="0" smtClean="0">
                <a:solidFill>
                  <a:srgbClr val="FFFF00"/>
                </a:solidFill>
              </a:rPr>
              <a:t>35</a:t>
            </a:r>
            <a:r>
              <a:rPr lang="en-US" sz="1850" dirty="0">
                <a:solidFill>
                  <a:srgbClr val="FFFF00"/>
                </a:solidFill>
              </a:rPr>
              <a:t>% of net operating expenses</a:t>
            </a:r>
            <a:r>
              <a:rPr lang="en-US" sz="1850" dirty="0">
                <a:solidFill>
                  <a:srgbClr val="FFFFFF"/>
                </a:solidFill>
              </a:rPr>
              <a:t> on an annual basis</a:t>
            </a:r>
            <a:endParaRPr lang="en-US" sz="1850" dirty="0" smtClean="0">
              <a:solidFill>
                <a:srgbClr val="FFFFFF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The City’s total </a:t>
            </a:r>
            <a:r>
              <a:rPr lang="en-US" sz="1850" dirty="0" smtClean="0">
                <a:solidFill>
                  <a:srgbClr val="FFFF00"/>
                </a:solidFill>
              </a:rPr>
              <a:t>management costs should not exceed 25% of its total personnel costs</a:t>
            </a:r>
            <a:r>
              <a:rPr lang="en-US" sz="1850" dirty="0" smtClean="0">
                <a:solidFill>
                  <a:srgbClr val="FFFFFF"/>
                </a:solidFill>
              </a:rPr>
              <a:t>, ensuring a trim and efficient organizational structure.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Tx/>
              <a:buAutoNum type="romanUcPeriod" startAt="5"/>
            </a:pPr>
            <a:r>
              <a:rPr lang="en-US" sz="1850" dirty="0" smtClean="0">
                <a:solidFill>
                  <a:srgbClr val="FFFFFF"/>
                </a:solidFill>
              </a:rPr>
              <a:t>Employee time accruals will be monitored and utilized to ensure that </a:t>
            </a:r>
            <a:r>
              <a:rPr lang="en-US" sz="1850" dirty="0" smtClean="0">
                <a:solidFill>
                  <a:srgbClr val="FFFF00"/>
                </a:solidFill>
              </a:rPr>
              <a:t>separating employees’ payouts are minimized</a:t>
            </a:r>
            <a:r>
              <a:rPr lang="en-US" sz="1850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</a:rPr>
              <a:t>Principles of Compensation Management (cont’d)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156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  <a:effectLst/>
              </a:rPr>
              <a:t>Citywide Salaries &amp; Benefit History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&amp;</a:t>
            </a:r>
            <a:endParaRPr lang="en-US" altLang="en-US" sz="3200" dirty="0" smtClean="0">
              <a:solidFill>
                <a:schemeClr val="tx1"/>
              </a:solidFill>
              <a:effectLst/>
            </a:endParaRPr>
          </a:p>
          <a:p>
            <a:pPr algn="ctr" eaLnBrk="1" hangingPunct="1">
              <a:buFontTx/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General Fund Forecast</a:t>
            </a:r>
            <a:endParaRPr lang="en-US" altLang="en-US" sz="32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19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ffectLst/>
              </a:rPr>
              <a:t/>
            </a:r>
            <a:br>
              <a:rPr lang="en-US" altLang="en-US" dirty="0" smtClean="0">
                <a:effectLst/>
              </a:rPr>
            </a:br>
            <a:r>
              <a:rPr lang="en-US" altLang="en-US" dirty="0">
                <a:solidFill>
                  <a:srgbClr val="FFFFFF"/>
                </a:solidFill>
                <a:effectLst/>
              </a:rPr>
              <a:t>Salaries &amp; Benefits </a:t>
            </a:r>
            <a:r>
              <a:rPr lang="en-US" altLang="en-US" dirty="0" smtClean="0">
                <a:solidFill>
                  <a:srgbClr val="FFFFFF"/>
                </a:solidFill>
                <a:effectLst/>
              </a:rPr>
              <a:t>History</a:t>
            </a:r>
            <a:r>
              <a:rPr lang="en-US" altLang="en-US" sz="2800" dirty="0">
                <a:solidFill>
                  <a:srgbClr val="FFFF00"/>
                </a:solidFill>
                <a:effectLst/>
              </a:rPr>
              <a:t/>
            </a:r>
            <a:br>
              <a:rPr lang="en-US" altLang="en-US" sz="2800" dirty="0">
                <a:solidFill>
                  <a:srgbClr val="FFFF00"/>
                </a:solidFill>
                <a:effectLst/>
              </a:rPr>
            </a:br>
            <a:r>
              <a:rPr lang="en-US" altLang="en-US" sz="2000" dirty="0" smtClean="0">
                <a:solidFill>
                  <a:srgbClr val="FFFF00"/>
                </a:solidFill>
                <a:effectLst/>
              </a:rPr>
              <a:t>Citywide </a:t>
            </a:r>
            <a:r>
              <a:rPr lang="en-US" altLang="en-US" sz="1200" dirty="0" smtClean="0">
                <a:solidFill>
                  <a:srgbClr val="FFFF00"/>
                </a:solidFill>
                <a:effectLst/>
              </a:rPr>
              <a:t>(In Thousands)</a:t>
            </a:r>
            <a:br>
              <a:rPr lang="en-US" altLang="en-US" sz="1200" dirty="0" smtClean="0">
                <a:solidFill>
                  <a:srgbClr val="FFFF00"/>
                </a:solidFill>
                <a:effectLst/>
              </a:rPr>
            </a:br>
            <a:endParaRPr lang="en-US" altLang="en-US" sz="1200" dirty="0" smtClean="0">
              <a:solidFill>
                <a:srgbClr val="FFFF00"/>
              </a:solidFill>
              <a:effectLst/>
            </a:endParaRPr>
          </a:p>
        </p:txBody>
      </p:sp>
      <p:graphicFrame>
        <p:nvGraphicFramePr>
          <p:cNvPr id="656550" name="Group 1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31843"/>
              </p:ext>
            </p:extLst>
          </p:nvPr>
        </p:nvGraphicFramePr>
        <p:xfrm>
          <a:off x="0" y="762000"/>
          <a:ext cx="9144000" cy="4793299"/>
        </p:xfrm>
        <a:graphic>
          <a:graphicData uri="http://schemas.openxmlformats.org/drawingml/2006/table">
            <a:tbl>
              <a:tblPr/>
              <a:tblGrid>
                <a:gridCol w="14478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838200"/>
              </a:tblGrid>
              <a:tr h="609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FY 07-08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08-09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09-10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10-11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11-12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12-13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13-14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14-15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Est. Actuals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FY15-16*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Budget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FY16-17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Authorized Full-Time Positions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1,986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1,904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1,899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1,605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1,579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/>
                        <a:t>   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(2.2%)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(2.0%)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(0.3%)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(1.4%)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(14.3%)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(4.3%)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Filled</a:t>
                      </a:r>
                      <a:r>
                        <a:rPr lang="en-US" sz="1020" b="1" baseline="0" dirty="0" smtClean="0">
                          <a:solidFill>
                            <a:srgbClr val="FFFF00"/>
                          </a:solidFill>
                        </a:rPr>
                        <a:t> Positions 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1,772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1,764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1,722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1,673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1,488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1,504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1,436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/>
                        <a:t>   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(1.1%)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(2.4%)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(2.8%)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(11.1%)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(5.0%)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Salaries and Benefits (Actuals) 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i="1" dirty="0"/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2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baseline="0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$ 164,926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$ 169,820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$ 172,333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$ 171,953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$ 166,739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$ 152,752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$ 153,241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$ 152,495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$ 155,022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164,212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/>
                        <a:t>    PERS</a:t>
                      </a:r>
                      <a:r>
                        <a:rPr lang="en-US" sz="1020" b="1" baseline="0" dirty="0" smtClean="0"/>
                        <a:t> Retirement</a:t>
                      </a:r>
                      <a:endParaRPr lang="en-US" sz="1020" b="1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22,751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22,641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23,024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30,402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28,598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30,015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34,728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42,863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/>
                        <a:t>    PERS</a:t>
                      </a:r>
                      <a:r>
                        <a:rPr lang="en-US" sz="1020" b="1" baseline="0" dirty="0" smtClean="0"/>
                        <a:t> Cost-share</a:t>
                      </a:r>
                      <a:endParaRPr lang="en-US" sz="1020" b="1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(3,229)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(3,056)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(3,442)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(2,586)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(2,794)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(5,552)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PERS Net Cost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20,820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22,751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22,641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23,024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27,173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25,357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25,156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27,429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31,934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37,311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/>
                        <a:t>    All Other Benefits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42,765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32,153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36,067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36,545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42,329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38,387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37,886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40,489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41,939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40,211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Total Benefits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63,585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54,904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58,708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59,569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69,502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63,744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63,042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67,918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73,873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  77,522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Total Salaries</a:t>
                      </a:r>
                      <a:r>
                        <a:rPr lang="en-US" sz="1020" b="1" baseline="0" dirty="0" smtClean="0">
                          <a:solidFill>
                            <a:srgbClr val="FFFF00"/>
                          </a:solidFill>
                        </a:rPr>
                        <a:t> &amp; </a:t>
                      </a:r>
                      <a:r>
                        <a:rPr lang="en-US" sz="1020" b="1" dirty="0" smtClean="0">
                          <a:solidFill>
                            <a:srgbClr val="FFFF00"/>
                          </a:solidFill>
                        </a:rPr>
                        <a:t>Ben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$ 228,511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$ 224,724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$ 231,041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$ 231,522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$ 236,241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$ 216,496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$ 216,283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$ 220,413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$ 228,895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241,734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20" b="1" baseline="0" dirty="0" smtClean="0"/>
                        <a:t>     % Change</a:t>
                      </a:r>
                    </a:p>
                  </a:txBody>
                  <a:tcPr marT="45738" marB="4573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(1.7%)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(8.4%)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(0.1%)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2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5.6%</a:t>
                      </a:r>
                    </a:p>
                  </a:txBody>
                  <a:tcPr marT="45738" marB="45738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29325"/>
            <a:ext cx="518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dirty="0" smtClean="0"/>
              <a:t>* FY 15-16 amounts reflect estimated actuals as of June 30, 2016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Slide </a:t>
            </a:r>
            <a:fld id="{7DB6D086-7034-46AD-8230-C272BAE9942E}" type="slidenum">
              <a:rPr lang="en-US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11049</TotalTime>
  <Words>4814</Words>
  <Application>Microsoft Office PowerPoint</Application>
  <PresentationFormat>On-screen Show (4:3)</PresentationFormat>
  <Paragraphs>1391</Paragraphs>
  <Slides>51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Beam</vt:lpstr>
      <vt:lpstr>PowerPoint Presentation</vt:lpstr>
      <vt:lpstr>PowerPoint Presentation</vt:lpstr>
      <vt:lpstr>FY 2016-17 City Council Priorities City of Glendale</vt:lpstr>
      <vt:lpstr>FY 2016-17 City Council Priorities City of Glendale</vt:lpstr>
      <vt:lpstr>FY 2016-17 City Council Priorities City of Glendale</vt:lpstr>
      <vt:lpstr>PowerPoint Presentation</vt:lpstr>
      <vt:lpstr>PowerPoint Presentation</vt:lpstr>
      <vt:lpstr>PowerPoint Presentation</vt:lpstr>
      <vt:lpstr> Salaries &amp; Benefits History Citywide (In Thousands) </vt:lpstr>
      <vt:lpstr>General Fund Forecast</vt:lpstr>
      <vt:lpstr>PowerPoint Presentation</vt:lpstr>
      <vt:lpstr>Summary of Appropriations General Fund (1 of 2)</vt:lpstr>
      <vt:lpstr>Summary of Appropriations General Fund (2 of 2)</vt:lpstr>
      <vt:lpstr>Summary of Appropriations All Funds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Per Capita Tri-City Comparison – Utility Users Tax </vt:lpstr>
      <vt:lpstr>PowerPoint Presentation</vt:lpstr>
      <vt:lpstr>FY 2015-16 General Fund Resources vs Appropriations</vt:lpstr>
      <vt:lpstr>PowerPoint Presentation</vt:lpstr>
      <vt:lpstr>Options for General Fund Reductions </vt:lpstr>
      <vt:lpstr>Options for General Fund Reductions </vt:lpstr>
      <vt:lpstr>General Fund Reductions Option 3 Details</vt:lpstr>
      <vt:lpstr>General Fund Reductions Option 3: Police Department Details</vt:lpstr>
      <vt:lpstr>General Fund Reductions Option 3: Police Department Details</vt:lpstr>
      <vt:lpstr>General Fund Reductions Option 3: Fire Department Details</vt:lpstr>
      <vt:lpstr>General Fund Reductions Option 3: Fire Department Details</vt:lpstr>
      <vt:lpstr>General Fund Reductions Option 3: Community Services &amp; Parks Department Details</vt:lpstr>
      <vt:lpstr>General Fund Reductions Option 3: Community Services &amp; Parks Department Details</vt:lpstr>
      <vt:lpstr>General Fund Reductions Option 3: Community Services &amp; Parks Department Details</vt:lpstr>
      <vt:lpstr>General Fund Reductions Option 3: Library, Arts &amp; Culture Department Details</vt:lpstr>
      <vt:lpstr>General Fund Reductions Option 3: Library, Arts &amp; Culture Department Details</vt:lpstr>
      <vt:lpstr>General Fund Reductions Option 3: Summary</vt:lpstr>
      <vt:lpstr>General Fund Forecast Option 3 Results</vt:lpstr>
      <vt:lpstr>PowerPoint Presentation</vt:lpstr>
      <vt:lpstr>Potential UUT Impacts Revenue / Resource Options</vt:lpstr>
      <vt:lpstr>PowerPoint Presentation</vt:lpstr>
      <vt:lpstr>Budget Calendar</vt:lpstr>
      <vt:lpstr>Budget Calendar</vt:lpstr>
      <vt:lpstr>Questions  &amp;  Comments</vt:lpstr>
    </vt:vector>
  </TitlesOfParts>
  <Company>CITY OF GLENDALE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Study Session 2009-10</dc:title>
  <dc:creator>MFlynn</dc:creator>
  <cp:lastModifiedBy>Isayan, Adrine</cp:lastModifiedBy>
  <cp:revision>534</cp:revision>
  <cp:lastPrinted>2016-05-16T18:56:55Z</cp:lastPrinted>
  <dcterms:created xsi:type="dcterms:W3CDTF">2009-04-29T22:49:38Z</dcterms:created>
  <dcterms:modified xsi:type="dcterms:W3CDTF">2016-05-17T21:13:41Z</dcterms:modified>
</cp:coreProperties>
</file>