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94" r:id="rId2"/>
    <p:sldMasterId id="2147483718" r:id="rId3"/>
    <p:sldMasterId id="2147483732" r:id="rId4"/>
  </p:sldMasterIdLst>
  <p:notesMasterIdLst>
    <p:notesMasterId r:id="rId36"/>
  </p:notesMasterIdLst>
  <p:handoutMasterIdLst>
    <p:handoutMasterId r:id="rId37"/>
  </p:handoutMasterIdLst>
  <p:sldIdLst>
    <p:sldId id="477" r:id="rId5"/>
    <p:sldId id="416" r:id="rId6"/>
    <p:sldId id="415" r:id="rId7"/>
    <p:sldId id="555" r:id="rId8"/>
    <p:sldId id="558" r:id="rId9"/>
    <p:sldId id="469" r:id="rId10"/>
    <p:sldId id="562" r:id="rId11"/>
    <p:sldId id="471" r:id="rId12"/>
    <p:sldId id="551" r:id="rId13"/>
    <p:sldId id="420" r:id="rId14"/>
    <p:sldId id="466" r:id="rId15"/>
    <p:sldId id="423" r:id="rId16"/>
    <p:sldId id="424" r:id="rId17"/>
    <p:sldId id="557" r:id="rId18"/>
    <p:sldId id="426" r:id="rId19"/>
    <p:sldId id="427" r:id="rId20"/>
    <p:sldId id="429" r:id="rId21"/>
    <p:sldId id="430" r:id="rId22"/>
    <p:sldId id="563" r:id="rId23"/>
    <p:sldId id="464" r:id="rId24"/>
    <p:sldId id="569" r:id="rId25"/>
    <p:sldId id="564" r:id="rId26"/>
    <p:sldId id="565" r:id="rId27"/>
    <p:sldId id="432" r:id="rId28"/>
    <p:sldId id="433" r:id="rId29"/>
    <p:sldId id="574" r:id="rId30"/>
    <p:sldId id="571" r:id="rId31"/>
    <p:sldId id="570" r:id="rId32"/>
    <p:sldId id="459" r:id="rId33"/>
    <p:sldId id="461" r:id="rId34"/>
    <p:sldId id="554" r:id="rId3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umdjian, Nayiri" initials="N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  <a:srgbClr val="FFF3E1"/>
    <a:srgbClr val="FFECD1"/>
    <a:srgbClr val="FFEED5"/>
    <a:srgbClr val="FFF3C1"/>
    <a:srgbClr val="FFFFE1"/>
    <a:srgbClr val="FFFF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9743" autoAdjust="0"/>
  </p:normalViewPr>
  <p:slideViewPr>
    <p:cSldViewPr>
      <p:cViewPr>
        <p:scale>
          <a:sx n="100" d="100"/>
          <a:sy n="100" d="100"/>
        </p:scale>
        <p:origin x="-197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24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smtClean="0"/>
              <a:t>FY 2019-20 Study Session 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A434FA58-DE81-488B-AF5E-5F199822D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44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r>
              <a:rPr lang="en-US" smtClean="0"/>
              <a:t>FY 2019-20 Study Session #1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6FECE4F1-0687-479A-9437-F29F4436F3DA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EC534F35-917D-4471-836C-A9F805021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498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34F35-917D-4471-836C-A9F80502159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6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April 30,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557ADD-218A-4183-ACB9-D180F7C8A5B2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April 30, 2019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79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93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78A257-1D12-4ECE-B864-A47C7AED1FA3}" type="slidenum">
              <a:rPr lang="en-US" alt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April 30, 2019</a:t>
            </a:r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7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E7FBC2-78D3-4145-910A-9915DDC42A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6" y="4422467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FY 2019-20 Study Session #1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April 30, 2019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E5AE-26EA-4EC5-9E8D-70707A7780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8500"/>
            <a:ext cx="46529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5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April 30, 2019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2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7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54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2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4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0958" indent="-288829">
              <a:defRPr>
                <a:solidFill>
                  <a:schemeClr val="tx1"/>
                </a:solidFill>
                <a:latin typeface="Arial" charset="0"/>
              </a:defRPr>
            </a:lvl2pPr>
            <a:lvl3pPr marL="1155321" indent="-231064">
              <a:defRPr>
                <a:solidFill>
                  <a:schemeClr val="tx1"/>
                </a:solidFill>
                <a:latin typeface="Arial" charset="0"/>
              </a:defRPr>
            </a:lvl3pPr>
            <a:lvl4pPr marL="1617449" indent="-231064">
              <a:defRPr>
                <a:solidFill>
                  <a:schemeClr val="tx1"/>
                </a:solidFill>
                <a:latin typeface="Arial" charset="0"/>
              </a:defRPr>
            </a:lvl4pPr>
            <a:lvl5pPr marL="2079577" indent="-231064">
              <a:defRPr>
                <a:solidFill>
                  <a:schemeClr val="tx1"/>
                </a:solidFill>
                <a:latin typeface="Arial" charset="0"/>
              </a:defRPr>
            </a:lvl5pPr>
            <a:lvl6pPr marL="2541705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3834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5962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8090" indent="-231064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2CE8D6-651A-4486-AAB9-00824688227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52963" cy="34893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6" y="4422467"/>
            <a:ext cx="5150273" cy="4188778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B85A2-D593-4230-AFA4-2462CDD858F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0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C347D-E523-4FFF-A42B-69F63F544AF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30, 2019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8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E5AE-26EA-4EC5-9E8D-70707A7780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8500"/>
            <a:ext cx="46529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5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April 30, 2019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92E5AE-26EA-4EC5-9E8D-70707A77801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7450" y="698500"/>
            <a:ext cx="46529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5" y="4421823"/>
            <a:ext cx="5150273" cy="4189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7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179" indent="-2916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429" indent="-2332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001" indent="-2332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572" indent="-2332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144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271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286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5858" indent="-233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April 30, 2019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4857FC-DDA3-4CE2-9900-CC67FFB7334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April 30, 2019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FY 2019-20 Study Session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5340-3ECE-4E3F-8758-1EE6545C9DCC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4ED7-79F9-4755-BE67-26A1B9231B4E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0475-8590-4B41-A088-D7BDDB469F4D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0568-1766-4C18-B0BF-EFC85C7FBEFE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9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44C0-70DD-468C-8684-CDF8F2B6AE1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1C7-99A0-4792-B830-037D895A4F3A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8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6253-14DB-40C2-82ED-E6786EEEE68B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57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4C76-D413-4754-BC85-5FF71383CCAC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9B3B-7FE1-4F43-B124-A28C7FFF1670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8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909-1C64-4C2B-A542-B22994C95F99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0DC7-85C2-4CBA-A8F2-FA9F91E7BD79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5A5F-666D-45C7-BDA2-F85CDFB876B7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1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7467B-C453-4D3D-A3D7-E604EDF0D765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0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C79D-A446-4EB8-8259-E40718EEBBE4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2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917D5-1141-4A89-9CA8-27B18C7A5551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37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9160-2BCE-467D-A0A1-5285CCE784E4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26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A4E4-00CA-43D4-ABB8-6A4506F9B0C0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9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0-BCE2-45DE-9BC4-32026E1DEC9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D7D5-8DE5-4172-AB27-3CA0F67A4548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2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31AA-35DA-4385-9643-6B209FE816CD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2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BE3F-9DFF-4C40-B6F4-B9F3484389A3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5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131C-72F9-4C1A-9501-35A7CA853D95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75B4-D895-474F-A40A-0F56EB29E058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99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BAEB-92C3-42B0-91D9-B961DE1E7ACA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45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CF1B-292C-4AC1-8FFD-FEB1634B9E8A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5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3C93-E611-43BA-942F-55D3829270CE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2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4BF8-87A8-4428-853F-0A9FCDCB49C7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229600" cy="1219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2355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1E7FC2-D921-44D6-9F63-2E3AF0CEB506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E84AD047-A750-4502-A2C1-981712CCB2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6130-CBF0-4448-8C08-7DC852B8F4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39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2953-3F41-48DF-890B-CD9E219420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55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13A7-251B-4E5A-B8AD-6ED1611742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2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AC16-5A40-4B73-864F-873750345435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414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F2DA-31AE-4AAA-AA47-A74C8BE08D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59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B4AA-C95D-44A1-BBB3-99373139A3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13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E1A4-75FA-4FCB-97A7-A51737163D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48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7FD7-DDC4-4E11-AF34-7A43E9CD1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68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3302-FA1D-4448-B807-81CB8B392E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36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DDFD-AB2A-496C-8FD2-062F65CDE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74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BCA5-D4D2-48D5-A2EB-3A0C991CA1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10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2D98-2646-4D95-B924-E1FBA55040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20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219200"/>
            <a:ext cx="8229600" cy="1219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br>
              <a:rPr lang="en-US" noProof="0" smtClean="0"/>
            </a:b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4454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143000"/>
            <a:ext cx="8610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E43506-39E0-43CD-B55C-23EEF89E3A08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12D8-5A84-4B13-B0F5-42CD5D2E01CC}" type="datetime1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79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7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CF25E-FE67-481A-BB0C-D168AF384888}" type="datetime1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F2C-4EDA-4215-B827-C1D22098A677}" type="datetime1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1CCC-3375-4194-9F6D-E408F2BCC23D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1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14B9-53EB-4E45-B52E-18F7F3C55756}" type="datetime1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D86-6091-4F9C-A6A5-BDD7B9FC8918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7805-8784-4F65-9B5D-D7DFCF0A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A384-0DD5-4502-BD5D-D679CCB5EDF9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B6958-0617-45C7-94B2-D4554FD31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3968-CA75-4126-BFFB-7F664317D6EC}" type="datetime1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DE-1B3B-DB4E-A3CA-FF4EF6D55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679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89C8-2D2B-4535-9778-46A8F0C9C5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CD5DE-1B3B-DB4E-A3CA-FF4EF6D55D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1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9959" y="3048000"/>
            <a:ext cx="7620000" cy="175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/>
          <a:p>
            <a:pPr algn="ctr"/>
            <a:r>
              <a:rPr lang="en-US" sz="4000" dirty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City of Glendale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Budget Study Session #1</a:t>
            </a:r>
          </a:p>
          <a:p>
            <a:pPr algn="ctr"/>
            <a:r>
              <a:rPr lang="en-US" sz="3200" dirty="0" smtClean="0">
                <a:solidFill>
                  <a:srgbClr val="111111"/>
                </a:solidFill>
                <a:latin typeface="+mj-lt"/>
                <a:ea typeface="+mj-ea"/>
                <a:cs typeface="+mj-cs"/>
              </a:rPr>
              <a:t>April 30, 2019</a:t>
            </a:r>
            <a:endParaRPr lang="en-US" sz="3200" dirty="0">
              <a:solidFill>
                <a:srgbClr val="11111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9819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90107" y="137781"/>
            <a:ext cx="7620000" cy="8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kern="0" dirty="0">
                <a:solidFill>
                  <a:srgbClr val="0070C0"/>
                </a:solidFill>
                <a:latin typeface="+mj-lt"/>
              </a:rPr>
              <a:t>FY 2018-19 3rd Quarter Update </a:t>
            </a:r>
            <a:endParaRPr lang="en-US" sz="2800" kern="0" dirty="0" smtClean="0">
              <a:solidFill>
                <a:srgbClr val="0070C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Next Steps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5432" y="914400"/>
            <a:ext cx="8676168" cy="584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</a:pPr>
            <a:r>
              <a:rPr lang="en-US" altLang="en-US" sz="2200" i="1" dirty="0" smtClean="0">
                <a:solidFill>
                  <a:schemeClr val="tx1"/>
                </a:solidFill>
                <a:latin typeface="Arial" charset="0"/>
              </a:rPr>
              <a:t>Questions/Comments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200" i="1" dirty="0" smtClean="0">
              <a:solidFill>
                <a:srgbClr val="C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200" i="1" dirty="0" smtClean="0">
                <a:solidFill>
                  <a:schemeClr val="tx1"/>
                </a:solidFill>
                <a:latin typeface="Arial" charset="0"/>
              </a:rPr>
              <a:t>Staff Recommendation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200" i="1" dirty="0" smtClean="0">
              <a:solidFill>
                <a:srgbClr val="0070C0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i="1" dirty="0" smtClean="0">
                <a:solidFill>
                  <a:srgbClr val="0070C0"/>
                </a:solidFill>
                <a:latin typeface="Arial" charset="0"/>
              </a:rPr>
              <a:t>Note and File Financial Status Report as of                   March 31, 2019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altLang="en-US" sz="2200" i="1" dirty="0" smtClean="0">
              <a:solidFill>
                <a:srgbClr val="0070C0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200" i="1" dirty="0">
                <a:solidFill>
                  <a:srgbClr val="0070C0"/>
                </a:solidFill>
                <a:latin typeface="Arial" charset="0"/>
              </a:rPr>
              <a:t>Council Approve Resolution of Appropriation for </a:t>
            </a:r>
            <a:r>
              <a:rPr lang="en-US" altLang="en-US" sz="2200" i="1" dirty="0" smtClean="0">
                <a:solidFill>
                  <a:srgbClr val="0070C0"/>
                </a:solidFill>
                <a:latin typeface="Arial" charset="0"/>
              </a:rPr>
              <a:t>              FY 2018-19 </a:t>
            </a:r>
            <a:r>
              <a:rPr lang="en-US" altLang="en-US" sz="2200" i="1" dirty="0">
                <a:solidFill>
                  <a:srgbClr val="0070C0"/>
                </a:solidFill>
                <a:latin typeface="Arial" charset="0"/>
              </a:rPr>
              <a:t>Third Quarter Budget </a:t>
            </a:r>
            <a:r>
              <a:rPr lang="en-US" altLang="en-US" sz="2200" i="1" dirty="0" smtClean="0">
                <a:solidFill>
                  <a:srgbClr val="0070C0"/>
                </a:solidFill>
                <a:latin typeface="Arial" charset="0"/>
              </a:rPr>
              <a:t>Adjustments</a:t>
            </a:r>
          </a:p>
          <a:p>
            <a:pPr lvl="1" indent="0" eaLnBrk="1" hangingPunct="1">
              <a:spcBef>
                <a:spcPct val="0"/>
              </a:spcBef>
              <a:buNone/>
            </a:pPr>
            <a:endParaRPr lang="en-US" altLang="en-US" sz="1000" i="1" dirty="0" smtClean="0">
              <a:solidFill>
                <a:srgbClr val="0070C0"/>
              </a:solidFill>
              <a:latin typeface="Arial" charset="0"/>
            </a:endParaRPr>
          </a:p>
          <a:p>
            <a:pPr marL="1600200" lvl="2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i="1" dirty="0">
                <a:solidFill>
                  <a:schemeClr val="tx1"/>
                </a:solidFill>
                <a:latin typeface="Arial" charset="0"/>
              </a:rPr>
              <a:t>R</a:t>
            </a:r>
            <a:r>
              <a:rPr lang="en-US" altLang="en-US" sz="1800" i="1" dirty="0" smtClean="0">
                <a:solidFill>
                  <a:schemeClr val="tx1"/>
                </a:solidFill>
                <a:latin typeface="Arial" charset="0"/>
              </a:rPr>
              <a:t>equesting approval for:</a:t>
            </a:r>
          </a:p>
          <a:p>
            <a:pPr marL="2057400" lvl="3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lvl="3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$66,763 in funding from the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General Fund Undesignated Fund Balance for the addition of an Assistant City Attorney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3" indent="0" eaLnBrk="1" hangingPunct="1">
              <a:spcBef>
                <a:spcPct val="0"/>
              </a:spcBef>
              <a:buNone/>
            </a:pP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lvl="3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$18,000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grant funding in the Library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Fund (Fund 2750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), received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from the Verdugo Workforce Development Board for literacy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0" lvl="3" indent="-4572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i="1" dirty="0">
              <a:solidFill>
                <a:schemeClr val="tx1"/>
              </a:solidFill>
              <a:latin typeface="Arial" charset="0"/>
            </a:endParaRPr>
          </a:p>
          <a:p>
            <a:pPr lvl="1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8065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2397919"/>
            <a:ext cx="8686800" cy="12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+mj-lt"/>
              </a:rPr>
              <a:t>FY </a:t>
            </a:r>
            <a:r>
              <a:rPr lang="en-US" altLang="en-US" sz="4000" i="1" dirty="0" smtClean="0">
                <a:solidFill>
                  <a:srgbClr val="0070C0"/>
                </a:solidFill>
                <a:latin typeface="+mj-lt"/>
              </a:rPr>
              <a:t>2019-20 </a:t>
            </a:r>
            <a:r>
              <a:rPr lang="en-US" altLang="en-US" sz="4000" i="1" dirty="0">
                <a:solidFill>
                  <a:srgbClr val="0070C0"/>
                </a:solidFill>
                <a:latin typeface="+mj-lt"/>
              </a:rPr>
              <a:t>General </a:t>
            </a:r>
            <a:r>
              <a:rPr lang="en-US" altLang="en-US" sz="4000" i="1" dirty="0" smtClean="0">
                <a:solidFill>
                  <a:srgbClr val="0070C0"/>
                </a:solidFill>
                <a:latin typeface="+mj-lt"/>
              </a:rPr>
              <a:t>Fund               </a:t>
            </a:r>
            <a:r>
              <a:rPr lang="en-US" altLang="en-US" sz="3600" dirty="0" smtClean="0">
                <a:solidFill>
                  <a:srgbClr val="000000"/>
                </a:solidFill>
                <a:latin typeface="+mj-lt"/>
              </a:rPr>
              <a:t>Proposed </a:t>
            </a:r>
            <a:r>
              <a:rPr lang="en-US" altLang="en-US" sz="3600" dirty="0">
                <a:solidFill>
                  <a:srgbClr val="000000"/>
                </a:solidFill>
                <a:latin typeface="+mj-lt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321101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idx="1"/>
          </p:nvPr>
        </p:nvSpPr>
        <p:spPr>
          <a:xfrm>
            <a:off x="220980" y="1066800"/>
            <a:ext cx="8694420" cy="4953000"/>
          </a:xfrm>
        </p:spPr>
        <p:txBody>
          <a:bodyPr>
            <a:noAutofit/>
          </a:bodyPr>
          <a:lstStyle/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Late October, Budget Process starts with annual cost allocation process. This is a process to distribute General Fund support departmental costs to non-General Fund departments to recover costs for the General Fund</a:t>
            </a:r>
          </a:p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Late </a:t>
            </a:r>
            <a:r>
              <a:rPr lang="en-US" sz="2000" dirty="0" smtClean="0">
                <a:solidFill>
                  <a:srgbClr val="111111"/>
                </a:solidFill>
                <a:effectLst/>
              </a:rPr>
              <a:t>November, </a:t>
            </a: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Internal Service Fund Rates are established for all Internal Service Funds (i.e. Medical Insurance, Workers’ Compensation Insurance, Liability Insurance, Information Services Funds, Fleet/Equipment Fund)</a:t>
            </a:r>
            <a:endParaRPr lang="en-US" sz="20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>
              <a:spcAft>
                <a:spcPct val="60000"/>
              </a:spcAft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Early February, Citywide Budget Kickoff is held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All key staff from all departments are present for discussion and direction on the FY 2019-20 Budget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Calendar of key dates and deliverables are provided and discussed</a:t>
            </a:r>
          </a:p>
          <a:p>
            <a:pPr marL="685800" lvl="1" indent="-342900">
              <a:spcAft>
                <a:spcPct val="600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Changes impacting the budget are highlighted, such as overhead rates, etc.</a:t>
            </a:r>
            <a:endParaRPr lang="en-US" sz="2000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281940" y="762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0070C0"/>
                </a:solidFill>
              </a:rPr>
              <a:t>FY 2019-20 Budget Process </a:t>
            </a:r>
          </a:p>
          <a:p>
            <a:pPr algn="ctr" eaLnBrk="1" hangingPunct="1"/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Timeline for Budget Development (1 of 2) 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3544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109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idx="1"/>
          </p:nvPr>
        </p:nvSpPr>
        <p:spPr>
          <a:xfrm>
            <a:off x="12405" y="1066800"/>
            <a:ext cx="8915400" cy="5181600"/>
          </a:xfrm>
        </p:spPr>
        <p:txBody>
          <a:bodyPr>
            <a:normAutofit fontScale="77500" lnSpcReduction="20000"/>
          </a:bodyPr>
          <a:lstStyle/>
          <a:p>
            <a:pPr marL="346075" lvl="0" indent="-346075">
              <a:spcBef>
                <a:spcPts val="0"/>
              </a:spcBef>
              <a:spcAft>
                <a:spcPct val="60000"/>
              </a:spcAft>
              <a:tabLst>
                <a:tab pos="1543050" algn="l"/>
              </a:tabLst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Early February, budget module opens for inputting FY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</a:rPr>
              <a:t>2019-20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budget to all departments</a:t>
            </a:r>
          </a:p>
          <a:p>
            <a:pPr marL="688975" lvl="1" indent="-346075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600" dirty="0">
                <a:solidFill>
                  <a:srgbClr val="111111"/>
                </a:solidFill>
                <a:effectLst/>
              </a:rPr>
              <a:t>Budget module is used to build the budget </a:t>
            </a:r>
            <a:r>
              <a:rPr lang="en-US" sz="2600" dirty="0" smtClean="0">
                <a:solidFill>
                  <a:srgbClr val="111111"/>
                </a:solidFill>
                <a:effectLst/>
              </a:rPr>
              <a:t>for </a:t>
            </a:r>
            <a:r>
              <a:rPr lang="en-US" sz="2600" dirty="0">
                <a:solidFill>
                  <a:srgbClr val="111111"/>
                </a:solidFill>
                <a:effectLst/>
              </a:rPr>
              <a:t>all </a:t>
            </a:r>
            <a:r>
              <a:rPr lang="en-US" sz="2600" dirty="0" smtClean="0">
                <a:solidFill>
                  <a:srgbClr val="111111"/>
                </a:solidFill>
              </a:rPr>
              <a:t>80</a:t>
            </a:r>
            <a:r>
              <a:rPr lang="en-US" sz="2600" dirty="0" smtClean="0">
                <a:solidFill>
                  <a:srgbClr val="111111"/>
                </a:solidFill>
                <a:effectLst/>
              </a:rPr>
              <a:t> </a:t>
            </a:r>
            <a:r>
              <a:rPr lang="en-US" sz="2600" dirty="0">
                <a:solidFill>
                  <a:srgbClr val="111111"/>
                </a:solidFill>
                <a:effectLst/>
              </a:rPr>
              <a:t>funds across 15 departments</a:t>
            </a:r>
          </a:p>
          <a:p>
            <a:pPr marL="346075" indent="-346075">
              <a:spcBef>
                <a:spcPts val="0"/>
              </a:spcBef>
              <a:spcAft>
                <a:spcPct val="60000"/>
              </a:spcAft>
              <a:tabLst>
                <a:tab pos="1543050" algn="l"/>
              </a:tabLst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Mid February, departments submit budget requests, which include Personnel Requests, Capital Outlay, Equipment Replacement, New Fees, and Service Level Adjustments</a:t>
            </a:r>
          </a:p>
          <a:p>
            <a:pPr marL="688975" lvl="1" indent="-346075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600" dirty="0">
                <a:solidFill>
                  <a:schemeClr val="tx1"/>
                </a:solidFill>
                <a:effectLst/>
              </a:rPr>
              <a:t>These requests are analyzed and reviewed with each department</a:t>
            </a:r>
          </a:p>
          <a:p>
            <a:pPr marL="346075" indent="-346075">
              <a:spcBef>
                <a:spcPts val="0"/>
              </a:spcBef>
              <a:spcAft>
                <a:spcPct val="60000"/>
              </a:spcAft>
              <a:tabLst>
                <a:tab pos="1543050" algn="l"/>
              </a:tabLst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L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ate March, individual departmental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meetings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are held with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City Manager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and budget staff to discuss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the 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departmental submittals</a:t>
            </a:r>
            <a:endParaRPr lang="en-US" sz="26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346075" lvl="0" indent="-346075">
              <a:spcBef>
                <a:spcPts val="0"/>
              </a:spcBef>
              <a:spcAft>
                <a:spcPct val="60000"/>
              </a:spcAft>
              <a:tabLst>
                <a:tab pos="1543050" algn="l"/>
              </a:tabLst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E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arly April, an all hands meeting with department Executives,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B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udget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  <a:effectLst/>
              </a:rPr>
              <a:t>s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taff, and the City Manager is held to review and determine which items are approved for inclusion in the proposed FY 2019-20 Budget</a:t>
            </a:r>
            <a:endParaRPr lang="en-US" sz="26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346075" lvl="0" indent="-346075">
              <a:spcBef>
                <a:spcPts val="0"/>
              </a:spcBef>
              <a:spcAft>
                <a:spcPct val="60000"/>
              </a:spcAft>
              <a:tabLst>
                <a:tab pos="1543050" algn="l"/>
              </a:tabLst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Mid April is used to finalize the proposed FY 2019-20 Budget and prepare for Study Sessions held in April and May</a:t>
            </a:r>
            <a:endParaRPr lang="en-US" sz="2600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pPr marL="685800" lvl="2" indent="0">
              <a:spcAft>
                <a:spcPts val="0"/>
              </a:spcAft>
              <a:buNone/>
              <a:tabLst>
                <a:tab pos="1543050" algn="l"/>
              </a:tabLst>
            </a:pPr>
            <a:endParaRPr lang="en-US" sz="1600" dirty="0" smtClean="0">
              <a:effectLst/>
            </a:endParaRPr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81000" y="-48733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2800" dirty="0" smtClean="0">
                <a:solidFill>
                  <a:srgbClr val="0070C0"/>
                </a:solidFill>
              </a:rPr>
              <a:t>FY 2019-20 Budget Process </a:t>
            </a:r>
          </a:p>
          <a:p>
            <a:pPr algn="ctr" eaLnBrk="1" hangingPunct="1"/>
            <a:r>
              <a:rPr lang="en-US" sz="2400" dirty="0" smtClean="0"/>
              <a:t>Timeline for Budget Development (2 of 2) 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27467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978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1027" name="Group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73541"/>
              </p:ext>
            </p:extLst>
          </p:nvPr>
        </p:nvGraphicFramePr>
        <p:xfrm>
          <a:off x="311888" y="956930"/>
          <a:ext cx="8603513" cy="4949894"/>
        </p:xfrm>
        <a:graphic>
          <a:graphicData uri="http://schemas.openxmlformats.org/drawingml/2006/table">
            <a:tbl>
              <a:tblPr/>
              <a:tblGrid>
                <a:gridCol w="5136487"/>
                <a:gridCol w="1653796"/>
                <a:gridCol w="1813230"/>
              </a:tblGrid>
              <a:tr h="458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Starting Revenue Estimate: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226,517,909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Adjustments: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Property Tax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2,505,272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Sales Tax *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717,731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Utility Users Tax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(293,024)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9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Occupancy &amp; Other Taxes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1,520,400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Interfund Revenue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(272,100)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3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Recreation, Filming Funds Shift to GF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5,307,198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312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Other Revenues (net)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17,936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9,503,413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FY 2019-20 Revenue Estimate: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236,021,322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2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of Assigned Econ Dev Fund Balance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628,251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FY 2019-20 Proposed Resources:</a:t>
                      </a:r>
                    </a:p>
                  </a:txBody>
                  <a:tcPr marT="45710" marB="4571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236,649,573</a:t>
                      </a:r>
                    </a:p>
                  </a:txBody>
                  <a:tcPr marT="45710" marB="4571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68" name="Rectangle 114"/>
          <p:cNvSpPr>
            <a:spLocks noChangeArrowheads="1"/>
          </p:cNvSpPr>
          <p:nvPr/>
        </p:nvSpPr>
        <p:spPr bwMode="auto">
          <a:xfrm>
            <a:off x="311888" y="762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FY </a:t>
            </a:r>
            <a:r>
              <a:rPr lang="en-US" altLang="en-US" sz="2800" dirty="0" smtClean="0">
                <a:solidFill>
                  <a:srgbClr val="0070C0"/>
                </a:solidFill>
                <a:latin typeface="+mj-lt"/>
              </a:rPr>
              <a:t>2019-20 </a:t>
            </a:r>
            <a:r>
              <a:rPr lang="en-US" altLang="en-US" sz="2800" dirty="0">
                <a:solidFill>
                  <a:srgbClr val="0070C0"/>
                </a:solidFill>
                <a:latin typeface="+mj-lt"/>
              </a:rPr>
              <a:t>General Fund Proposed Budget</a:t>
            </a:r>
            <a:r>
              <a:rPr lang="en-US" altLang="en-US" sz="2800" dirty="0">
                <a:solidFill>
                  <a:srgbClr val="C00000"/>
                </a:solidFill>
                <a:latin typeface="+mj-lt"/>
              </a:rPr>
              <a:t/>
            </a:r>
            <a:br>
              <a:rPr lang="en-US" altLang="en-US" sz="2800" dirty="0">
                <a:solidFill>
                  <a:srgbClr val="C00000"/>
                </a:solidFill>
                <a:latin typeface="+mj-lt"/>
              </a:rPr>
            </a:b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Proposed 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Resources 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65532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*Excludes projected Measure S Sales Tax revenues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6027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018" name="Rectangle 82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General Fund Proposed Budget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n-US" sz="2400" dirty="0" smtClean="0"/>
              <a:t>Proposed </a:t>
            </a:r>
            <a:r>
              <a:rPr lang="en-US" sz="2400" dirty="0"/>
              <a:t>Appropriations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5716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15</a:t>
            </a:fld>
            <a:endParaRPr lang="en-US" sz="1200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51302"/>
              </p:ext>
            </p:extLst>
          </p:nvPr>
        </p:nvGraphicFramePr>
        <p:xfrm>
          <a:off x="152400" y="965357"/>
          <a:ext cx="8839200" cy="54202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92800"/>
                <a:gridCol w="1391355"/>
                <a:gridCol w="1555045"/>
              </a:tblGrid>
              <a:tr h="300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Adopted FY 2018-19 Budget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227,786,018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Salaries &amp; Benefits: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Salaries &amp; Benefits Increase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  7,826,326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Filming Funds Collapsing into General Fund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1,091,776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8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Recreation Fund Collapsing into General Fund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3,044,872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 Salaries &amp; Benefits Increase: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  11,962,974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Maintenance &amp; Operation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Liability Insurance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$    1,045,631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Fleet/Equipment Rental Charge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(3,000,000)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ISD Service Charge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(390,088)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All Other M&amp;O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(1,003,068)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Filming Funds Collapsing into General Fund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173,556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Recreation Fund Collapsing into General Fund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1,080,671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Total Maintenance &amp; Operations Increase/(Decrease):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 (2,093,298)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Transfers Out/Capital Outlay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      (687,117)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 Proposed FY 2019-20 General Fund Budget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$ 236,968,577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6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028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idx="1"/>
          </p:nvPr>
        </p:nvSpPr>
        <p:spPr>
          <a:xfrm>
            <a:off x="114300" y="1066800"/>
            <a:ext cx="8915400" cy="5638800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</a:pPr>
            <a:r>
              <a:rPr lang="en-US" sz="2200" dirty="0">
                <a:solidFill>
                  <a:srgbClr val="0070C0"/>
                </a:solidFill>
                <a:effectLst/>
              </a:rPr>
              <a:t>Salaries &amp;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Benefits net increase of $</a:t>
            </a:r>
            <a:r>
              <a:rPr lang="en-US" sz="2200" dirty="0" smtClean="0">
                <a:solidFill>
                  <a:srgbClr val="0070C0"/>
                </a:solidFill>
              </a:rPr>
              <a:t>11.9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 </a:t>
            </a:r>
            <a:r>
              <a:rPr lang="en-US" sz="2200" dirty="0">
                <a:solidFill>
                  <a:srgbClr val="0070C0"/>
                </a:solidFill>
                <a:effectLst/>
              </a:rPr>
              <a:t>million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primarily due to: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Increases:</a:t>
            </a:r>
            <a:endParaRPr lang="en-US" sz="2200" dirty="0">
              <a:solidFill>
                <a:srgbClr val="C00000"/>
              </a:solidFill>
              <a:effectLst/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$6.2 </a:t>
            </a:r>
            <a:r>
              <a:rPr lang="en-US" sz="2200" dirty="0">
                <a:solidFill>
                  <a:schemeClr val="tx1"/>
                </a:solidFill>
              </a:rPr>
              <a:t>million </a:t>
            </a:r>
            <a:r>
              <a:rPr lang="en-US" sz="2200" dirty="0" smtClean="0">
                <a:solidFill>
                  <a:schemeClr val="tx1"/>
                </a:solidFill>
              </a:rPr>
              <a:t>for net PERS compared </a:t>
            </a:r>
            <a:r>
              <a:rPr lang="en-US" sz="2200" dirty="0">
                <a:solidFill>
                  <a:schemeClr val="tx1"/>
                </a:solidFill>
              </a:rPr>
              <a:t>to last </a:t>
            </a:r>
            <a:r>
              <a:rPr lang="en-US" sz="2200" dirty="0" smtClean="0">
                <a:solidFill>
                  <a:schemeClr val="tx1"/>
                </a:solidFill>
              </a:rPr>
              <a:t>year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$3.0 million  due to Recreation Fund collapsing into the         General Fund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$</a:t>
            </a:r>
            <a:r>
              <a:rPr lang="en-US" sz="2200" dirty="0" smtClean="0"/>
              <a:t>1.1 million</a:t>
            </a:r>
            <a:r>
              <a:rPr lang="en-US" sz="2200" dirty="0" smtClean="0">
                <a:solidFill>
                  <a:schemeClr val="tx1"/>
                </a:solidFill>
              </a:rPr>
              <a:t> due to the </a:t>
            </a:r>
            <a:r>
              <a:rPr lang="en-US" sz="2200" dirty="0" smtClean="0"/>
              <a:t>Filming Funds collapsing into the </a:t>
            </a:r>
            <a:r>
              <a:rPr lang="en-US" sz="2200" dirty="0"/>
              <a:t> </a:t>
            </a:r>
            <a:r>
              <a:rPr lang="en-US" sz="2200" dirty="0" smtClean="0"/>
              <a:t>      General Fund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Cost of Living Adjustments for GFFA (1.5%), GCEA (1.5%),           GMA (1.5%), and Hourly Employees (1.5%)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endParaRPr lang="en-US" sz="1800" dirty="0">
              <a:solidFill>
                <a:schemeClr val="tx1"/>
              </a:solidFill>
            </a:endParaRPr>
          </a:p>
          <a:p>
            <a:pPr marL="914400" lvl="2" indent="0"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</a:pPr>
            <a:endParaRPr lang="en-US" sz="1800" dirty="0"/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General Fund Proposed Budget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sz="2400" dirty="0" smtClean="0"/>
              <a:t>Budget Overview (1 of 3)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3944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3383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9067800" cy="4419600"/>
          </a:xfrm>
        </p:spPr>
        <p:txBody>
          <a:bodyPr>
            <a:normAutofit fontScale="85000" lnSpcReduction="20000"/>
          </a:bodyPr>
          <a:lstStyle/>
          <a:p>
            <a:pPr marL="346075" indent="-346075">
              <a:spcAft>
                <a:spcPct val="60000"/>
              </a:spcAft>
              <a:buClr>
                <a:srgbClr val="0070C0"/>
              </a:buClr>
              <a:tabLst>
                <a:tab pos="1543050" algn="l"/>
              </a:tabLst>
            </a:pPr>
            <a:r>
              <a:rPr lang="en-US" sz="2200" dirty="0">
                <a:solidFill>
                  <a:srgbClr val="0070C0"/>
                </a:solidFill>
                <a:effectLst/>
              </a:rPr>
              <a:t>Maintenance &amp; Operation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net decrease of $</a:t>
            </a:r>
            <a:r>
              <a:rPr lang="en-US" sz="2200" dirty="0" smtClean="0">
                <a:solidFill>
                  <a:srgbClr val="0070C0"/>
                </a:solidFill>
              </a:rPr>
              <a:t>2.1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 million primarily </a:t>
            </a:r>
            <a:r>
              <a:rPr lang="en-US" sz="2200" dirty="0">
                <a:solidFill>
                  <a:srgbClr val="0070C0"/>
                </a:solidFill>
                <a:effectLst/>
              </a:rPr>
              <a:t>due to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:</a:t>
            </a: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  <a:effectLst/>
              </a:rPr>
              <a:t>Decreases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$3.0 </a:t>
            </a:r>
            <a:r>
              <a:rPr lang="en-US" sz="2200" dirty="0"/>
              <a:t>million in Fleet/Equipment Rental </a:t>
            </a:r>
            <a:r>
              <a:rPr lang="en-US" sz="2200" dirty="0" smtClean="0"/>
              <a:t>Charge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$1.0 million in All Other M&amp;O due to various departmental budget reductions</a:t>
            </a:r>
            <a:endParaRPr lang="en-US" sz="2200" dirty="0"/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$</a:t>
            </a:r>
            <a:r>
              <a:rPr lang="en-US" sz="2200" dirty="0" smtClean="0"/>
              <a:t>390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thousand </a:t>
            </a:r>
            <a:r>
              <a:rPr lang="en-US" sz="2200" dirty="0" smtClean="0">
                <a:solidFill>
                  <a:schemeClr val="tx1"/>
                </a:solidFill>
              </a:rPr>
              <a:t>in </a:t>
            </a:r>
            <a:r>
              <a:rPr lang="en-US" sz="2200" dirty="0" smtClean="0"/>
              <a:t>ISD Service Charge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690563" lvl="1" indent="-347663"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/>
              <a:t>Increases In: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</a:t>
            </a:r>
            <a:r>
              <a:rPr lang="en-US" sz="2200" dirty="0"/>
              <a:t>1.0 million in Liability </a:t>
            </a:r>
            <a:r>
              <a:rPr lang="en-US" sz="2200" dirty="0" smtClean="0"/>
              <a:t>Insurance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$1.1 million due to Recreation Fund collapsing into the General Fund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/>
              <a:t>$174 thousand due to Filming Funds collapsing into the General Fund</a:t>
            </a:r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endParaRPr lang="en-US" sz="2200" dirty="0" smtClean="0"/>
          </a:p>
          <a:p>
            <a:pPr marL="1090613" lvl="2" indent="-347663"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endParaRPr lang="en-US" sz="2200" dirty="0"/>
          </a:p>
          <a:p>
            <a:pPr marL="342900" lvl="1" indent="0">
              <a:spcAft>
                <a:spcPct val="60000"/>
              </a:spcAft>
              <a:buNone/>
              <a:tabLst>
                <a:tab pos="1543050" algn="l"/>
              </a:tabLst>
            </a:pPr>
            <a:endParaRPr lang="en-US" dirty="0" smtClean="0"/>
          </a:p>
        </p:txBody>
      </p:sp>
      <p:sp>
        <p:nvSpPr>
          <p:cNvPr id="1330179" name="Rectangle 3"/>
          <p:cNvSpPr>
            <a:spLocks noChangeArrowheads="1"/>
          </p:cNvSpPr>
          <p:nvPr/>
        </p:nvSpPr>
        <p:spPr bwMode="auto">
          <a:xfrm>
            <a:off x="308344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General </a:t>
            </a:r>
            <a:r>
              <a:rPr lang="en-US" sz="2800" dirty="0" smtClean="0">
                <a:solidFill>
                  <a:srgbClr val="0070C0"/>
                </a:solidFill>
              </a:rPr>
              <a:t>Fund Proposed Budget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Budget Overview (2 of 3)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33437" y="3367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4917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800600"/>
          </a:xfrm>
        </p:spPr>
        <p:txBody>
          <a:bodyPr>
            <a:normAutofit/>
          </a:bodyPr>
          <a:lstStyle/>
          <a:p>
            <a:pPr marL="346075" lvl="0" indent="-346075"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tabLst>
                <a:tab pos="1543050" algn="l"/>
              </a:tabLst>
            </a:pPr>
            <a:r>
              <a:rPr lang="en-US" sz="2200" dirty="0" smtClean="0">
                <a:solidFill>
                  <a:srgbClr val="0070C0"/>
                </a:solidFill>
                <a:effectLst/>
              </a:rPr>
              <a:t>Transfers net </a:t>
            </a:r>
            <a:r>
              <a:rPr lang="en-US" sz="2200" dirty="0" smtClean="0">
                <a:solidFill>
                  <a:srgbClr val="0070C0"/>
                </a:solidFill>
              </a:rPr>
              <a:t>decrease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 of</a:t>
            </a:r>
            <a:r>
              <a:rPr lang="en-US" sz="2200" dirty="0">
                <a:solidFill>
                  <a:srgbClr val="0070C0"/>
                </a:solidFill>
                <a:effectLst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$</a:t>
            </a:r>
            <a:r>
              <a:rPr lang="en-US" sz="2200" dirty="0" smtClean="0">
                <a:solidFill>
                  <a:srgbClr val="0070C0"/>
                </a:solidFill>
              </a:rPr>
              <a:t>687 thousand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primarily due to: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/>
              <a:t>Decreases In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  <a:endParaRPr lang="en-US" sz="2200" dirty="0">
              <a:solidFill>
                <a:schemeClr val="tx1"/>
              </a:solidFill>
            </a:endParaRP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>
                <a:solidFill>
                  <a:schemeClr val="tx1"/>
                </a:solidFill>
              </a:rPr>
              <a:t>$</a:t>
            </a:r>
            <a:r>
              <a:rPr lang="en-US" sz="2200" dirty="0" smtClean="0">
                <a:solidFill>
                  <a:schemeClr val="tx1"/>
                </a:solidFill>
              </a:rPr>
              <a:t>1.3 </a:t>
            </a:r>
            <a:r>
              <a:rPr lang="en-US" sz="2200" dirty="0">
                <a:solidFill>
                  <a:schemeClr val="tx1"/>
                </a:solidFill>
              </a:rPr>
              <a:t>million in transfers due to the 20% transfer of the </a:t>
            </a:r>
            <a:r>
              <a:rPr lang="en-US" sz="2200" dirty="0" smtClean="0">
                <a:solidFill>
                  <a:schemeClr val="tx1"/>
                </a:solidFill>
              </a:rPr>
              <a:t>Glendale Successor Agency </a:t>
            </a:r>
            <a:r>
              <a:rPr lang="en-US" sz="2200" dirty="0">
                <a:solidFill>
                  <a:schemeClr val="tx1"/>
                </a:solidFill>
              </a:rPr>
              <a:t>Loan Repayment to the Low and </a:t>
            </a:r>
            <a:r>
              <a:rPr lang="en-US" sz="2200" dirty="0" smtClean="0">
                <a:solidFill>
                  <a:schemeClr val="tx1"/>
                </a:solidFill>
              </a:rPr>
              <a:t>Moderate </a:t>
            </a:r>
            <a:r>
              <a:rPr lang="en-US" sz="2200" dirty="0">
                <a:solidFill>
                  <a:schemeClr val="tx1"/>
                </a:solidFill>
              </a:rPr>
              <a:t>Housing Fund </a:t>
            </a:r>
          </a:p>
          <a:p>
            <a:pPr marL="690563" lvl="1" indent="-347663">
              <a:spcBef>
                <a:spcPts val="0"/>
              </a:spcBef>
              <a:spcAft>
                <a:spcPct val="600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/>
              <a:t>Increases In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/>
              <a:t>$500 thousand in transfer to the Debt Service Fund</a:t>
            </a:r>
          </a:p>
          <a:p>
            <a:pPr marL="1090613" lvl="2" indent="-347663">
              <a:spcBef>
                <a:spcPts val="0"/>
              </a:spcBef>
              <a:spcAft>
                <a:spcPct val="600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 $74 thousand </a:t>
            </a:r>
            <a:r>
              <a:rPr lang="en-US" sz="2200" dirty="0">
                <a:solidFill>
                  <a:schemeClr val="tx1"/>
                </a:solidFill>
              </a:rPr>
              <a:t>in </a:t>
            </a:r>
            <a:r>
              <a:rPr lang="en-US" sz="2200" dirty="0" smtClean="0">
                <a:solidFill>
                  <a:schemeClr val="tx1"/>
                </a:solidFill>
              </a:rPr>
              <a:t>Sales Tax transfer to the Capital Fund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19587" name="Rectangle 3"/>
          <p:cNvSpPr>
            <a:spLocks noChangeArrowheads="1"/>
          </p:cNvSpPr>
          <p:nvPr/>
        </p:nvSpPr>
        <p:spPr bwMode="auto">
          <a:xfrm>
            <a:off x="304800" y="1524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/>
            <a:r>
              <a:rPr lang="en-US" sz="2800" dirty="0">
                <a:solidFill>
                  <a:srgbClr val="0070C0"/>
                </a:solidFill>
              </a:rPr>
              <a:t>FY </a:t>
            </a:r>
            <a:r>
              <a:rPr lang="en-US" sz="2800" dirty="0" smtClean="0">
                <a:solidFill>
                  <a:srgbClr val="0070C0"/>
                </a:solidFill>
              </a:rPr>
              <a:t>2019-20 </a:t>
            </a:r>
            <a:r>
              <a:rPr lang="en-US" sz="2800" dirty="0">
                <a:solidFill>
                  <a:srgbClr val="0070C0"/>
                </a:solidFill>
              </a:rPr>
              <a:t>General Fund Proposed Budget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en-US" sz="2400" dirty="0" smtClean="0"/>
              <a:t>Budget Overview (3 of 3)</a:t>
            </a:r>
            <a:endParaRPr lang="en-US" sz="24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28121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525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3100" dirty="0" smtClean="0">
                <a:solidFill>
                  <a:srgbClr val="0070C0"/>
                </a:solidFill>
                <a:effectLst/>
              </a:rPr>
              <a:t>2019-20 General Fund Proposed </a:t>
            </a:r>
            <a:r>
              <a:rPr lang="en-US" altLang="en-US" sz="3100" dirty="0">
                <a:solidFill>
                  <a:srgbClr val="0070C0"/>
                </a:solidFill>
                <a:effectLst/>
              </a:rPr>
              <a:t>Budget</a:t>
            </a:r>
            <a:r>
              <a:rPr lang="en-US" altLang="en-US" sz="32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200" dirty="0">
                <a:solidFill>
                  <a:srgbClr val="C00000"/>
                </a:solidFill>
                <a:effectLst/>
              </a:rPr>
            </a:br>
            <a:r>
              <a:rPr lang="en-US" altLang="en-US" sz="27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7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700" dirty="0" smtClean="0">
                <a:solidFill>
                  <a:schemeClr val="tx1"/>
                </a:solidFill>
                <a:effectLst/>
              </a:rPr>
              <a:t>Service Level Adjustments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82209"/>
              </p:ext>
            </p:extLst>
          </p:nvPr>
        </p:nvGraphicFramePr>
        <p:xfrm>
          <a:off x="152400" y="1143000"/>
          <a:ext cx="8839200" cy="3306915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151367"/>
                <a:gridCol w="1420633"/>
                <a:gridCol w="4267200"/>
              </a:tblGrid>
              <a:tr h="514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Recurring Adjustments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 Clerk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19,200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General Supplies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222,000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Earning Distribution Changes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Services &amp; Parks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8,040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7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1,359,787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 Academy – 15 Recruits; One vacant position redirected for an Emergency Services Coordinator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Adjustments: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1,609,027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19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828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Agenda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43434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FY 2018-19</a:t>
            </a:r>
          </a:p>
          <a:p>
            <a:pPr lvl="1" eaLnBrk="1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>
                <a:effectLst/>
              </a:rPr>
              <a:t>3rd Quarter General Fund Update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>
                <a:effectLst/>
              </a:rPr>
              <a:t>Revenues &amp; Resources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/>
              <a:t>Department Expenditures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/>
              <a:t>PERS </a:t>
            </a:r>
            <a:r>
              <a:rPr lang="en-US" sz="2800" dirty="0"/>
              <a:t>Rate Stabilization </a:t>
            </a:r>
            <a:r>
              <a:rPr lang="en-US" sz="2800" dirty="0" smtClean="0"/>
              <a:t>Fund</a:t>
            </a:r>
          </a:p>
          <a:p>
            <a:pPr lvl="2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800" dirty="0" smtClean="0">
                <a:effectLst/>
              </a:rPr>
              <a:t>Projected Year-end Fund Balance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dirty="0">
                <a:solidFill>
                  <a:srgbClr val="0070C0"/>
                </a:solidFill>
              </a:rPr>
              <a:t>FY 2019-20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/>
              <a:t>Proposed General Fund </a:t>
            </a:r>
            <a:r>
              <a:rPr lang="en-US" dirty="0" smtClean="0"/>
              <a:t>Budget and Five Year Forecast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 smtClean="0"/>
              <a:t>Organizational Profile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dirty="0"/>
              <a:t>Budget Adoption Calendar</a:t>
            </a:r>
          </a:p>
          <a:p>
            <a:pPr>
              <a:lnSpc>
                <a:spcPct val="90000"/>
              </a:lnSpc>
              <a:spcAft>
                <a:spcPct val="600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dirty="0" smtClean="0">
                <a:solidFill>
                  <a:srgbClr val="0070C0"/>
                </a:solidFill>
              </a:rPr>
              <a:t>Questions &amp; Comments </a:t>
            </a:r>
            <a:endParaRPr lang="en-US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spcAft>
                <a:spcPct val="600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70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2286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smtClean="0">
                <a:solidFill>
                  <a:srgbClr val="0070C0"/>
                </a:solidFill>
              </a:rPr>
              <a:t>FY 2019-20 General Fund Five Year Forecast (In Millions) </a:t>
            </a:r>
            <a:r>
              <a:rPr lang="en-US" altLang="en-US" sz="2000" dirty="0" smtClean="0">
                <a:solidFill>
                  <a:srgbClr val="C00000"/>
                </a:solidFill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</a:rPr>
            </a:br>
            <a:r>
              <a:rPr lang="en-US" altLang="en-US" sz="2000" dirty="0" smtClean="0">
                <a:solidFill>
                  <a:srgbClr val="333333"/>
                </a:solidFill>
              </a:rPr>
              <a:t>(as of June 30, 2019)</a:t>
            </a:r>
            <a:r>
              <a:rPr lang="en-US" sz="2400" kern="0" dirty="0" smtClean="0">
                <a:solidFill>
                  <a:srgbClr val="C00000"/>
                </a:solidFill>
              </a:rPr>
              <a:t/>
            </a:r>
            <a:br>
              <a:rPr lang="en-US" sz="2400" kern="0" dirty="0" smtClean="0">
                <a:solidFill>
                  <a:srgbClr val="C00000"/>
                </a:solidFill>
              </a:rPr>
            </a:br>
            <a:endParaRPr lang="en-US" sz="2400" kern="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Group 1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27109032"/>
              </p:ext>
            </p:extLst>
          </p:nvPr>
        </p:nvGraphicFramePr>
        <p:xfrm>
          <a:off x="228600" y="990600"/>
          <a:ext cx="8693165" cy="4830903"/>
        </p:xfrm>
        <a:graphic>
          <a:graphicData uri="http://schemas.openxmlformats.org/drawingml/2006/table">
            <a:tbl>
              <a:tblPr/>
              <a:tblGrid>
                <a:gridCol w="2895601"/>
                <a:gridCol w="990600"/>
                <a:gridCol w="1066800"/>
                <a:gridCol w="914400"/>
                <a:gridCol w="914400"/>
                <a:gridCol w="844564"/>
                <a:gridCol w="838200"/>
                <a:gridCol w="228600"/>
              </a:tblGrid>
              <a:tr h="651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Est. Actuals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 18-19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 19-20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Projected  FY 20-21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Projected  FY 21-22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Projected  FY 22-23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Projected  FY 23-24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Resources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227.5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236.7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247.7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244.3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247.8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251.9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alt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Appropriations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T="43830" marB="4383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Base Line</a:t>
                      </a:r>
                    </a:p>
                  </a:txBody>
                  <a:tcPr marL="87644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190.6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193.0</a:t>
                      </a:r>
                    </a:p>
                  </a:txBody>
                  <a:tcPr marL="87644" marR="87644" marT="43830" marB="4383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202.1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205.1 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207.0 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210.2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45720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PERS 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37.1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47.0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51.7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55.5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58.5 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60.3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457200" marR="0" lvl="1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PERS Cost Share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(3.4)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(3.9)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(4.1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4.3)</a:t>
                      </a: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Net PERS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33.7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43.1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47.6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51.4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54.3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56.0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595">
                <a:tc>
                  <a:txBody>
                    <a:bodyPr/>
                    <a:lstStyle/>
                    <a:p>
                      <a:pPr marL="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CIP </a:t>
                      </a:r>
                    </a:p>
                  </a:txBody>
                  <a:tcPr marL="262933" marR="87644" marT="43830" marB="438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0.8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0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0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0" marT="43830" marB="4383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1.0</a:t>
                      </a:r>
                    </a:p>
                  </a:txBody>
                  <a:tcPr marL="87644" marT="43830" marB="4383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Appropriations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225.1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237.0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250.6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257.4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262.3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267.2 </a:t>
                      </a: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Change in Fund Balance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2.4       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  (0.3)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15.3)</a:t>
                      </a: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 Adjustments for 3</a:t>
                      </a:r>
                      <a:r>
                        <a:rPr kumimoji="0" lang="en-US" alt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Qtr.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Est. FY 18-19 Carryovers to FY 19-20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</a:rPr>
                        <a:t>2.5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0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7644" marT="43830" marB="4383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 Fund Balance</a:t>
                      </a: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(0.2)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$        (0.3)</a:t>
                      </a: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14.5)</a:t>
                      </a:r>
                    </a:p>
                  </a:txBody>
                  <a:tcPr marL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   </a:t>
                      </a:r>
                      <a:r>
                        <a:rPr kumimoji="0" lang="en-US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15.3)</a:t>
                      </a:r>
                    </a:p>
                  </a:txBody>
                  <a:tcPr marL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44" marR="87644" marT="43830" marB="438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alt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87644" marR="87644" marT="43830" marB="438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39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solidFill>
                  <a:srgbClr val="0070C0"/>
                </a:solidFill>
              </a:rPr>
              <a:t>FY 2019-20 General Fund Proposed Budget</a:t>
            </a:r>
            <a:r>
              <a:rPr lang="en-US" altLang="en-US" sz="2800" dirty="0" smtClean="0">
                <a:solidFill>
                  <a:srgbClr val="0070C0"/>
                </a:solidFill>
              </a:rPr>
              <a:t/>
            </a:r>
            <a:br>
              <a:rPr lang="en-US" altLang="en-US" sz="2800" dirty="0" smtClean="0">
                <a:solidFill>
                  <a:srgbClr val="0070C0"/>
                </a:solidFill>
              </a:rPr>
            </a:br>
            <a:r>
              <a:rPr lang="en-US" altLang="en-US" sz="2900" dirty="0" smtClean="0"/>
              <a:t>Summary of Reductions (In Millions)</a:t>
            </a:r>
            <a:endParaRPr lang="en-US" sz="2900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05459"/>
              </p:ext>
            </p:extLst>
          </p:nvPr>
        </p:nvGraphicFramePr>
        <p:xfrm>
          <a:off x="914400" y="1295400"/>
          <a:ext cx="7391400" cy="4021530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6019800"/>
                <a:gridCol w="1371600"/>
              </a:tblGrid>
              <a:tr h="655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Initial Projected General Fund Deficit for FY 2019-20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(11.0)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Budget Reductions: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Departmental Reductions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      3.5</a:t>
                      </a:r>
                    </a:p>
                  </a:txBody>
                  <a:tcPr marL="0" marT="45727" marB="4572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6696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Fleet/Equipment Rental Charge</a:t>
                      </a:r>
                      <a:endParaRPr kumimoji="0" 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3.0</a:t>
                      </a:r>
                      <a:endParaRPr lang="en-US" sz="2000" dirty="0"/>
                    </a:p>
                  </a:txBody>
                  <a:tcPr marT="45727" marB="4572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Worker’s Compensation</a:t>
                      </a:r>
                    </a:p>
                  </a:txBody>
                  <a:tcPr marT="45727" marB="4572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T="45727" marB="45727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Revenue Adjustment: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59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Scholl Canyon Tipping Fee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2.0</a:t>
                      </a:r>
                      <a:endParaRPr lang="en-US" sz="2000" dirty="0"/>
                    </a:p>
                  </a:txBody>
                  <a:tcPr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Ending Projected General Fund Deficit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 (0.3)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2"/>
          <p:cNvSpPr txBox="1">
            <a:spLocks/>
          </p:cNvSpPr>
          <p:nvPr/>
        </p:nvSpPr>
        <p:spPr>
          <a:xfrm>
            <a:off x="7010400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66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3100" dirty="0" smtClean="0">
                <a:solidFill>
                  <a:srgbClr val="0070C0"/>
                </a:solidFill>
                <a:effectLst/>
              </a:rPr>
              <a:t>2019-20 General Fund Proposed Budget</a:t>
            </a:r>
            <a:r>
              <a:rPr lang="en-US" altLang="en-US" sz="31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100" dirty="0">
                <a:solidFill>
                  <a:srgbClr val="C00000"/>
                </a:solidFill>
                <a:effectLst/>
              </a:rPr>
            </a:br>
            <a:r>
              <a:rPr lang="en-US" altLang="en-US" sz="27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7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700" dirty="0" smtClean="0">
                <a:solidFill>
                  <a:schemeClr val="tx1"/>
                </a:solidFill>
                <a:effectLst/>
              </a:rPr>
              <a:t>Reductions (1 of 2)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855217"/>
              </p:ext>
            </p:extLst>
          </p:nvPr>
        </p:nvGraphicFramePr>
        <p:xfrm>
          <a:off x="76200" y="914400"/>
          <a:ext cx="8991600" cy="5191356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3048000"/>
                <a:gridCol w="1524000"/>
                <a:gridCol w="4419600"/>
              </a:tblGrid>
              <a:tr h="45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Reductions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Administrative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  (235,562)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Contractual Services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City Attorney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(10,000)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(875,349)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Downgrade (1) vacant position;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Services &amp; Parks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(329,141)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Shifting Positions to other funds; Hourly Wages, Utilities and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(201,992)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Contractual Services and Training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6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Resources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(318,619)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position, Downgrade (1) vacant position, Contractual Services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Innovation, Performance &amp; Audit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(123,750)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Hourly Wages and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22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293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altLang="en-US" sz="3100" dirty="0" smtClean="0">
                <a:solidFill>
                  <a:srgbClr val="0070C0"/>
                </a:solidFill>
                <a:effectLst/>
              </a:rPr>
              <a:t>2019-20 General Fund Proposed Budget</a:t>
            </a:r>
            <a:r>
              <a:rPr lang="en-US" altLang="en-US" sz="3100" dirty="0">
                <a:solidFill>
                  <a:srgbClr val="C00000"/>
                </a:solidFill>
                <a:effectLst/>
              </a:rPr>
              <a:t/>
            </a:r>
            <a:br>
              <a:rPr lang="en-US" altLang="en-US" sz="3100" dirty="0">
                <a:solidFill>
                  <a:srgbClr val="C00000"/>
                </a:solidFill>
                <a:effectLst/>
              </a:rPr>
            </a:br>
            <a:r>
              <a:rPr lang="en-US" altLang="en-US" sz="2700" dirty="0">
                <a:solidFill>
                  <a:schemeClr val="tx1"/>
                </a:solidFill>
                <a:effectLst/>
              </a:rPr>
              <a:t>Proposed</a:t>
            </a:r>
            <a:r>
              <a:rPr lang="en-US" altLang="en-US" sz="2700" dirty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700" dirty="0" smtClean="0">
                <a:solidFill>
                  <a:schemeClr val="tx1"/>
                </a:solidFill>
                <a:effectLst/>
              </a:rPr>
              <a:t>Reductions (2 of 2)</a:t>
            </a:r>
            <a:endParaRPr lang="en-US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50982"/>
              </p:ext>
            </p:extLst>
          </p:nvPr>
        </p:nvGraphicFramePr>
        <p:xfrm>
          <a:off x="152400" y="1219200"/>
          <a:ext cx="8839200" cy="3608559"/>
        </p:xfrm>
        <a:graphic>
          <a:graphicData uri="http://schemas.openxmlformats.org/drawingml/2006/table">
            <a:tbl>
              <a:tblPr firstRow="1" bandRow="1">
                <a:effectLst/>
                <a:tableStyleId>{00A15C55-8517-42AA-B614-E9B94910E393}</a:tableStyleId>
              </a:tblPr>
              <a:tblGrid>
                <a:gridCol w="2362200"/>
                <a:gridCol w="1676400"/>
                <a:gridCol w="4800600"/>
              </a:tblGrid>
              <a:tr h="510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Departments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Reductions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Description Detail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0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Library, Arts &amp; Culture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(237,634)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Hourly Wages, M&amp;O 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Management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(144,381)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Police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(374,002)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(2) vacant positions;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1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Works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(672,566)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Eliminate (1) vacant position; Shifting positions to other funds; Contractual Services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Reductions: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(3,522,996)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$1.9M in Salaries and Benefits, $1.6M in M&amp;O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085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29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24587"/>
              </p:ext>
            </p:extLst>
          </p:nvPr>
        </p:nvGraphicFramePr>
        <p:xfrm>
          <a:off x="533400" y="1371600"/>
          <a:ext cx="8153400" cy="4038597"/>
        </p:xfrm>
        <a:graphic>
          <a:graphicData uri="http://schemas.openxmlformats.org/drawingml/2006/table">
            <a:tbl>
              <a:tblPr/>
              <a:tblGrid>
                <a:gridCol w="5595470"/>
                <a:gridCol w="2557930"/>
              </a:tblGrid>
              <a:tr h="49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Resources: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5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    </a:t>
                      </a:r>
                      <a:r>
                        <a:rPr kumimoji="0" lang="en-US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236,021,322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55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Use of Assigned Econ Dev Fund Balance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628,251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Resources: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$      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236,649,573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Appropriations: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236,968,577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Net Loss: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($319,004)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2982" name="Rectangle 22"/>
          <p:cNvSpPr>
            <a:spLocks noChangeArrowheads="1"/>
          </p:cNvSpPr>
          <p:nvPr/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/>
          <a:p>
            <a:pPr algn="ctr" eaLnBrk="1" hangingPunct="1"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ctr" eaLnBrk="1" hangingPunct="1">
              <a:defRPr/>
            </a:pPr>
            <a:r>
              <a:rPr lang="en-US" altLang="en-US" sz="2800" dirty="0">
                <a:solidFill>
                  <a:srgbClr val="0070C0"/>
                </a:solidFill>
              </a:rPr>
              <a:t>FY </a:t>
            </a:r>
            <a:r>
              <a:rPr lang="en-US" altLang="en-US" sz="2800" dirty="0" smtClean="0">
                <a:solidFill>
                  <a:srgbClr val="0070C0"/>
                </a:solidFill>
              </a:rPr>
              <a:t>2019-20 General Fund Proposed </a:t>
            </a:r>
            <a:r>
              <a:rPr lang="en-US" altLang="en-US" sz="2800" dirty="0">
                <a:solidFill>
                  <a:srgbClr val="0070C0"/>
                </a:solidFill>
              </a:rPr>
              <a:t>Budget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endParaRPr lang="en-US" altLang="en-US" sz="2400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General Fund Resources and Appropriations</a:t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23037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24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852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 lIns="91432" tIns="45716" rIns="91432" bIns="45716">
            <a:normAutofit fontScale="90000"/>
          </a:bodyPr>
          <a:lstStyle/>
          <a:p>
            <a:pPr algn="ctr" eaLnBrk="1" hangingPunct="1"/>
            <a:r>
              <a:rPr 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sz="3100" dirty="0" smtClean="0">
                <a:solidFill>
                  <a:srgbClr val="0070C0"/>
                </a:solidFill>
                <a:effectLst/>
              </a:rPr>
              <a:t>2019-20 </a:t>
            </a:r>
            <a:r>
              <a:rPr lang="en-US" sz="3100" dirty="0">
                <a:solidFill>
                  <a:srgbClr val="0070C0"/>
                </a:solidFill>
                <a:effectLst/>
              </a:rPr>
              <a:t>General Fund Proposed Budget</a:t>
            </a:r>
            <a:r>
              <a:rPr lang="en-US" sz="31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3100" dirty="0" smtClean="0">
                <a:solidFill>
                  <a:srgbClr val="FF0000"/>
                </a:solidFill>
                <a:effectLst/>
              </a:rPr>
            </a:br>
            <a:r>
              <a:rPr lang="en-US" sz="2700" dirty="0" smtClean="0">
                <a:solidFill>
                  <a:schemeClr val="tx1"/>
                </a:solidFill>
                <a:effectLst/>
              </a:rPr>
              <a:t>Fund Balance Projection </a:t>
            </a:r>
          </a:p>
        </p:txBody>
      </p:sp>
      <p:graphicFrame>
        <p:nvGraphicFramePr>
          <p:cNvPr id="987193" name="Group 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95813991"/>
              </p:ext>
            </p:extLst>
          </p:nvPr>
        </p:nvGraphicFramePr>
        <p:xfrm>
          <a:off x="533400" y="1143000"/>
          <a:ext cx="8153399" cy="3478876"/>
        </p:xfrm>
        <a:graphic>
          <a:graphicData uri="http://schemas.openxmlformats.org/drawingml/2006/table">
            <a:tbl>
              <a:tblPr/>
              <a:tblGrid>
                <a:gridCol w="4748683"/>
                <a:gridCol w="2060749"/>
                <a:gridCol w="1343967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Unassigned &amp; Charter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Projected Reserve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Beginning Balance, 7/1/2019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75,344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31.9%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Projected Use of Fund Balance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(319)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1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Projected Ending Fund Balance, 6/30/2020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75,025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31.7%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3" name="Text Box 37"/>
          <p:cNvSpPr txBox="1">
            <a:spLocks noChangeArrowheads="1"/>
          </p:cNvSpPr>
          <p:nvPr/>
        </p:nvSpPr>
        <p:spPr bwMode="auto">
          <a:xfrm>
            <a:off x="533400" y="502920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dirty="0" smtClean="0">
                <a:solidFill>
                  <a:srgbClr val="0070C0"/>
                </a:solidFill>
              </a:rPr>
              <a:t>*Based </a:t>
            </a:r>
            <a:r>
              <a:rPr lang="en-US" sz="1200" dirty="0">
                <a:solidFill>
                  <a:srgbClr val="0070C0"/>
                </a:solidFill>
              </a:rPr>
              <a:t>on </a:t>
            </a:r>
            <a:r>
              <a:rPr lang="en-US" sz="1200" dirty="0" smtClean="0">
                <a:solidFill>
                  <a:srgbClr val="0070C0"/>
                </a:solidFill>
              </a:rPr>
              <a:t>proposed recurring appropriation </a:t>
            </a:r>
            <a:r>
              <a:rPr lang="en-US" sz="1200" dirty="0">
                <a:solidFill>
                  <a:srgbClr val="0070C0"/>
                </a:solidFill>
              </a:rPr>
              <a:t>of </a:t>
            </a:r>
            <a:r>
              <a:rPr lang="en-US" sz="1200" dirty="0" smtClean="0">
                <a:solidFill>
                  <a:srgbClr val="0070C0"/>
                </a:solidFill>
              </a:rPr>
              <a:t>$236.3 </a:t>
            </a:r>
            <a:r>
              <a:rPr lang="en-US" sz="1200" dirty="0">
                <a:solidFill>
                  <a:srgbClr val="0070C0"/>
                </a:solidFill>
              </a:rPr>
              <a:t>million. </a:t>
            </a:r>
            <a:r>
              <a:rPr lang="en-US" sz="1200" dirty="0" smtClean="0">
                <a:solidFill>
                  <a:srgbClr val="0070C0"/>
                </a:solidFill>
              </a:rPr>
              <a:t>Current policy is </a:t>
            </a:r>
            <a:r>
              <a:rPr lang="en-US" sz="1200" dirty="0">
                <a:solidFill>
                  <a:srgbClr val="0070C0"/>
                </a:solidFill>
              </a:rPr>
              <a:t>floor of </a:t>
            </a:r>
            <a:r>
              <a:rPr lang="en-US" sz="1200" dirty="0" smtClean="0">
                <a:solidFill>
                  <a:srgbClr val="0070C0"/>
                </a:solidFill>
              </a:rPr>
              <a:t>25% </a:t>
            </a:r>
            <a:r>
              <a:rPr lang="en-US" sz="1200" dirty="0">
                <a:solidFill>
                  <a:srgbClr val="0070C0"/>
                </a:solidFill>
              </a:rPr>
              <a:t>with a target of 35</a:t>
            </a:r>
            <a:r>
              <a:rPr lang="en-US" sz="1200" dirty="0" smtClean="0">
                <a:solidFill>
                  <a:srgbClr val="0070C0"/>
                </a:solidFill>
              </a:rPr>
              <a:t>%.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97719" y="1231612"/>
            <a:ext cx="4176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*</a:t>
            </a:r>
            <a:endParaRPr lang="en-US" sz="1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8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2397919"/>
            <a:ext cx="8686800" cy="70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i="1" dirty="0" smtClean="0">
                <a:solidFill>
                  <a:srgbClr val="0070C0"/>
                </a:solidFill>
                <a:latin typeface="Calibri"/>
              </a:rPr>
              <a:t>Organizational Profile</a:t>
            </a:r>
            <a:endParaRPr lang="en-US" altLang="en-US" sz="3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71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  <a:effectLst/>
              </a:rPr>
              <a:t>FY </a:t>
            </a:r>
            <a:r>
              <a:rPr lang="en-US" sz="2800" dirty="0" smtClean="0">
                <a:solidFill>
                  <a:srgbClr val="0070C0"/>
                </a:solidFill>
                <a:effectLst/>
              </a:rPr>
              <a:t>2019-20 Citywide Organizational Profile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07679" name="Group 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16056348"/>
              </p:ext>
            </p:extLst>
          </p:nvPr>
        </p:nvGraphicFramePr>
        <p:xfrm>
          <a:off x="381000" y="762000"/>
          <a:ext cx="8458200" cy="4661288"/>
        </p:xfrm>
        <a:graphic>
          <a:graphicData uri="http://schemas.openxmlformats.org/drawingml/2006/table">
            <a:tbl>
              <a:tblPr/>
              <a:tblGrid>
                <a:gridCol w="4572000"/>
                <a:gridCol w="1676400"/>
                <a:gridCol w="228600"/>
                <a:gridCol w="1981200"/>
              </a:tblGrid>
              <a:tr h="551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FY 2018-19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Proposed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FY 2019-20</a:t>
                      </a:r>
                    </a:p>
                  </a:txBody>
                  <a:tcPr marT="45729" marB="45729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8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Population        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205,536 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205,536 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Citywide City Employees (FTE)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1,588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1,579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354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General Fund FTE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894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903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83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Adopted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$ 887,260,564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908,452,759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General Fund Adopted Budget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$ 227,786,018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$   236,968,577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35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Residents served per FTE (All Funds)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97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Residents served per FTE (General Fund)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42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 per capita (All Funds)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$4,317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$4,420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marL="522287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 Budget per capita (General Fund)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$1,108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$1,153</a:t>
                      </a:r>
                    </a:p>
                  </a:txBody>
                  <a:tcPr marR="274320" marT="45729" marB="4572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58200" y="1371600"/>
            <a:ext cx="287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  </a:t>
            </a:r>
            <a:endParaRPr lang="en-US" sz="16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6073914"/>
            <a:ext cx="838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1000" dirty="0" smtClean="0">
                <a:latin typeface="Arial" charset="0"/>
              </a:rPr>
              <a:t>*   Estimated population. Department of Finance Annual Publication not yet available.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000" dirty="0" smtClean="0">
                <a:latin typeface="Arial" charset="0"/>
              </a:rPr>
              <a:t>**  Position Count includes Two Positions authorized for Right to Lease. Proposed budget does not include the funding for these 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1000" dirty="0" smtClean="0">
                <a:latin typeface="Arial" charset="0"/>
              </a:rPr>
              <a:t>     positions pending  Measure S discussion at Study Session #3.</a:t>
            </a:r>
            <a:endParaRPr lang="en-US" altLang="en-US" sz="1000" dirty="0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8528" y="1002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980274" y="-7620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32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864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7909943"/>
              </p:ext>
            </p:extLst>
          </p:nvPr>
        </p:nvGraphicFramePr>
        <p:xfrm>
          <a:off x="209550" y="981103"/>
          <a:ext cx="8724277" cy="4014922"/>
        </p:xfrm>
        <a:graphic>
          <a:graphicData uri="http://schemas.openxmlformats.org/drawingml/2006/table">
            <a:tbl>
              <a:tblPr/>
              <a:tblGrid>
                <a:gridCol w="2762250"/>
                <a:gridCol w="1295400"/>
                <a:gridCol w="762000"/>
                <a:gridCol w="228600"/>
                <a:gridCol w="1351280"/>
                <a:gridCol w="914400"/>
                <a:gridCol w="208280"/>
                <a:gridCol w="1202067"/>
              </a:tblGrid>
              <a:tr h="780298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2018-19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Proposed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FY 2019-20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Expenditure% Change from 18-19</a:t>
                      </a:r>
                    </a:p>
                  </a:txBody>
                  <a:tcPr marT="45725" marB="45725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637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Public Safety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$ 164,001,316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$168,446,285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Works &amp; Utilities*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468,408,513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500,310,577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Community Development*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66,012,923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60,127,408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(8.9%)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675">
                <a:tc>
                  <a:txBody>
                    <a:bodyPr/>
                    <a:lstStyle/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Quality of Life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48,364,048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46,423,231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Administration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Internal Service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108,251,212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12.6%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103,919,069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(4.0%)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Expenditures*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$ 855,038,012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$879,226,570  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7" name="Text Box 57"/>
          <p:cNvSpPr txBox="1">
            <a:spLocks noChangeArrowheads="1"/>
          </p:cNvSpPr>
          <p:nvPr/>
        </p:nvSpPr>
        <p:spPr bwMode="auto">
          <a:xfrm>
            <a:off x="152400" y="5702498"/>
            <a:ext cx="8839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dirty="0" smtClean="0">
                <a:latin typeface="+mn-lt"/>
              </a:rPr>
              <a:t>*Data </a:t>
            </a:r>
            <a:r>
              <a:rPr lang="en-US" altLang="en-US" sz="1400" dirty="0">
                <a:latin typeface="+mn-lt"/>
              </a:rPr>
              <a:t>excludes </a:t>
            </a:r>
            <a:r>
              <a:rPr lang="en-US" altLang="en-US" sz="1400" dirty="0" smtClean="0">
                <a:latin typeface="+mn-lt"/>
              </a:rPr>
              <a:t>transfers out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2286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rgbClr val="0070C0"/>
                </a:solidFill>
                <a:effectLst/>
              </a:rPr>
              <a:t>FY 2019-20 Citywide Organizational Profile</a:t>
            </a:r>
            <a:r>
              <a:rPr lang="en-US" kern="0" dirty="0" smtClean="0">
                <a:solidFill>
                  <a:srgbClr val="0070C0"/>
                </a:solidFill>
                <a:effectLst/>
              </a:rPr>
              <a:t/>
            </a:r>
            <a:br>
              <a:rPr lang="en-US" kern="0" dirty="0" smtClean="0">
                <a:solidFill>
                  <a:srgbClr val="0070C0"/>
                </a:solidFill>
                <a:effectLst/>
              </a:rPr>
            </a:br>
            <a:endParaRPr lang="en-US" sz="2000" kern="0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87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70C0"/>
                </a:solidFill>
              </a:rPr>
              <a:t>FY 2019-20 Budget Adoption Calendar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April 30</a:t>
            </a:r>
            <a:r>
              <a:rPr lang="en-US" sz="2200" dirty="0" smtClean="0">
                <a:solidFill>
                  <a:srgbClr val="0070C0"/>
                </a:solidFill>
                <a:effectLst/>
              </a:rPr>
              <a:t>, Budget Study Session #1, 9:00 a.m.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>
                <a:effectLst/>
              </a:rPr>
              <a:t>FY 2018-19 Third Quarter Update</a:t>
            </a:r>
            <a:endParaRPr lang="en-US" sz="2200" b="1" dirty="0" smtClean="0">
              <a:effectLst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>
                <a:effectLst/>
              </a:rPr>
              <a:t>FY 2019-20 Proposed General Fund Budget and Five Year Forecast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Organizational Profile</a:t>
            </a:r>
            <a:endParaRPr lang="en-US" sz="2200" dirty="0" smtClean="0">
              <a:effectLst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May 7, Budget Study Session #2,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Departmental Presentations </a:t>
            </a:r>
            <a:endParaRPr lang="en-US" sz="2200" dirty="0"/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Capital Improvement Program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Fee Changes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May 14, Budget Study Session #3, 9:00 a.m.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Follow-up Items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/>
              <a:t>Measure S Discussion </a:t>
            </a:r>
            <a:endParaRPr lang="en-US" sz="22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May 21, Budget Hearing, 6:00 p.m.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0070C0"/>
                </a:solidFill>
              </a:rPr>
              <a:t>June 4, Budget Adoption, 6:00 p.m.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endParaRPr lang="en-US" sz="2400" dirty="0" smtClean="0">
              <a:effectLst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1543050" algn="l"/>
              </a:tabLst>
              <a:defRPr/>
            </a:pPr>
            <a:endParaRPr lang="en-US" sz="1000" dirty="0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10400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29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25826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400" dirty="0" smtClean="0"/>
              <a:t>City of Glendale 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4000" i="1" dirty="0" smtClean="0">
                <a:solidFill>
                  <a:srgbClr val="0070C0"/>
                </a:solidFill>
              </a:rPr>
              <a:t>Third Quarter Financial Update</a:t>
            </a:r>
            <a:r>
              <a:rPr lang="en-US" altLang="en-US" sz="3600" i="1" dirty="0" smtClean="0">
                <a:solidFill>
                  <a:srgbClr val="FF0000"/>
                </a:solidFill>
              </a:rPr>
              <a:t/>
            </a:r>
            <a:br>
              <a:rPr lang="en-US" altLang="en-US" sz="3600" i="1" dirty="0" smtClean="0">
                <a:solidFill>
                  <a:srgbClr val="FF0000"/>
                </a:solidFill>
              </a:rPr>
            </a:br>
            <a:r>
              <a:rPr lang="en-US" altLang="en-US" sz="3600" dirty="0" smtClean="0"/>
              <a:t>April 30, 2019</a:t>
            </a:r>
          </a:p>
        </p:txBody>
      </p:sp>
    </p:spTree>
    <p:extLst>
      <p:ext uri="{BB962C8B-B14F-4D97-AF65-F5344CB8AC3E}">
        <p14:creationId xmlns:p14="http://schemas.microsoft.com/office/powerpoint/2010/main" val="358465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05800" cy="3276600"/>
          </a:xfrm>
        </p:spPr>
        <p:txBody>
          <a:bodyPr/>
          <a:lstStyle/>
          <a:p>
            <a:pPr marL="0" lvl="2" indent="0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endParaRPr lang="en-US" sz="4000" dirty="0">
              <a:solidFill>
                <a:srgbClr val="FFFF00"/>
              </a:solidFill>
              <a:effectLst/>
              <a:ea typeface="+mn-ea"/>
              <a:cs typeface="+mn-cs"/>
            </a:endParaRPr>
          </a:p>
          <a:p>
            <a:pPr marL="0" lvl="2" indent="0" algn="ctr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  <a:tabLst>
                <a:tab pos="1543050" algn="l"/>
              </a:tabLst>
              <a:defRPr/>
            </a:pPr>
            <a:r>
              <a:rPr lang="en-US" sz="4000" dirty="0" smtClean="0">
                <a:solidFill>
                  <a:srgbClr val="0070C0"/>
                </a:solidFill>
                <a:effectLst/>
                <a:ea typeface="+mn-ea"/>
                <a:cs typeface="+mn-cs"/>
              </a:rPr>
              <a:t>Questions &amp; Comments</a:t>
            </a:r>
            <a:endParaRPr lang="en-US" sz="4000" dirty="0">
              <a:solidFill>
                <a:srgbClr val="0070C0"/>
              </a:solidFill>
              <a:effectLst/>
              <a:ea typeface="+mn-ea"/>
              <a:cs typeface="+mn-cs"/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tabLst>
                <a:tab pos="1543050" algn="l"/>
              </a:tabLst>
              <a:defRPr/>
            </a:pPr>
            <a:endParaRPr lang="en-US" dirty="0">
              <a:effectLst/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43050" algn="l"/>
              </a:tabLst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04754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3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7650"/>
            <a:ext cx="8534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100" dirty="0" smtClean="0">
                <a:solidFill>
                  <a:srgbClr val="0070C0"/>
                </a:solidFill>
              </a:rPr>
              <a:t>FY 2018-19 3rd Quarter Update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700" dirty="0" smtClean="0"/>
              <a:t>General Fund Revenues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228600" y="1219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111111"/>
                </a:solidFill>
              </a:rPr>
              <a:t>Revenues received as of March 31, </a:t>
            </a:r>
            <a:r>
              <a:rPr lang="en-US" sz="2200" dirty="0" smtClean="0">
                <a:solidFill>
                  <a:srgbClr val="111111"/>
                </a:solidFill>
              </a:rPr>
              <a:t>2019 are estimated to be $</a:t>
            </a:r>
            <a:r>
              <a:rPr lang="en-US" sz="2200" dirty="0">
                <a:solidFill>
                  <a:srgbClr val="111111"/>
                </a:solidFill>
              </a:rPr>
              <a:t>133.8 million, which is $7.0 million, or 5.5%, higher than what had been received at the same point last year</a:t>
            </a:r>
          </a:p>
          <a:p>
            <a:pPr marL="342900" indent="-342900" fontAlgn="base"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200" dirty="0">
                <a:solidFill>
                  <a:srgbClr val="111111"/>
                </a:solidFill>
              </a:rPr>
              <a:t>For FY </a:t>
            </a:r>
            <a:r>
              <a:rPr lang="en-US" sz="2200" dirty="0" smtClean="0">
                <a:solidFill>
                  <a:srgbClr val="111111"/>
                </a:solidFill>
              </a:rPr>
              <a:t>2018-19 </a:t>
            </a:r>
            <a:r>
              <a:rPr lang="en-US" sz="2200" dirty="0">
                <a:solidFill>
                  <a:srgbClr val="111111"/>
                </a:solidFill>
              </a:rPr>
              <a:t>the Revenue estimates have been </a:t>
            </a:r>
            <a:r>
              <a:rPr lang="en-US" sz="2200" dirty="0" smtClean="0">
                <a:solidFill>
                  <a:srgbClr val="111111"/>
                </a:solidFill>
              </a:rPr>
              <a:t>decreased/adjusted by </a:t>
            </a:r>
            <a:r>
              <a:rPr lang="en-US" sz="2200" dirty="0">
                <a:solidFill>
                  <a:srgbClr val="111111"/>
                </a:solidFill>
              </a:rPr>
              <a:t>$</a:t>
            </a:r>
            <a:r>
              <a:rPr lang="en-US" sz="2200" dirty="0" smtClean="0">
                <a:solidFill>
                  <a:srgbClr val="111111"/>
                </a:solidFill>
              </a:rPr>
              <a:t>1.9 </a:t>
            </a:r>
            <a:r>
              <a:rPr lang="en-US" sz="2200" dirty="0">
                <a:solidFill>
                  <a:srgbClr val="111111"/>
                </a:solidFill>
              </a:rPr>
              <a:t>million, due to: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111111"/>
                </a:solidFill>
              </a:rPr>
              <a:t>Decrease in Utility </a:t>
            </a:r>
            <a:r>
              <a:rPr lang="en-US" sz="2200" dirty="0">
                <a:solidFill>
                  <a:srgbClr val="111111"/>
                </a:solidFill>
              </a:rPr>
              <a:t>U</a:t>
            </a:r>
            <a:r>
              <a:rPr lang="en-US" sz="2200" dirty="0" smtClean="0">
                <a:solidFill>
                  <a:srgbClr val="111111"/>
                </a:solidFill>
              </a:rPr>
              <a:t>sers Tax and Occupancy </a:t>
            </a:r>
            <a:r>
              <a:rPr lang="en-US" sz="2200" dirty="0">
                <a:solidFill>
                  <a:srgbClr val="111111"/>
                </a:solidFill>
              </a:rPr>
              <a:t>and </a:t>
            </a:r>
            <a:r>
              <a:rPr lang="en-US" sz="2200" dirty="0" smtClean="0">
                <a:solidFill>
                  <a:srgbClr val="111111"/>
                </a:solidFill>
              </a:rPr>
              <a:t>Other </a:t>
            </a:r>
            <a:r>
              <a:rPr lang="en-US" sz="2200" dirty="0">
                <a:solidFill>
                  <a:srgbClr val="111111"/>
                </a:solidFill>
              </a:rPr>
              <a:t>T</a:t>
            </a:r>
            <a:r>
              <a:rPr lang="en-US" sz="2200" dirty="0" smtClean="0">
                <a:solidFill>
                  <a:srgbClr val="111111"/>
                </a:solidFill>
              </a:rPr>
              <a:t>axes </a:t>
            </a:r>
            <a:r>
              <a:rPr lang="en-US" sz="2200" dirty="0">
                <a:solidFill>
                  <a:srgbClr val="111111"/>
                </a:solidFill>
              </a:rPr>
              <a:t>categories based on actuals </a:t>
            </a:r>
            <a:r>
              <a:rPr lang="en-US" sz="2200" dirty="0" smtClean="0">
                <a:solidFill>
                  <a:srgbClr val="111111"/>
                </a:solidFill>
              </a:rPr>
              <a:t>received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111111"/>
                </a:solidFill>
              </a:rPr>
              <a:t>Increase in Revenue from Other Agencies category based on actuals received</a:t>
            </a:r>
            <a:endParaRPr lang="en-US" sz="2200" dirty="0">
              <a:solidFill>
                <a:srgbClr val="111111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543050" algn="l"/>
              </a:tabLst>
              <a:defRPr/>
            </a:pPr>
            <a:r>
              <a:rPr lang="en-US" sz="2200" dirty="0" smtClean="0">
                <a:solidFill>
                  <a:srgbClr val="111111"/>
                </a:solidFill>
              </a:rPr>
              <a:t>All Other revenues </a:t>
            </a:r>
            <a:r>
              <a:rPr lang="en-US" sz="2200" dirty="0">
                <a:solidFill>
                  <a:srgbClr val="111111"/>
                </a:solidFill>
              </a:rPr>
              <a:t>are expected to meet forecast by </a:t>
            </a:r>
            <a:r>
              <a:rPr lang="en-US" sz="2200" dirty="0" smtClean="0">
                <a:solidFill>
                  <a:srgbClr val="111111"/>
                </a:solidFill>
              </a:rPr>
              <a:t>year-end 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5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14400"/>
          </a:xfrm>
        </p:spPr>
        <p:txBody>
          <a:bodyPr>
            <a:normAutofit/>
          </a:bodyPr>
          <a:lstStyle/>
          <a:p>
            <a:r>
              <a:rPr lang="en-US" sz="2800" kern="0" dirty="0">
                <a:solidFill>
                  <a:srgbClr val="0070C0"/>
                </a:solidFill>
              </a:rPr>
              <a:t>FY 2018-19 3rd Quarter Update</a:t>
            </a:r>
            <a:r>
              <a:rPr lang="en-US" altLang="en-US" sz="2000" dirty="0" smtClean="0">
                <a:solidFill>
                  <a:srgbClr val="000000"/>
                </a:solidFill>
                <a:effectLst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effectLst/>
              </a:rPr>
            </a:b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General Fund Resources – March 31, 2019 (In Thousands)</a:t>
            </a:r>
          </a:p>
        </p:txBody>
      </p:sp>
      <p:graphicFrame>
        <p:nvGraphicFramePr>
          <p:cNvPr id="6" name="Group 18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94713891"/>
              </p:ext>
            </p:extLst>
          </p:nvPr>
        </p:nvGraphicFramePr>
        <p:xfrm>
          <a:off x="152400" y="838203"/>
          <a:ext cx="8839198" cy="5257792"/>
        </p:xfrm>
        <a:graphic>
          <a:graphicData uri="http://schemas.openxmlformats.org/drawingml/2006/table">
            <a:tbl>
              <a:tblPr/>
              <a:tblGrid>
                <a:gridCol w="3033058"/>
                <a:gridCol w="1039906"/>
                <a:gridCol w="1386541"/>
                <a:gridCol w="1126564"/>
                <a:gridCol w="1213223"/>
                <a:gridCol w="1039906"/>
              </a:tblGrid>
              <a:tr h="467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Budget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Adjustments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Revised Resources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Estimated Receipts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Received</a:t>
                      </a:r>
                    </a:p>
                  </a:txBody>
                  <a:tcPr marT="45713" marB="4571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Taxes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$ </a:t>
                      </a:r>
                      <a:r>
                        <a:rPr lang="en-US" sz="1200" spc="-10" dirty="0" smtClean="0">
                          <a:effectLst/>
                          <a:latin typeface="+mn-lt"/>
                          <a:ea typeface="Times New Roman"/>
                        </a:rPr>
                        <a:t>   61,538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$      </a:t>
                      </a:r>
                      <a:r>
                        <a:rPr lang="en-US" sz="1200" spc="-10" dirty="0" smtClean="0">
                          <a:effectLst/>
                          <a:latin typeface="+mn-lt"/>
                          <a:ea typeface="Times New Roman"/>
                        </a:rPr>
                        <a:t>         </a:t>
                      </a: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-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 smtClean="0">
                          <a:effectLst/>
                          <a:latin typeface="+mn-lt"/>
                          <a:ea typeface="Times New Roman"/>
                        </a:rPr>
                        <a:t>$     </a:t>
                      </a: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61,538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$  </a:t>
                      </a:r>
                      <a:r>
                        <a:rPr lang="en-US" sz="1200" spc="-10" dirty="0" smtClean="0">
                          <a:effectLst/>
                          <a:latin typeface="+mn-lt"/>
                          <a:ea typeface="Times New Roman"/>
                        </a:rPr>
                        <a:t>    35,791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+mn-lt"/>
                          <a:ea typeface="Times New Roman"/>
                        </a:rPr>
                        <a:t>58.2%</a:t>
                      </a: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Sales Taxes*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44,685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26,468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Utility Users Taxes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29,855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(1,400)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28,455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18,607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Occupancy and Other Taxes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16,279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(1,109)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Licenses and Permits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 From Other Agencies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Charges For Services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9,206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Interfund Revenue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Fines and Forfeitures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72.7%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Interest/Use Of Money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1,145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73.8%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Miscellaneous and Non-Operating 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1,342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Transfers from Other Funds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22,186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GSA Loan Repayment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Sub-Total Revenues:</a:t>
                      </a:r>
                    </a:p>
                  </a:txBody>
                  <a:tcPr marT="45713" marB="4571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228,409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(1,891)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226,518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133,767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Assigned Fund Balance</a:t>
                      </a:r>
                    </a:p>
                  </a:txBody>
                  <a:tcPr marL="91433" marR="91433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1,197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2,182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Unassigned Fund Balance</a:t>
                      </a:r>
                    </a:p>
                  </a:txBody>
                  <a:tcPr marL="91433" marR="91433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Resources:</a:t>
                      </a:r>
                    </a:p>
                  </a:txBody>
                  <a:tcPr marL="91433" marR="91433"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229,394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     5,898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  235,292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133,767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021" y="6488668"/>
            <a:ext cx="1579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Data excludes Measure S</a:t>
            </a:r>
            <a:endParaRPr lang="en-US" sz="10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6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04800"/>
            <a:ext cx="8534400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100" dirty="0">
                <a:solidFill>
                  <a:srgbClr val="0070C0"/>
                </a:solidFill>
                <a:effectLst/>
              </a:rPr>
              <a:t>FY </a:t>
            </a:r>
            <a:r>
              <a:rPr lang="en-US" sz="3100" dirty="0" smtClean="0">
                <a:solidFill>
                  <a:srgbClr val="0070C0"/>
                </a:solidFill>
                <a:effectLst/>
              </a:rPr>
              <a:t>2018-19 </a:t>
            </a:r>
            <a:r>
              <a:rPr lang="en-US" sz="3100" dirty="0" smtClean="0">
                <a:solidFill>
                  <a:srgbClr val="0070C0"/>
                </a:solidFill>
              </a:rPr>
              <a:t>3rd</a:t>
            </a:r>
            <a:r>
              <a:rPr lang="en-US" sz="3100" dirty="0" smtClean="0">
                <a:solidFill>
                  <a:srgbClr val="0070C0"/>
                </a:solidFill>
                <a:effectLst/>
              </a:rPr>
              <a:t> Quarter Update          </a:t>
            </a:r>
            <a:r>
              <a:rPr lang="en-US" sz="2800" dirty="0">
                <a:solidFill>
                  <a:srgbClr val="0070C0"/>
                </a:solidFill>
                <a:effectLst/>
              </a:rPr>
              <a:t/>
            </a:r>
            <a:br>
              <a:rPr lang="en-US" sz="2800" dirty="0">
                <a:solidFill>
                  <a:srgbClr val="0070C0"/>
                </a:solidFill>
                <a:effectLst/>
              </a:rPr>
            </a:br>
            <a:r>
              <a:rPr lang="en-US" sz="2700" dirty="0" smtClean="0">
                <a:effectLst/>
              </a:rPr>
              <a:t>General Fund Expenditures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FFFF00"/>
                </a:solidFill>
                <a:effectLst/>
              </a:rPr>
            </a:b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4579" name="Rectangle 157"/>
          <p:cNvSpPr>
            <a:spLocks noChangeArrowheads="1"/>
          </p:cNvSpPr>
          <p:nvPr/>
        </p:nvSpPr>
        <p:spPr bwMode="auto">
          <a:xfrm>
            <a:off x="304800" y="12192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Aft>
                <a:spcPct val="60000"/>
              </a:spcAft>
              <a:buSzPct val="90000"/>
              <a:buFont typeface="Arial" panose="020B0604020202020204" pitchFamily="34" charset="0"/>
              <a:buChar char="•"/>
              <a:tabLst>
                <a:tab pos="1543050" algn="l"/>
              </a:tabLst>
            </a:pPr>
            <a:r>
              <a:rPr lang="en-US" sz="2400" dirty="0">
                <a:solidFill>
                  <a:srgbClr val="111111"/>
                </a:solidFill>
              </a:rPr>
              <a:t>Department expenditures are tracking as expected</a:t>
            </a:r>
          </a:p>
          <a:p>
            <a:pPr marL="685800" lvl="1" indent="-342900" algn="l">
              <a:spcAft>
                <a:spcPct val="30000"/>
              </a:spcAft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>
                <a:solidFill>
                  <a:srgbClr val="111111"/>
                </a:solidFill>
              </a:rPr>
              <a:t>Total expenditures </a:t>
            </a:r>
            <a:r>
              <a:rPr lang="en-US" sz="2200" dirty="0" smtClean="0">
                <a:solidFill>
                  <a:srgbClr val="111111"/>
                </a:solidFill>
              </a:rPr>
              <a:t>are $168.9 million (71.8% of total budget) compared to 70.0% at </a:t>
            </a:r>
            <a:r>
              <a:rPr lang="en-US" sz="2200" dirty="0">
                <a:solidFill>
                  <a:srgbClr val="111111"/>
                </a:solidFill>
              </a:rPr>
              <a:t>the same point last year</a:t>
            </a:r>
          </a:p>
          <a:p>
            <a:pPr marL="685800" lvl="1" indent="-342900" algn="l">
              <a:spcAft>
                <a:spcPct val="30000"/>
              </a:spcAft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All departments </a:t>
            </a:r>
            <a:r>
              <a:rPr lang="en-US" sz="2200" dirty="0">
                <a:solidFill>
                  <a:srgbClr val="111111"/>
                </a:solidFill>
              </a:rPr>
              <a:t>are </a:t>
            </a:r>
            <a:r>
              <a:rPr lang="en-US" sz="2200" dirty="0" smtClean="0">
                <a:solidFill>
                  <a:srgbClr val="111111"/>
                </a:solidFill>
              </a:rPr>
              <a:t>at or below the 75% mark</a:t>
            </a:r>
          </a:p>
          <a:p>
            <a:pPr marL="685800" lvl="1" indent="-342900" fontAlgn="base">
              <a:spcAft>
                <a:spcPct val="30000"/>
              </a:spcAft>
              <a:buSzPct val="90000"/>
              <a:buFont typeface="Wingdings" panose="05000000000000000000" pitchFamily="2" charset="2"/>
              <a:buChar char="§"/>
              <a:tabLst>
                <a:tab pos="1543050" algn="l"/>
              </a:tabLst>
            </a:pPr>
            <a:r>
              <a:rPr lang="en-US" sz="2200" dirty="0" smtClean="0">
                <a:solidFill>
                  <a:srgbClr val="111111"/>
                </a:solidFill>
              </a:rPr>
              <a:t>Transfer category exceeds the 75% mark due to the GSA Loan Repayment being received within the first quarter; 20% is transferred into the Low and Moderate Housing Fund</a:t>
            </a:r>
            <a:endParaRPr lang="en-US" sz="2200" dirty="0">
              <a:solidFill>
                <a:srgbClr val="111111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01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kern="0" dirty="0" smtClean="0">
                <a:solidFill>
                  <a:srgbClr val="0070C0"/>
                </a:solidFill>
              </a:rPr>
              <a:t>FY </a:t>
            </a:r>
            <a:r>
              <a:rPr lang="en-US" sz="2800" kern="0" dirty="0">
                <a:solidFill>
                  <a:srgbClr val="0070C0"/>
                </a:solidFill>
              </a:rPr>
              <a:t>2018-19 3rd Quarter </a:t>
            </a:r>
            <a:r>
              <a:rPr lang="en-US" sz="2800" kern="0" dirty="0" smtClean="0">
                <a:solidFill>
                  <a:srgbClr val="0070C0"/>
                </a:solidFill>
              </a:rPr>
              <a:t>Update</a:t>
            </a:r>
            <a:r>
              <a:rPr lang="en-US" alt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en-US" alt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General Fund Expenditures</a:t>
            </a:r>
            <a:r>
              <a:rPr lang="en-US" altLang="en-US" sz="2400" dirty="0">
                <a:solidFill>
                  <a:srgbClr val="000000"/>
                </a:solidFill>
                <a:effectLst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– March 31, 2019 (In Thousands)</a:t>
            </a:r>
          </a:p>
        </p:txBody>
      </p:sp>
      <p:graphicFrame>
        <p:nvGraphicFramePr>
          <p:cNvPr id="6" name="Group 21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64919353"/>
              </p:ext>
            </p:extLst>
          </p:nvPr>
        </p:nvGraphicFramePr>
        <p:xfrm>
          <a:off x="76200" y="914395"/>
          <a:ext cx="8991600" cy="5181601"/>
        </p:xfrm>
        <a:graphic>
          <a:graphicData uri="http://schemas.openxmlformats.org/drawingml/2006/table">
            <a:tbl>
              <a:tblPr/>
              <a:tblGrid>
                <a:gridCol w="2488746"/>
                <a:gridCol w="1043668"/>
                <a:gridCol w="1123950"/>
                <a:gridCol w="1204232"/>
                <a:gridCol w="1043668"/>
                <a:gridCol w="1043668"/>
                <a:gridCol w="1043668"/>
              </a:tblGrid>
              <a:tr h="461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Adopted Budget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Recurring Adjustments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One-Time Adjustments*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Revised Budget*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Estimated Actuals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Expended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Administrative Services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5,788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 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         21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5,809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      3,784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65.1%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Attorney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2,876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75.6%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Clerk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2,263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30.8%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Treasurer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71.9%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Development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17,465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19,494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13,120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67.3%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Comm. Services &amp; Parks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12,831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12,988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9,209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70.9%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Fire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59,415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61,834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46,274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74.8%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Human Resources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3,187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1,700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53.3%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Innovation, Performance &amp; Audit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1,384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68.1%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Library, Arts &amp; Culture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10,560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10,664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7,960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74.6%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 Services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4,619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4,968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3,447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69.4%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Police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87,315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87,651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64,228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73.3%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 Works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15,248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18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16,150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10,461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64.8%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Transfers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3,926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4,199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3,624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86.3%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Sub-Total: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227,786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 534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6,905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92100" algn="l"/>
                        </a:tabLst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235,225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168,921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71.8%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Approval 3</a:t>
                      </a:r>
                      <a:r>
                        <a:rPr kumimoji="0" lang="en-US" sz="118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Qtr. Adj.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92100" algn="l"/>
                        </a:tabLst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Total Expenditures:</a:t>
                      </a:r>
                    </a:p>
                  </a:txBody>
                  <a:tcPr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227,786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 601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        6,905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292100" algn="l"/>
                        </a:tabLst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235,292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$    168,921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8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71.8%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8164" y="6531114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</a:rPr>
              <a:t>  * Includes carryover appropriations</a:t>
            </a: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FFFF00"/>
                </a:solidFill>
              </a:rPr>
              <a:t> </a:t>
            </a:r>
            <a:endParaRPr lang="en-US" sz="1000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FFFF00"/>
                </a:solidFill>
              </a:rPr>
              <a:t> </a:t>
            </a:r>
            <a:endParaRPr lang="en-US" sz="1000" dirty="0">
              <a:solidFill>
                <a:srgbClr val="FFFF00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13414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111111"/>
                </a:solidFill>
                <a:latin typeface="Avenir LT Std 65 Medium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solidFill>
                  <a:srgbClr val="0070C0"/>
                </a:solidFill>
                <a:effectLst/>
              </a:rPr>
              <a:t>FY 2018-19 General Fund Projected Year-End </a:t>
            </a:r>
          </a:p>
          <a:p>
            <a:pPr algn="ctr" eaLnBrk="1" hangingPunct="1"/>
            <a:r>
              <a:rPr lang="en-US" altLang="en-US" sz="2800" dirty="0" smtClean="0">
                <a:solidFill>
                  <a:srgbClr val="0070C0"/>
                </a:solidFill>
                <a:effectLst/>
              </a:rPr>
              <a:t> Fund Balance</a:t>
            </a:r>
            <a:r>
              <a:rPr lang="en-US" altLang="en-US" sz="2000" dirty="0" smtClean="0">
                <a:solidFill>
                  <a:srgbClr val="C00000"/>
                </a:solidFill>
                <a:effectLst/>
              </a:rPr>
              <a:t/>
            </a:r>
            <a:br>
              <a:rPr lang="en-US" altLang="en-US" sz="2000" dirty="0" smtClean="0">
                <a:solidFill>
                  <a:srgbClr val="C00000"/>
                </a:solidFill>
                <a:effectLst/>
              </a:rPr>
            </a:br>
            <a:r>
              <a:rPr lang="en-US" altLang="en-US" sz="2400" dirty="0">
                <a:solidFill>
                  <a:srgbClr val="333333"/>
                </a:solidFill>
              </a:rPr>
              <a:t>A</a:t>
            </a:r>
            <a:r>
              <a:rPr lang="en-US" altLang="en-US" sz="2400" dirty="0" smtClean="0">
                <a:solidFill>
                  <a:srgbClr val="333333"/>
                </a:solidFill>
                <a:effectLst/>
              </a:rPr>
              <a:t>s of </a:t>
            </a:r>
            <a:r>
              <a:rPr lang="en-US" altLang="en-US" sz="2400" dirty="0" smtClean="0">
                <a:solidFill>
                  <a:schemeClr val="tx1"/>
                </a:solidFill>
              </a:rPr>
              <a:t>June 30</a:t>
            </a:r>
            <a:r>
              <a:rPr lang="en-US" altLang="en-US" sz="2400" dirty="0" smtClean="0">
                <a:solidFill>
                  <a:schemeClr val="tx1"/>
                </a:solidFill>
                <a:effectLst/>
              </a:rPr>
              <a:t>, 2019 </a:t>
            </a:r>
            <a:r>
              <a:rPr lang="en-US" altLang="en-US" sz="2400" dirty="0" smtClean="0">
                <a:solidFill>
                  <a:srgbClr val="333333"/>
                </a:solidFill>
                <a:effectLst/>
              </a:rPr>
              <a:t>(</a:t>
            </a:r>
            <a:r>
              <a:rPr lang="en-US" altLang="en-US" sz="2400" dirty="0" smtClean="0">
                <a:solidFill>
                  <a:srgbClr val="333333"/>
                </a:solidFill>
              </a:rPr>
              <a:t>In Thousands)</a:t>
            </a:r>
            <a:endParaRPr lang="en-US" sz="2400" kern="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6270478"/>
              </p:ext>
            </p:extLst>
          </p:nvPr>
        </p:nvGraphicFramePr>
        <p:xfrm>
          <a:off x="256018" y="1371600"/>
          <a:ext cx="8638018" cy="4162861"/>
        </p:xfrm>
        <a:graphic>
          <a:graphicData uri="http://schemas.openxmlformats.org/drawingml/2006/table">
            <a:tbl>
              <a:tblPr lastRow="1"/>
              <a:tblGrid>
                <a:gridCol w="4633119"/>
                <a:gridCol w="243681"/>
                <a:gridCol w="2438173"/>
                <a:gridCol w="264609"/>
                <a:gridCol w="1058436"/>
              </a:tblGrid>
              <a:tr h="8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Unassigned &amp; Charter Reserve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Budget*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Beginning Fund Balance, 7/1/2018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 75,533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33.2%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Year-end Savings, 6/30/2019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2,378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 Ending Fund Balance, 6/30/2019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$ 77,911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34.2%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Pending 3</a:t>
                      </a:r>
                      <a:r>
                        <a:rPr kumimoji="0" lang="en-US" sz="1800" b="0" i="0" u="none" strike="noStrike" kern="1200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Qtr. Adj.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(67)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Projected Carryovers into FY 2019-20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(2,500)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Projected  Ending Fund Balance, 6/30/2019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75,344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33.1%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166577" y="5653982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* Reserve percentage is based on FY 2018-19 adopted appropriation of $227.8 million. Current policy is a floor of 25% and a target of 35%, which was adopted in July, 2017.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980274" y="-31898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Slide </a:t>
            </a:r>
            <a:fld id="{E84AD047-A750-4502-A2C1-981712CCB2B3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68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2722" y="152400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en-US" sz="2800" kern="0" dirty="0">
                <a:solidFill>
                  <a:srgbClr val="0070C0"/>
                </a:solidFill>
                <a:effectLst/>
              </a:rPr>
              <a:t>FY 2018-19 3rd Quarter Update</a:t>
            </a:r>
            <a:r>
              <a:rPr lang="en-US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en-US" altLang="en-US" sz="2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PERS Rate Stabilization Fund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7032499" y="0"/>
            <a:ext cx="21336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dirty="0" smtClean="0"/>
              <a:t>Slide </a:t>
            </a:r>
            <a:fld id="{E84AD047-A750-4502-A2C1-981712CCB2B3}" type="slidenum">
              <a:rPr lang="en-US" sz="1200" smtClean="0"/>
              <a:pPr algn="r">
                <a:defRPr/>
              </a:pPr>
              <a:t>9</a:t>
            </a:fld>
            <a:endParaRPr lang="en-US" sz="1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280" y="946298"/>
            <a:ext cx="8854316" cy="5454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tabLst>
                <a:tab pos="1543050" algn="l"/>
              </a:tabLst>
              <a:defRPr sz="3200">
                <a:solidFill>
                  <a:srgbClr val="111111"/>
                </a:solidFill>
                <a:latin typeface="Avenir LT Std 45 Book" pitchFamily="34" charset="0"/>
              </a:defRPr>
            </a:lvl1pPr>
            <a:lvl2pPr marL="571500" indent="-228600" eaLnBrk="0" hangingPunct="0">
              <a:spcBef>
                <a:spcPct val="20000"/>
              </a:spcBef>
              <a:buChar char="–"/>
              <a:tabLst>
                <a:tab pos="1543050" algn="l"/>
              </a:tabLst>
              <a:defRPr sz="2800">
                <a:solidFill>
                  <a:srgbClr val="111111"/>
                </a:solidFill>
                <a:latin typeface="Avenir LT Std 45 Book" pitchFamily="34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tabLst>
                <a:tab pos="1543050" algn="l"/>
              </a:tabLst>
              <a:defRPr sz="2400">
                <a:solidFill>
                  <a:srgbClr val="111111"/>
                </a:solidFill>
                <a:latin typeface="Avenir LT Std 45 Book" pitchFamily="34" charset="0"/>
              </a:defRPr>
            </a:lvl3pPr>
            <a:lvl4pPr marL="1257300" indent="-228600" eaLnBrk="0" hangingPunct="0">
              <a:spcBef>
                <a:spcPct val="20000"/>
              </a:spcBef>
              <a:buChar char="–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4pPr>
            <a:lvl5pPr marL="971550" indent="-285750" eaLnBrk="0" hangingPunct="0">
              <a:spcBef>
                <a:spcPct val="20000"/>
              </a:spcBef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5pPr>
            <a:lvl6pPr marL="14287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6pPr>
            <a:lvl7pPr marL="18859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7pPr>
            <a:lvl8pPr marL="23431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8pPr>
            <a:lvl9pPr marL="2800350" indent="-285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l"/>
              </a:tabLst>
              <a:defRPr sz="2000">
                <a:solidFill>
                  <a:srgbClr val="111111"/>
                </a:solidFill>
                <a:latin typeface="Avenir LT Std 45 Book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Three 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deposits totaling $26.5 million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Aug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. 9, 2017: $8.833 million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Aug. 31, 2017: $8.833 million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Sept. 21,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2017: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$8.833 million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+mn-lt"/>
                <a:cs typeface="Arial" panose="020B0604020202020204" pitchFamily="34" charset="0"/>
              </a:rPr>
              <a:t>Moderate Portfolio Target Allocation: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3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%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Cash,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51%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Equities,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46%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Fixed Income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Individual equity/fixed income funds are actively managed by portfolio managers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900" dirty="0">
                <a:latin typeface="+mn-lt"/>
                <a:cs typeface="Arial" panose="020B0604020202020204" pitchFamily="34" charset="0"/>
              </a:rPr>
              <a:t>Targeted Annual Net Return of 5.0%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FY 2018-19 3</a:t>
            </a:r>
            <a:r>
              <a:rPr lang="en-US" altLang="en-US" sz="1800" baseline="30000" dirty="0" smtClean="0">
                <a:latin typeface="+mn-lt"/>
                <a:cs typeface="Arial" panose="020B0604020202020204" pitchFamily="34" charset="0"/>
              </a:rPr>
              <a:t>rd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dirty="0" smtClean="0">
                <a:latin typeface="+mn-lt"/>
                <a:cs typeface="Arial" panose="020B0604020202020204" pitchFamily="34" charset="0"/>
              </a:rPr>
              <a:t>Quarter – return of 8.24%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Inception to March 2019 – return of 4.98%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Total ending balance as of March 31, 2019 is $28.5 million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19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Future budget policy consideration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ct val="60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Utilizing year-end savings towards PERS Rate Stabilization Fund </a:t>
            </a:r>
          </a:p>
          <a:p>
            <a:pPr marL="342900" lvl="2" indent="-342900" eaLnBrk="1" hangingPunct="1">
              <a:lnSpc>
                <a:spcPct val="90000"/>
              </a:lnSpc>
              <a:spcAft>
                <a:spcPct val="600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82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MarigoldPowerPointTemplate</Template>
  <TotalTime>6510</TotalTime>
  <Words>2961</Words>
  <Application>Microsoft Office PowerPoint</Application>
  <PresentationFormat>On-screen Show (4:3)</PresentationFormat>
  <Paragraphs>807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2_Custom Design</vt:lpstr>
      <vt:lpstr>1_Custom Design</vt:lpstr>
      <vt:lpstr>Office Theme</vt:lpstr>
      <vt:lpstr>1_Office Theme</vt:lpstr>
      <vt:lpstr>PowerPoint Presentation</vt:lpstr>
      <vt:lpstr>Agenda</vt:lpstr>
      <vt:lpstr>City of Glendale  Third Quarter Financial Update April 30, 2019</vt:lpstr>
      <vt:lpstr>FY 2018-19 3rd Quarter Update General Fund Revenues </vt:lpstr>
      <vt:lpstr>FY 2018-19 3rd Quarter Update General Fund Resources – March 31, 2019 (In Thousands)</vt:lpstr>
      <vt:lpstr>FY 2018-19 3rd Quarter Update           General Fund Expenditures </vt:lpstr>
      <vt:lpstr>FY 2018-19 3rd Quarter Update General Fund Expenditures – March 31, 2019 (In Thousands)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 2019-20 General Fund Proposed Budget Proposed Service Level Adjustments</vt:lpstr>
      <vt:lpstr>PowerPoint Presentation</vt:lpstr>
      <vt:lpstr>FY 2019-20 General Fund Proposed Budget Summary of Reductions (In Millions)</vt:lpstr>
      <vt:lpstr>FY 2019-20 General Fund Proposed Budget Proposed Reductions (1 of 2)</vt:lpstr>
      <vt:lpstr>FY 2019-20 General Fund Proposed Budget Proposed Reductions (2 of 2)</vt:lpstr>
      <vt:lpstr>PowerPoint Presentation</vt:lpstr>
      <vt:lpstr>FY 2019-20 General Fund Proposed Budget Fund Balance Projection </vt:lpstr>
      <vt:lpstr>PowerPoint Presentation</vt:lpstr>
      <vt:lpstr>FY 2019-20 Citywide Organizational Profile </vt:lpstr>
      <vt:lpstr>PowerPoint Presentation</vt:lpstr>
      <vt:lpstr>FY 2019-20 Budget Adoption Calendar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Dashboards</dc:title>
  <dc:creator>Jacobsen, Jason</dc:creator>
  <cp:lastModifiedBy>Karamyan, Mari</cp:lastModifiedBy>
  <cp:revision>807</cp:revision>
  <cp:lastPrinted>2019-04-30T01:00:59Z</cp:lastPrinted>
  <dcterms:created xsi:type="dcterms:W3CDTF">2017-04-25T15:05:36Z</dcterms:created>
  <dcterms:modified xsi:type="dcterms:W3CDTF">2019-05-14T21:00:46Z</dcterms:modified>
</cp:coreProperties>
</file>