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  <p:sldMasterId id="2147483694" r:id="rId2"/>
    <p:sldMasterId id="2147483718" r:id="rId3"/>
    <p:sldMasterId id="2147483736" r:id="rId4"/>
    <p:sldMasterId id="2147483764" r:id="rId5"/>
  </p:sldMasterIdLst>
  <p:notesMasterIdLst>
    <p:notesMasterId r:id="rId39"/>
  </p:notesMasterIdLst>
  <p:handoutMasterIdLst>
    <p:handoutMasterId r:id="rId40"/>
  </p:handoutMasterIdLst>
  <p:sldIdLst>
    <p:sldId id="477" r:id="rId6"/>
    <p:sldId id="553" r:id="rId7"/>
    <p:sldId id="679" r:id="rId8"/>
    <p:sldId id="672" r:id="rId9"/>
    <p:sldId id="444" r:id="rId10"/>
    <p:sldId id="555" r:id="rId11"/>
    <p:sldId id="556" r:id="rId12"/>
    <p:sldId id="674" r:id="rId13"/>
    <p:sldId id="675" r:id="rId14"/>
    <p:sldId id="673" r:id="rId15"/>
    <p:sldId id="676" r:id="rId16"/>
    <p:sldId id="677" r:id="rId17"/>
    <p:sldId id="678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680" r:id="rId26"/>
    <p:sldId id="454" r:id="rId27"/>
    <p:sldId id="455" r:id="rId28"/>
    <p:sldId id="456" r:id="rId29"/>
    <p:sldId id="457" r:id="rId30"/>
    <p:sldId id="682" r:id="rId31"/>
    <p:sldId id="571" r:id="rId32"/>
    <p:sldId id="575" r:id="rId33"/>
    <p:sldId id="594" r:id="rId34"/>
    <p:sldId id="595" r:id="rId35"/>
    <p:sldId id="683" r:id="rId36"/>
    <p:sldId id="461" r:id="rId37"/>
    <p:sldId id="630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mdjian, Nayiri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F3E1"/>
    <a:srgbClr val="FFECD1"/>
    <a:srgbClr val="FFEED5"/>
    <a:srgbClr val="FFF3C1"/>
    <a:srgbClr val="FFFFE1"/>
    <a:srgbClr val="FF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81" autoAdjust="0"/>
    <p:restoredTop sz="99743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2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dirty="0" smtClean="0"/>
              <a:t>FY 2019-20 Budget Hearing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A434FA58-DE81-488B-AF5E-5F199822D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644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dirty="0" smtClean="0"/>
              <a:t>FY 2019-20 Budget Hearing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FECE4F1-0687-479A-9437-F29F4436F3DA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C534F35-917D-4471-836C-A9F805021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49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4F35-917D-4471-836C-A9F8050215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D1C8A1-7699-42C6-B73B-8BFDB4377B84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1F723656-A47A-427B-87BF-2D6F5656A4FF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86FA26-CB7D-43BC-BD76-3DD306BFEE50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E8565B-0110-46D1-A3D5-7A6C0849F9DF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DDA121DE-5707-403F-B20B-8806126B9D0E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443044C4-6A6A-48C8-AB81-05F58239FDAB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73EA44C-D8D5-472A-86D0-3DE8C4031A6B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73EA44C-D8D5-472A-86D0-3DE8C4031A6B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7FCFE5-779E-4F04-8658-B89DA3C1FD07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7C6E855-7D67-442A-BBAE-FB7BCB552408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2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A8EC2B33-C52E-4929-AA2F-31D1F2E70D59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8489329-2521-4913-89F9-797310D4A5A9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00" indent="-286116">
              <a:defRPr>
                <a:solidFill>
                  <a:srgbClr val="FFFF00"/>
                </a:solidFill>
                <a:latin typeface="Arial" charset="0"/>
              </a:defRPr>
            </a:lvl2pPr>
            <a:lvl3pPr marL="1144463" indent="-228892">
              <a:defRPr>
                <a:solidFill>
                  <a:srgbClr val="FFFF00"/>
                </a:solidFill>
                <a:latin typeface="Arial" charset="0"/>
              </a:defRPr>
            </a:lvl3pPr>
            <a:lvl4pPr marL="1602249" indent="-228892">
              <a:defRPr>
                <a:solidFill>
                  <a:srgbClr val="FFFF00"/>
                </a:solidFill>
                <a:latin typeface="Arial" charset="0"/>
              </a:defRPr>
            </a:lvl4pPr>
            <a:lvl5pPr marL="2060033" indent="-228892">
              <a:defRPr>
                <a:solidFill>
                  <a:srgbClr val="FFFF00"/>
                </a:solidFill>
                <a:latin typeface="Arial" charset="0"/>
              </a:defRPr>
            </a:lvl5pPr>
            <a:lvl6pPr marL="2517819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604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390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175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E64245-E1CD-4E39-A3BA-D2AB29F1D73B}" type="slidenum">
              <a:rPr lang="en-US" altLang="en-US" smtClean="0">
                <a:solidFill>
                  <a:schemeClr val="tx1"/>
                </a:solidFill>
              </a:rPr>
              <a:pPr/>
              <a:t>26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15997-C961-4FAB-84E0-540C3BA369D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25436-9EBC-4DA4-8DDE-E66CE9A67C5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DB50099-76F4-44E1-B743-3D5DED4CEDFA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698A305C-71A7-4336-9A44-87B176520F3B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May 21,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FY 2019-20 Budget Hearing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7FBC2-78D3-4145-910A-9915DDC42A3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6" y="4422467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FY 2019-20 Budget Hearing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May 21, 2019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May 21,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FY 2019-20 Budget Hearing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0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8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5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7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0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7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2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69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4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5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3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9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3357352-67D4-4E5D-96DB-0F23C7D21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3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1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1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7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53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58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5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1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8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6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5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0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3357352-67D4-4E5D-96DB-0F23C7D21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79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34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71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8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19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86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3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19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1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2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1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2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229600" cy="1219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5944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2286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A0257F63-3233-487D-AD23-0B933C0A5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9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739CD2A2-9EDD-4115-8DF2-5CBC2B1DC2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8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83357352-67D4-4E5D-96DB-0F23C7D219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6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79" r:id="rId14"/>
    <p:sldLayoutId id="2147483735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83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2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5325" y="3124200"/>
            <a:ext cx="7620000" cy="175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40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City of Glendale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Budget 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Hearing</a:t>
            </a:r>
            <a:endParaRPr lang="en-US" sz="36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May </a:t>
            </a:r>
            <a:r>
              <a:rPr lang="en-US" sz="3200" dirty="0" smtClean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21, 2019</a:t>
            </a:r>
            <a:endParaRPr lang="en-US" sz="3200" dirty="0">
              <a:solidFill>
                <a:srgbClr val="11111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981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2800" dirty="0" smtClean="0">
                <a:solidFill>
                  <a:srgbClr val="0070C0"/>
                </a:solidFill>
                <a:effectLst/>
              </a:rPr>
              <a:t>2019-20 General Fund Proposed </a:t>
            </a:r>
            <a:r>
              <a:rPr lang="en-US" altLang="en-US" sz="2800" dirty="0">
                <a:solidFill>
                  <a:srgbClr val="0070C0"/>
                </a:solidFill>
                <a:effectLst/>
              </a:rPr>
              <a:t>Budget</a:t>
            </a:r>
            <a:r>
              <a:rPr lang="en-US" altLang="en-US" sz="32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200" dirty="0">
                <a:solidFill>
                  <a:srgbClr val="C00000"/>
                </a:solidFill>
                <a:effectLst/>
              </a:rPr>
            </a:br>
            <a:r>
              <a:rPr lang="en-US" altLang="en-US" sz="24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effectLst/>
              </a:rPr>
              <a:t>Service Level Adjustments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771731"/>
              </p:ext>
            </p:extLst>
          </p:nvPr>
        </p:nvGraphicFramePr>
        <p:xfrm>
          <a:off x="152400" y="1143000"/>
          <a:ext cx="8839200" cy="3306915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151367"/>
                <a:gridCol w="1420633"/>
                <a:gridCol w="4267200"/>
              </a:tblGrid>
              <a:tr h="51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Recurring Adjustments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 Clerk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19,200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Supplies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Earning Distribution Changes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Services &amp; Parks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1,359,787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Academy – 15 Recruits; One vacant position redirected for an Emergency Services Coordinator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1,609,027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6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63658"/>
              </p:ext>
            </p:extLst>
          </p:nvPr>
        </p:nvGraphicFramePr>
        <p:xfrm>
          <a:off x="533400" y="1371600"/>
          <a:ext cx="7543800" cy="3505200"/>
        </p:xfrm>
        <a:graphic>
          <a:graphicData uri="http://schemas.openxmlformats.org/drawingml/2006/table">
            <a:tbl>
              <a:tblPr/>
              <a:tblGrid>
                <a:gridCol w="5595470"/>
                <a:gridCol w="194833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Resources:*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2019-20 Proposed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236,021,322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of Assigned Econ Dev Fund Balance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628,251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Resources: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$   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236,649,573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Appropriations:*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236,968,577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Net Loss: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($319,004)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2982" name="Rectangle 22"/>
          <p:cNvSpPr>
            <a:spLocks noChangeArrowheads="1"/>
          </p:cNvSpPr>
          <p:nvPr/>
        </p:nvSpPr>
        <p:spPr bwMode="auto">
          <a:xfrm>
            <a:off x="316302" y="178346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FY </a:t>
            </a:r>
            <a:r>
              <a:rPr lang="en-US" altLang="en-US" sz="2800" dirty="0" smtClean="0">
                <a:solidFill>
                  <a:srgbClr val="0070C0"/>
                </a:solidFill>
                <a:latin typeface="+mj-lt"/>
              </a:rPr>
              <a:t>2019-20 General Fund Proposed 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Budget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</a:t>
            </a:r>
            <a:endParaRPr lang="en-US" altLang="en-US" sz="2400" dirty="0" smtClean="0">
              <a:solidFill>
                <a:srgbClr val="0070C0"/>
              </a:solidFill>
              <a:latin typeface="+mj-lt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General Fund Resources and Appropriations</a:t>
            </a:r>
            <a:br>
              <a:rPr lang="en-US" sz="2400" dirty="0">
                <a:solidFill>
                  <a:prstClr val="black"/>
                </a:solidFill>
                <a:latin typeface="+mj-lt"/>
              </a:rPr>
            </a:br>
            <a:endParaRPr 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23037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152400" y="6581001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*Resources and Appropriations do not include Measure S funding</a:t>
            </a:r>
          </a:p>
        </p:txBody>
      </p:sp>
    </p:spTree>
    <p:extLst>
      <p:ext uri="{BB962C8B-B14F-4D97-AF65-F5344CB8AC3E}">
        <p14:creationId xmlns:p14="http://schemas.microsoft.com/office/powerpoint/2010/main" val="352307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 lIns="91432" tIns="45716" rIns="91432" bIns="45716">
            <a:noAutofit/>
          </a:bodyPr>
          <a:lstStyle/>
          <a:p>
            <a:pPr algn="ctr" eaLnBrk="1" hangingPunct="1"/>
            <a:r>
              <a:rPr 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General Fund Proposed Budget</a:t>
            </a:r>
            <a:r>
              <a:rPr lang="en-US" sz="31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100" dirty="0" smtClean="0">
                <a:solidFill>
                  <a:srgbClr val="FF0000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Fund Balance Projection </a:t>
            </a:r>
          </a:p>
        </p:txBody>
      </p:sp>
      <p:graphicFrame>
        <p:nvGraphicFramePr>
          <p:cNvPr id="987193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0482094"/>
              </p:ext>
            </p:extLst>
          </p:nvPr>
        </p:nvGraphicFramePr>
        <p:xfrm>
          <a:off x="533400" y="1143000"/>
          <a:ext cx="8153399" cy="3478876"/>
        </p:xfrm>
        <a:graphic>
          <a:graphicData uri="http://schemas.openxmlformats.org/drawingml/2006/table">
            <a:tbl>
              <a:tblPr/>
              <a:tblGrid>
                <a:gridCol w="4748683"/>
                <a:gridCol w="2060749"/>
                <a:gridCol w="134396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Unassigned &amp; Charter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Projected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Beginning Balance, 7/1/2019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75,344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31.9%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Projected Use of Fund Balance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(319)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Ending Fund Balance, 6/30/2020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75,025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31.7%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ext Box 37"/>
          <p:cNvSpPr txBox="1">
            <a:spLocks noChangeArrowheads="1"/>
          </p:cNvSpPr>
          <p:nvPr/>
        </p:nvSpPr>
        <p:spPr bwMode="auto">
          <a:xfrm>
            <a:off x="152400" y="6581001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*Based </a:t>
            </a:r>
            <a:r>
              <a:rPr lang="en-US" sz="1200" dirty="0"/>
              <a:t>on </a:t>
            </a:r>
            <a:r>
              <a:rPr lang="en-US" sz="1200" dirty="0" smtClean="0"/>
              <a:t>proposed recurring appropriation </a:t>
            </a:r>
            <a:r>
              <a:rPr lang="en-US" sz="1200" dirty="0"/>
              <a:t>of </a:t>
            </a:r>
            <a:r>
              <a:rPr lang="en-US" sz="1200" dirty="0" smtClean="0"/>
              <a:t>$236.3 </a:t>
            </a:r>
            <a:r>
              <a:rPr lang="en-US" sz="1200" dirty="0"/>
              <a:t>million. </a:t>
            </a:r>
            <a:r>
              <a:rPr lang="en-US" sz="1200" dirty="0" smtClean="0"/>
              <a:t>Current policy is </a:t>
            </a:r>
            <a:r>
              <a:rPr lang="en-US" sz="1200" dirty="0"/>
              <a:t>floor of </a:t>
            </a:r>
            <a:r>
              <a:rPr lang="en-US" sz="1200" dirty="0" smtClean="0"/>
              <a:t>25% </a:t>
            </a:r>
            <a:r>
              <a:rPr lang="en-US" sz="1200" dirty="0"/>
              <a:t>with a target of 35</a:t>
            </a:r>
            <a:r>
              <a:rPr lang="en-US" sz="1200" dirty="0" smtClean="0"/>
              <a:t>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7719" y="1231612"/>
            <a:ext cx="4176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*</a:t>
            </a:r>
            <a:endParaRPr lang="en-US" sz="13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010400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</a:rPr>
              <a:t>Measure S </a:t>
            </a:r>
            <a:r>
              <a:rPr lang="en-US" sz="2700" dirty="0" smtClean="0"/>
              <a:t>Approved Funding</a:t>
            </a:r>
            <a:endParaRPr lang="en-US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46765"/>
              </p:ext>
            </p:extLst>
          </p:nvPr>
        </p:nvGraphicFramePr>
        <p:xfrm>
          <a:off x="1524000" y="1219200"/>
          <a:ext cx="6025515" cy="477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7499"/>
                <a:gridCol w="1728016"/>
              </a:tblGrid>
              <a:tr h="533400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Measure S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Appropriations</a:t>
                      </a:r>
                      <a:endParaRPr lang="en-US" sz="16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Approved</a:t>
                      </a:r>
                      <a:br>
                        <a:rPr lang="en-US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FY 2019-20</a:t>
                      </a:r>
                      <a:endParaRPr lang="en-US" sz="16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Housing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Affordable Housing Development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20,000,000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Rental Rights Program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Monthly Housing Rental Subsidy Program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4,170,000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First Time Home Buyer Program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680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Housing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25,330,000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64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sng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64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Seismic Upgrades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3,500,000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Recreation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Aquatics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Expansion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560,000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864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Holiday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Ice Rink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458,000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32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920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n-US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Appropriations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$      29,848,000</a:t>
                      </a:r>
                      <a:endParaRPr lang="en-US" sz="14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28">
                <a:tc>
                  <a:txBody>
                    <a:bodyPr/>
                    <a:lstStyle/>
                    <a:p>
                      <a:pPr marL="0" marR="9144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Revenue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4)</a:t>
            </a:r>
          </a:p>
        </p:txBody>
      </p:sp>
      <p:graphicFrame>
        <p:nvGraphicFramePr>
          <p:cNvPr id="11858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06779"/>
              </p:ext>
            </p:extLst>
          </p:nvPr>
        </p:nvGraphicFramePr>
        <p:xfrm>
          <a:off x="152401" y="914400"/>
          <a:ext cx="8839199" cy="4800599"/>
        </p:xfrm>
        <a:graphic>
          <a:graphicData uri="http://schemas.openxmlformats.org/drawingml/2006/table">
            <a:tbl>
              <a:tblPr/>
              <a:tblGrid>
                <a:gridCol w="3598258"/>
                <a:gridCol w="1329791"/>
                <a:gridCol w="1408014"/>
                <a:gridCol w="1329791"/>
                <a:gridCol w="1173345"/>
              </a:tblGrid>
              <a:tr h="622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CDBG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1,852,537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1,879,314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26,777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2020 -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 Assistance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38,029,143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39,377,685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1,348,542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Home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1,669,297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2,270,152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600,855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Continuum of Care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2,416,477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2,449,400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Emergency Solutions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147,970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157,192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Workforce Innovation and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Opportunity Act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6,123,399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6,747,837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624,438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Affordable Housing Trust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24,739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150,996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126,257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Urban Art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179,500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Glendale Youth Alliance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2,088,316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2,481,533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393,217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81" y="152400"/>
            <a:ext cx="85344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</a:t>
            </a:r>
            <a:r>
              <a:rPr lang="en-US" sz="2400" dirty="0">
                <a:solidFill>
                  <a:schemeClr val="tx1"/>
                </a:solidFill>
                <a:effectLst/>
              </a:rPr>
              <a:t>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793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10830"/>
              </p:ext>
            </p:extLst>
          </p:nvPr>
        </p:nvGraphicFramePr>
        <p:xfrm>
          <a:off x="152400" y="914400"/>
          <a:ext cx="8839200" cy="5181597"/>
        </p:xfrm>
        <a:graphic>
          <a:graphicData uri="http://schemas.openxmlformats.org/drawingml/2006/table">
            <a:tbl>
              <a:tblPr/>
              <a:tblGrid>
                <a:gridCol w="3919858"/>
                <a:gridCol w="1327442"/>
                <a:gridCol w="1467994"/>
                <a:gridCol w="1186890"/>
                <a:gridCol w="937016"/>
              </a:tblGrid>
              <a:tr h="581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2120 -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Affordable Homeownership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300,000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-            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 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2130 - Low &amp; Mod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Housing Asset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1,660,143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988,051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(672,092)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367,004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1,088,726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721,722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Filming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(609,464)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2180 - Recreation 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4,216,969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(4,216,969)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2190 - Hazardous Disposal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1,761,348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1,807,268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45,920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2210 - Parking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9,560,809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13,751,809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4,191,000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M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2,043,282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1,923,963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(119,319)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2240 - Measure H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278,114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316,606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38,492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2260 - Measure W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Air Quality Improvement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334,283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349,003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14,720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San Fernando Landscape District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90,575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80,400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(10,175)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550223"/>
            <a:ext cx="336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Funds collapsing into General Fund in FY 2019-20</a:t>
            </a:r>
            <a:endParaRPr lang="en-US" sz="12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991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47085"/>
              </p:ext>
            </p:extLst>
          </p:nvPr>
        </p:nvGraphicFramePr>
        <p:xfrm>
          <a:off x="152399" y="914400"/>
          <a:ext cx="8839202" cy="5029201"/>
        </p:xfrm>
        <a:graphic>
          <a:graphicData uri="http://schemas.openxmlformats.org/drawingml/2006/table">
            <a:tbl>
              <a:tblPr/>
              <a:tblGrid>
                <a:gridCol w="3858108"/>
                <a:gridCol w="1338527"/>
                <a:gridCol w="1417265"/>
                <a:gridCol w="1259791"/>
                <a:gridCol w="965511"/>
              </a:tblGrid>
              <a:tr h="581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R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340,000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-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(340,000)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R-Regional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4,520,000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(4,520,000)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Prop A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3,856,048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4,473,465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617,417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Prop C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4,146,567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4,093,650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(52,917)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Utility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10,333,998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10,797,273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463,275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Asset Forfeiture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727,036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536,379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(190,657)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Police Special Grants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775,682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144,318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Supplemental Law Enforcement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485,429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421,693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(63,736)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(13.1%)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(4,400)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Mutual Aid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Special Events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1,195,010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-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(1,195,010)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550223"/>
            <a:ext cx="3130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Funds collapsing into General Fund in FY 2019-20</a:t>
            </a:r>
            <a:endParaRPr lang="en-US" sz="11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</a:t>
            </a:r>
            <a:r>
              <a:rPr lang="en-US" sz="2400" dirty="0">
                <a:solidFill>
                  <a:schemeClr val="tx1"/>
                </a:solidFill>
                <a:effectLst/>
              </a:rPr>
              <a:t>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072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Proposed Budget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Summary of Appropriation-Special Revenue Funds (4 of 4)</a:t>
            </a:r>
          </a:p>
        </p:txBody>
      </p:sp>
      <p:graphicFrame>
        <p:nvGraphicFramePr>
          <p:cNvPr id="119201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46439"/>
              </p:ext>
            </p:extLst>
          </p:nvPr>
        </p:nvGraphicFramePr>
        <p:xfrm>
          <a:off x="152399" y="990600"/>
          <a:ext cx="8839202" cy="3276602"/>
        </p:xfrm>
        <a:graphic>
          <a:graphicData uri="http://schemas.openxmlformats.org/drawingml/2006/table">
            <a:tbl>
              <a:tblPr/>
              <a:tblGrid>
                <a:gridCol w="3801427"/>
                <a:gridCol w="1318863"/>
                <a:gridCol w="1318863"/>
                <a:gridCol w="1469607"/>
                <a:gridCol w="930442"/>
              </a:tblGrid>
              <a:tr h="58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Nutritional Meals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457,464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449,169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(8,295)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Library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185,267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281,682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96,415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2800 - Cable Access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(675,000)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(78.0%)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Public Benefit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9,243,196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9,016,367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(226,829)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8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1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Special Revenue Total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$111,398,466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$109,530,461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$(1,868,005)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52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Appropriation-Debt Service </a:t>
            </a:r>
            <a:r>
              <a:rPr lang="en-US" sz="2700" dirty="0">
                <a:solidFill>
                  <a:schemeClr val="tx1"/>
                </a:solidFill>
                <a:effectLst/>
              </a:rPr>
              <a:t>Funds </a:t>
            </a:r>
            <a:endParaRPr lang="en-US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40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48126"/>
              </p:ext>
            </p:extLst>
          </p:nvPr>
        </p:nvGraphicFramePr>
        <p:xfrm>
          <a:off x="152400" y="1219200"/>
          <a:ext cx="8839200" cy="1828800"/>
        </p:xfrm>
        <a:graphic>
          <a:graphicData uri="http://schemas.openxmlformats.org/drawingml/2006/table">
            <a:tbl>
              <a:tblPr/>
              <a:tblGrid>
                <a:gridCol w="3564956"/>
                <a:gridCol w="1484217"/>
                <a:gridCol w="1411817"/>
                <a:gridCol w="1484217"/>
                <a:gridCol w="893993"/>
              </a:tblGrid>
              <a:tr h="58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3030 - Police Building Project 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$2,619,909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$3,080,797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Debt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$3,080,797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Appropriation-Capital Improvement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/>
              <a:t>3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93794"/>
              </p:ext>
            </p:extLst>
          </p:nvPr>
        </p:nvGraphicFramePr>
        <p:xfrm>
          <a:off x="228600" y="1068699"/>
          <a:ext cx="8686800" cy="4190026"/>
        </p:xfrm>
        <a:graphic>
          <a:graphicData uri="http://schemas.openxmlformats.org/drawingml/2006/table">
            <a:tbl>
              <a:tblPr/>
              <a:tblGrid>
                <a:gridCol w="5628090"/>
                <a:gridCol w="1449660"/>
                <a:gridCol w="1609050"/>
              </a:tblGrid>
              <a:tr h="57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4010 - Capital Improvement (GF)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9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100,000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              -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850,000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2,833,000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579,500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Services &amp; Parks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5,250,000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1,575,000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Development Department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6,530,000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100,000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0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to Scholl Canyon Landfill Post-closure Fund (4030)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4,560,000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4,560,000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Total Fund 4010 Capital Improvement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19,323,000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     7,664,500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kumimoji="0" lang="en-US" sz="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Agenda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400" dirty="0">
                <a:solidFill>
                  <a:srgbClr val="0070C0"/>
                </a:solidFill>
              </a:rPr>
              <a:t>Budget Adoption Calendar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400" dirty="0" smtClean="0">
                <a:solidFill>
                  <a:srgbClr val="0070C0"/>
                </a:solidFill>
                <a:effectLst/>
              </a:rPr>
              <a:t>Proposed FY 2019-20 Budget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000" dirty="0" smtClean="0"/>
              <a:t>Summary of All Funds</a:t>
            </a:r>
            <a:endParaRPr lang="en-US" sz="20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000" dirty="0" smtClean="0"/>
              <a:t>Proposed Citywide Fee Changes</a:t>
            </a:r>
            <a:endParaRPr lang="en-US" sz="2000" dirty="0" smtClean="0">
              <a:effectLst/>
            </a:endParaRPr>
          </a:p>
          <a:p>
            <a:pPr eaLnBrk="1" hangingPunct="1">
              <a:lnSpc>
                <a:spcPct val="90000"/>
              </a:lnSpc>
              <a:spcAft>
                <a:spcPct val="600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400" dirty="0" smtClean="0">
                <a:solidFill>
                  <a:srgbClr val="0070C0"/>
                </a:solidFill>
                <a:effectLst/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7120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71962"/>
              </p:ext>
            </p:extLst>
          </p:nvPr>
        </p:nvGraphicFramePr>
        <p:xfrm>
          <a:off x="228600" y="1066801"/>
          <a:ext cx="8686799" cy="2428216"/>
        </p:xfrm>
        <a:graphic>
          <a:graphicData uri="http://schemas.openxmlformats.org/drawingml/2006/table">
            <a:tbl>
              <a:tblPr/>
              <a:tblGrid>
                <a:gridCol w="5486400"/>
                <a:gridCol w="1828800"/>
                <a:gridCol w="1371599"/>
              </a:tblGrid>
              <a:tr h="609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4011 - Measure S Capital Improvement 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711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Affordable Housing Development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20,000,000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518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Seismic Upgrades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6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Total Fund 4011 Measure S Capital Improvement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23,500,000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kumimoji="0" lang="en-US" sz="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Appropriation-Capital Improvement Funds 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</a:t>
            </a:r>
            <a:r>
              <a:rPr lang="en-US" sz="2400" dirty="0"/>
              <a:t>3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618672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a typeface="Times New Roman"/>
              </a:rPr>
              <a:t>* Capital Improvement portion of the approved $29.8 million in Measure </a:t>
            </a:r>
            <a:r>
              <a:rPr lang="en-US" sz="1100" dirty="0"/>
              <a:t>S Funding for the</a:t>
            </a:r>
            <a:r>
              <a:rPr lang="en-US" sz="1100" dirty="0" smtClean="0">
                <a:ea typeface="Times New Roman"/>
              </a:rPr>
              <a:t> </a:t>
            </a:r>
            <a:r>
              <a:rPr lang="en-US" sz="1100" dirty="0" smtClean="0"/>
              <a:t>Housing </a:t>
            </a:r>
            <a:r>
              <a:rPr lang="en-US" sz="1100" dirty="0"/>
              <a:t>Development </a:t>
            </a:r>
            <a:r>
              <a:rPr lang="en-US" sz="1100" dirty="0" smtClean="0"/>
              <a:t>Acquisitions </a:t>
            </a:r>
            <a:r>
              <a:rPr lang="en-US" sz="1100" dirty="0"/>
              <a:t>and </a:t>
            </a:r>
            <a:endParaRPr lang="en-US" sz="1100" dirty="0" smtClean="0"/>
          </a:p>
          <a:p>
            <a:r>
              <a:rPr lang="en-US" sz="1100" dirty="0" smtClean="0"/>
              <a:t>    Infrastructure </a:t>
            </a:r>
            <a:r>
              <a:rPr lang="en-US" sz="1100" dirty="0"/>
              <a:t>– Seismic U</a:t>
            </a:r>
            <a:r>
              <a:rPr lang="en-US" sz="1100" dirty="0" smtClean="0"/>
              <a:t>pgrades of Fire Stations; </a:t>
            </a:r>
            <a:r>
              <a:rPr lang="en-US" sz="1100" dirty="0"/>
              <a:t>t</a:t>
            </a:r>
            <a:r>
              <a:rPr lang="en-US" sz="1100" dirty="0" smtClean="0"/>
              <a:t>he remaining $6.3 million for the Housing </a:t>
            </a:r>
            <a:r>
              <a:rPr lang="en-US" sz="1100" dirty="0"/>
              <a:t>Rental Rights Program, Monthly </a:t>
            </a:r>
            <a:r>
              <a:rPr lang="en-US" sz="1100" dirty="0" smtClean="0"/>
              <a:t>Housing        </a:t>
            </a:r>
          </a:p>
          <a:p>
            <a:r>
              <a:rPr lang="en-US" sz="1100" dirty="0" smtClean="0"/>
              <a:t>    Rental Subsidy Program</a:t>
            </a:r>
            <a:r>
              <a:rPr lang="en-US" sz="1100" dirty="0"/>
              <a:t>, the First Time Home Buyer Program, Recreation – Aquatics Program Expansion and Holiday Ice </a:t>
            </a:r>
            <a:r>
              <a:rPr lang="en-US" sz="1100" dirty="0" smtClean="0"/>
              <a:t>Rink is in the    </a:t>
            </a:r>
          </a:p>
          <a:p>
            <a:r>
              <a:rPr lang="en-US" sz="1100" dirty="0" smtClean="0"/>
              <a:t>    General Fund. 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303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Appropriation-Capital Improvement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3)</a:t>
            </a: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42684"/>
              </p:ext>
            </p:extLst>
          </p:nvPr>
        </p:nvGraphicFramePr>
        <p:xfrm>
          <a:off x="304800" y="1066800"/>
          <a:ext cx="8534401" cy="2671913"/>
        </p:xfrm>
        <a:graphic>
          <a:graphicData uri="http://schemas.openxmlformats.org/drawingml/2006/table">
            <a:tbl>
              <a:tblPr/>
              <a:tblGrid>
                <a:gridCol w="4442566"/>
                <a:gridCol w="1987462"/>
                <a:gridCol w="2104373"/>
              </a:tblGrid>
              <a:tr h="59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4020 - State Gas Tax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7,610,000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7,920,000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4050 - Parks Mitigation Fee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4110 - Housing Mitigation Fee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55,664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7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2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Capital Improvement Total</a:t>
                      </a: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28,433,000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39,890,164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9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0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Appropriation-Enterprise </a:t>
            </a:r>
            <a:r>
              <a:rPr lang="en-US" sz="2700" dirty="0">
                <a:solidFill>
                  <a:schemeClr val="tx1"/>
                </a:solidFill>
                <a:effectLst/>
              </a:rPr>
              <a:t>Funds (1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2)</a:t>
            </a:r>
          </a:p>
        </p:txBody>
      </p:sp>
      <p:graphicFrame>
        <p:nvGraphicFramePr>
          <p:cNvPr id="11981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4940"/>
              </p:ext>
            </p:extLst>
          </p:nvPr>
        </p:nvGraphicFramePr>
        <p:xfrm>
          <a:off x="152400" y="1114426"/>
          <a:ext cx="8839200" cy="4524373"/>
        </p:xfrm>
        <a:graphic>
          <a:graphicData uri="http://schemas.openxmlformats.org/drawingml/2006/table">
            <a:tbl>
              <a:tblPr/>
              <a:tblGrid>
                <a:gridCol w="3543160"/>
                <a:gridCol w="1417265"/>
                <a:gridCol w="1516668"/>
                <a:gridCol w="1417265"/>
                <a:gridCol w="944842"/>
              </a:tblGrid>
              <a:tr h="599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Sewer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39,621,293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36,557,317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(3,063,976)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Refuse Disposal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28,618,394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27,299,582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(1,318,812)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5400 - Fiber Optic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5800 - Verdugo Fire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7,416,487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5,631,432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(1,785,055)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243,504,907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267,933,674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24,428,767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51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12,783,938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21,086,300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8,302,362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5880 - Electric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82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55,080,416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56,462,785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1,382,369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70">
                <a:tc>
                  <a:txBody>
                    <a:bodyPr/>
                    <a:lstStyle/>
                    <a:p>
                      <a:pPr lvl="0"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4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Appropriation-Enterprise Funds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700" dirty="0">
                <a:solidFill>
                  <a:schemeClr val="tx1"/>
                </a:solidFill>
                <a:effectLst/>
              </a:rPr>
              <a:t>of 2)</a:t>
            </a:r>
            <a:endParaRPr lang="en-US" sz="27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0020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60617"/>
              </p:ext>
            </p:extLst>
          </p:nvPr>
        </p:nvGraphicFramePr>
        <p:xfrm>
          <a:off x="152400" y="1143000"/>
          <a:ext cx="8839200" cy="2499741"/>
        </p:xfrm>
        <a:graphic>
          <a:graphicData uri="http://schemas.openxmlformats.org/drawingml/2006/table">
            <a:tbl>
              <a:tblPr/>
              <a:tblGrid>
                <a:gridCol w="3276600"/>
                <a:gridCol w="1524000"/>
                <a:gridCol w="1600200"/>
                <a:gridCol w="1371600"/>
                <a:gridCol w="1066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$       8,602,062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11,834,800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3,232,738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1,471,000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29,000 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5980 - Water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Enterprise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399,248,497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430,676,203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31,427,706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3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Appropriation-Internal Service Funds </a:t>
            </a:r>
            <a:r>
              <a:rPr lang="en-US" sz="2700" dirty="0">
                <a:solidFill>
                  <a:schemeClr val="tx1"/>
                </a:solidFill>
                <a:effectLst/>
              </a:rPr>
              <a:t>(1 of 2)</a:t>
            </a:r>
            <a:endParaRPr lang="en-US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220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94294"/>
              </p:ext>
            </p:extLst>
          </p:nvPr>
        </p:nvGraphicFramePr>
        <p:xfrm>
          <a:off x="152400" y="1160907"/>
          <a:ext cx="8839200" cy="4328303"/>
        </p:xfrm>
        <a:graphic>
          <a:graphicData uri="http://schemas.openxmlformats.org/drawingml/2006/table">
            <a:tbl>
              <a:tblPr/>
              <a:tblGrid>
                <a:gridCol w="3324144"/>
                <a:gridCol w="1510974"/>
                <a:gridCol w="1621464"/>
                <a:gridCol w="1324936"/>
                <a:gridCol w="1057682"/>
              </a:tblGrid>
              <a:tr h="576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Fleet Management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20,264,972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18,611,564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(1,653,408)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Joint Helicopter Operation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1,535,980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3,271,766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1,735,786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Infrastructure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13,430,865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11,152,733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(2,278,132)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Applications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9,920,494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7,509,037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(2,411,457)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Building Maintenance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8,672,128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9,155,173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483,045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Unemployment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741,028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66,666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(674,362)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Liability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7,407,247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6,992,909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(414,338)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14,996,770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15,631,259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634,489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Dental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1,960,222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1,399,154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(561,068)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(28.6%)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62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6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0070C0"/>
                </a:solidFill>
                <a:effectLst/>
              </a:rPr>
              <a:t/>
            </a:r>
            <a:br>
              <a:rPr lang="en-US" i="1" dirty="0">
                <a:solidFill>
                  <a:srgbClr val="0070C0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Appropriation-Internal Service Funds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700" dirty="0">
                <a:solidFill>
                  <a:schemeClr val="tx1"/>
                </a:solidFill>
                <a:effectLst/>
              </a:rPr>
              <a:t>of 2)</a:t>
            </a:r>
            <a:endParaRPr lang="en-US" altLang="en-US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425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33460"/>
              </p:ext>
            </p:extLst>
          </p:nvPr>
        </p:nvGraphicFramePr>
        <p:xfrm>
          <a:off x="152401" y="1189482"/>
          <a:ext cx="8806179" cy="3839719"/>
        </p:xfrm>
        <a:graphic>
          <a:graphicData uri="http://schemas.openxmlformats.org/drawingml/2006/table">
            <a:tbl>
              <a:tblPr/>
              <a:tblGrid>
                <a:gridCol w="3579352"/>
                <a:gridCol w="1383572"/>
                <a:gridCol w="1460437"/>
                <a:gridCol w="1340015"/>
                <a:gridCol w="1042803"/>
              </a:tblGrid>
              <a:tr h="58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Medical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25,097,496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25,062,173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(35,323)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490,844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249,595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(241,249)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Compensated Absences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4,706,368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5,154,164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447,796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RHSP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1,528,375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1,270,058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(258,317)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Post Employment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628,842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616,520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(12,322)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Wireless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6,393,043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5,700,151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(692,892)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8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1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Internal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117,774,674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111,842,922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(5,931,752)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3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73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33380912"/>
              </p:ext>
            </p:extLst>
          </p:nvPr>
        </p:nvGraphicFramePr>
        <p:xfrm>
          <a:off x="2684859" y="990600"/>
          <a:ext cx="3621882" cy="5139582"/>
        </p:xfrm>
        <a:graphic>
          <a:graphicData uri="http://schemas.openxmlformats.org/drawingml/2006/table">
            <a:tbl>
              <a:tblPr/>
              <a:tblGrid>
                <a:gridCol w="1928934"/>
                <a:gridCol w="1692948"/>
              </a:tblGrid>
              <a:tr h="60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 Year</a:t>
                      </a:r>
                    </a:p>
                  </a:txBody>
                  <a:tcPr marL="91432" marR="91432"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Authorized Positions</a:t>
                      </a:r>
                    </a:p>
                  </a:txBody>
                  <a:tcPr marL="91432" marR="91432" marT="45715" marB="4571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2006-07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1,974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2007-08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1,986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2008-09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1,942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2009-10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1,904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2010-11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1,899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2011-12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1,873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2012-13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1,605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2013-14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1,588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2014-15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1,520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2015-16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1,575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2016-17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1,587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2018-19 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1,591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2019-20 Proposed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1,585*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-76200"/>
            <a:ext cx="2133600" cy="457200"/>
          </a:xfrm>
          <a:ln/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7DB6D086-7034-46AD-8230-C272BAE9942E}" type="slidenum">
              <a:rPr lang="en-US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2794" name="Rectangle 58"/>
          <p:cNvSpPr>
            <a:spLocks noChangeArrowheads="1"/>
          </p:cNvSpPr>
          <p:nvPr/>
        </p:nvSpPr>
        <p:spPr bwMode="auto">
          <a:xfrm>
            <a:off x="22860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5540" name="Text Box 59"/>
          <p:cNvSpPr txBox="1">
            <a:spLocks noChangeArrowheads="1"/>
          </p:cNvSpPr>
          <p:nvPr/>
        </p:nvSpPr>
        <p:spPr bwMode="auto">
          <a:xfrm>
            <a:off x="71926" y="6336598"/>
            <a:ext cx="792907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500" indent="-6350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en-US" altLang="en-US" sz="12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  <a:latin typeface="+mn-lt"/>
              </a:rPr>
              <a:t>* Includes 5 unclassified positions added as part of the Measure S funded Monthly Housing Rental Subsidy Program</a:t>
            </a:r>
            <a:endParaRPr lang="en-US" alt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871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a typeface="+mj-ea"/>
                <a:cs typeface="+mj-cs"/>
              </a:rPr>
              <a:t>FY 2019-20 Proposed Budget</a:t>
            </a: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Authorized Full-Time Positions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91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4527" y="251460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Proposed Citywide Fee Changes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2019-20</a:t>
            </a:r>
            <a:r>
              <a:rPr lang="en-US" alt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lang="en-US" alt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45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Total Number of Fees for City Services - </a:t>
            </a:r>
            <a:r>
              <a:rPr lang="en-US" altLang="en-US" sz="1800" u="sng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2,347</a:t>
            </a:r>
            <a:endParaRPr lang="en-US" altLang="en-US" sz="18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 Changes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1,469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Fee Deletion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35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Decreases to 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30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Increase to 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39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Modifications –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CPI Adjustments to </a:t>
            </a: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759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New </a:t>
            </a: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12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&gt;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Citywide User Fees, Fines, Rates &amp; Charges</a:t>
            </a:r>
            <a:b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FY 2019-20 Proposed Fee Changes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pPr algn="r">
                <a:buFont typeface="Wingdings" pitchFamily="2" charset="2"/>
                <a:buNone/>
                <a:defRPr/>
              </a:pPr>
              <a:t>28</a:t>
            </a:fld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9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Citywide User Fees, </a:t>
            </a:r>
            <a:r>
              <a:rPr lang="en-US" altLang="en-US" sz="2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Fines, Rates 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&amp; Charges </a:t>
            </a:r>
            <a: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Estimated </a:t>
            </a:r>
            <a:r>
              <a:rPr lang="en-US" altLang="en-US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Revenues </a:t>
            </a:r>
            <a:r>
              <a:rPr lang="en-US" altLang="en-US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2019-20</a:t>
            </a:r>
          </a:p>
          <a:p>
            <a:pPr algn="ctr">
              <a:buNone/>
              <a:defRPr/>
            </a:pPr>
            <a:r>
              <a:rPr lang="en-US" altLang="en-US" sz="22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Fee Category</a:t>
            </a:r>
            <a:endParaRPr lang="en-US" altLang="en-US" sz="220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4018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22911356"/>
              </p:ext>
            </p:extLst>
          </p:nvPr>
        </p:nvGraphicFramePr>
        <p:xfrm>
          <a:off x="1600200" y="1371600"/>
          <a:ext cx="5791199" cy="3290347"/>
        </p:xfrm>
        <a:graphic>
          <a:graphicData uri="http://schemas.openxmlformats.org/drawingml/2006/table">
            <a:tbl>
              <a:tblPr/>
              <a:tblGrid>
                <a:gridCol w="2316482"/>
                <a:gridCol w="1388774"/>
                <a:gridCol w="2085943"/>
              </a:tblGrid>
              <a:tr h="620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Category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Count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Revenue Estimates by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Category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Changes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1,469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Deletions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Decreases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(57,677)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Increases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46,426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Modifications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36,820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CPI Increases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259,544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Fee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361,101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4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2,347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646,213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FY 2019-20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0070C0"/>
                </a:solidFill>
              </a:rPr>
              <a:t>April 30, Budget Study Session #1, 9:00 a.m.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FY 2018-19 Third Quarter Update</a:t>
            </a:r>
            <a:endParaRPr lang="en-US" sz="26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FY 2019-20 Proposed General Fund Budget and Five Year Forecast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Organizational </a:t>
            </a:r>
            <a:r>
              <a:rPr lang="en-US" sz="2600" dirty="0" smtClean="0"/>
              <a:t>Profile</a:t>
            </a:r>
            <a:endParaRPr lang="en-US" sz="26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7, Budget Study Session #2,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Departmental Presentations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Capital Improvement Program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Proposed Citywide Fee Changes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14, Budget Study Session #3,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Follow-up Items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Measure S Discussion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</a:t>
            </a:r>
            <a:r>
              <a:rPr lang="en-US" sz="2600" dirty="0">
                <a:solidFill>
                  <a:srgbClr val="0070C0"/>
                </a:solidFill>
              </a:rPr>
              <a:t>21, Budget Hearing, 6:00 p.m.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0070C0"/>
                </a:solidFill>
              </a:rPr>
              <a:t>June 4, Budget Adoption, 6:00 p.m.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endParaRPr lang="en-US" sz="2400" dirty="0" smtClean="0">
              <a:effectLst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sz="1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871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ChangeArrowheads="1"/>
          </p:cNvSpPr>
          <p:nvPr/>
        </p:nvSpPr>
        <p:spPr bwMode="auto">
          <a:xfrm>
            <a:off x="762000" y="228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Citywide User Fees, </a:t>
            </a:r>
            <a:r>
              <a:rPr lang="en-US" altLang="en-US" sz="28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Fines, Rates 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&amp; Charges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Estimated </a:t>
            </a:r>
            <a:r>
              <a:rPr lang="en-US" altLang="en-US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Revenues </a:t>
            </a:r>
            <a:r>
              <a:rPr lang="en-US" altLang="en-US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2019-20</a:t>
            </a:r>
          </a:p>
          <a:p>
            <a:pPr algn="ctr">
              <a:buNone/>
              <a:defRPr/>
            </a:pPr>
            <a:r>
              <a:rPr lang="en-US" altLang="en-US" sz="22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Fund Type</a:t>
            </a:r>
            <a:endParaRPr lang="en-US" altLang="en-US" sz="220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4018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38454313"/>
              </p:ext>
            </p:extLst>
          </p:nvPr>
        </p:nvGraphicFramePr>
        <p:xfrm>
          <a:off x="526891" y="1676400"/>
          <a:ext cx="7937818" cy="2176462"/>
        </p:xfrm>
        <a:graphic>
          <a:graphicData uri="http://schemas.openxmlformats.org/drawingml/2006/table">
            <a:tbl>
              <a:tblPr/>
              <a:tblGrid>
                <a:gridCol w="1828800"/>
                <a:gridCol w="1186180"/>
                <a:gridCol w="1357186"/>
                <a:gridCol w="1186180"/>
                <a:gridCol w="1147254"/>
                <a:gridCol w="1232218"/>
              </a:tblGrid>
              <a:tr h="6279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Fees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Modifications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Increases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Decreases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Estimated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Revenue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12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General Fund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315,430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 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197,901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-          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513,331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12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Non-General Funds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45,671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36,820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108,068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(57,677)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132,882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495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361,101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36,820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305,969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(57,677)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646,213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0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FY 2019-20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0070C0"/>
                </a:solidFill>
              </a:rPr>
              <a:t>April 30, Budget Study Session #1, 9:00 a.m.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FY 2018-19 Third Quarter Update</a:t>
            </a:r>
            <a:endParaRPr lang="en-US" sz="26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FY 2019-20 Proposed General Fund Budget and Five Year Forecast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/>
              <a:t>Organizational </a:t>
            </a:r>
            <a:r>
              <a:rPr lang="en-US" sz="2600" dirty="0" smtClean="0"/>
              <a:t>Profile</a:t>
            </a:r>
            <a:endParaRPr lang="en-US" sz="26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7, Budget Study Session #2,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Departmental Presentations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Capital Improvement Program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Proposed Citywide Fee Changes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14, Budget Study Session #3,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Follow-up Items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600" dirty="0" smtClean="0"/>
              <a:t>Measure S Discussion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1543050" algn="l"/>
              </a:tabLst>
              <a:defRPr/>
            </a:pPr>
            <a:r>
              <a:rPr lang="en-US" sz="2600" dirty="0" smtClean="0">
                <a:solidFill>
                  <a:srgbClr val="0070C0"/>
                </a:solidFill>
              </a:rPr>
              <a:t>May </a:t>
            </a:r>
            <a:r>
              <a:rPr lang="en-US" sz="2600" dirty="0">
                <a:solidFill>
                  <a:srgbClr val="0070C0"/>
                </a:solidFill>
              </a:rPr>
              <a:t>21, Budget Hearing, 6:00 p.m.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600" dirty="0">
                <a:solidFill>
                  <a:srgbClr val="0070C0"/>
                </a:solidFill>
              </a:rPr>
              <a:t>June 4, Budget Adoption, 6:00 p.m.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endParaRPr lang="en-US" sz="2400" dirty="0" smtClean="0">
              <a:effectLst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sz="1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020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438400"/>
            <a:ext cx="6477000" cy="1219200"/>
          </a:xfrm>
        </p:spPr>
        <p:txBody>
          <a:bodyPr>
            <a:normAutofit fontScale="92500" lnSpcReduction="20000"/>
          </a:bodyPr>
          <a:lstStyle/>
          <a:p>
            <a:pPr marL="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sz="4000" dirty="0">
              <a:solidFill>
                <a:srgbClr val="FFFF00"/>
              </a:solidFill>
              <a:effectLst/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r>
              <a:rPr lang="en-US" sz="3900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Questions &amp; Comments</a:t>
            </a:r>
            <a:endParaRPr lang="en-US" sz="3900" dirty="0">
              <a:solidFill>
                <a:srgbClr val="0070C0"/>
              </a:solidFill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endParaRPr lang="en-US" dirty="0">
              <a:effectLst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54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  <a:effectLst/>
              </a:rPr>
              <a:t>FY 2019-20 Proposed Budget</a:t>
            </a:r>
            <a:br>
              <a:rPr lang="en-US" sz="3600" i="1" dirty="0" smtClean="0">
                <a:solidFill>
                  <a:srgbClr val="0070C0"/>
                </a:solidFill>
                <a:effectLst/>
              </a:rPr>
            </a:br>
            <a:r>
              <a:rPr lang="en-US" sz="3200" dirty="0" smtClean="0"/>
              <a:t>Summary of All Funds by Type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334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Appropriations-All </a:t>
            </a:r>
            <a:r>
              <a:rPr lang="en-US" sz="2700" dirty="0">
                <a:solidFill>
                  <a:schemeClr val="tx1"/>
                </a:solidFill>
                <a:effectLst/>
              </a:rPr>
              <a:t>Funds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Overview </a:t>
            </a:r>
          </a:p>
        </p:txBody>
      </p:sp>
      <p:graphicFrame>
        <p:nvGraphicFramePr>
          <p:cNvPr id="11796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84689"/>
              </p:ext>
            </p:extLst>
          </p:nvPr>
        </p:nvGraphicFramePr>
        <p:xfrm>
          <a:off x="152402" y="899160"/>
          <a:ext cx="8839199" cy="5273040"/>
        </p:xfrm>
        <a:graphic>
          <a:graphicData uri="http://schemas.openxmlformats.org/drawingml/2006/table">
            <a:tbl>
              <a:tblPr/>
              <a:tblGrid>
                <a:gridCol w="304798"/>
                <a:gridCol w="177340"/>
                <a:gridCol w="2794460"/>
                <a:gridCol w="1524000"/>
                <a:gridCol w="1386842"/>
                <a:gridCol w="1607127"/>
                <a:gridCol w="1044632"/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Fund 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Change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Governmental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Fund: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Fund*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227,786,018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236,968,577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9,182,559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Measure S**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6,348,000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6,348,000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General Fund: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227,786,018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243,316,577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15,530,559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 Revenue Funds*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111,398,466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109,530,461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(1,868,005)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3,080,797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Capital Improvement Funds: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28,433,000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16,390,164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(12,042,836)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(42.4%)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Measure S Capital Improvement**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Capital Improvement Funds:</a:t>
                      </a:r>
                    </a:p>
                  </a:txBody>
                  <a:tcPr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28,433,000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39,890,164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11,457,164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40.3%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Proprietary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Enterprise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399,248,497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430,676,203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31,427,706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117,774,674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111,842,922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(5,931,752)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All Funds – Grand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887,260,564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938,337,124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51,076,560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92" y="6324600"/>
            <a:ext cx="868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  Filming </a:t>
            </a:r>
            <a:r>
              <a:rPr lang="en-US" sz="1100" dirty="0"/>
              <a:t>Funds </a:t>
            </a:r>
            <a:r>
              <a:rPr lang="en-US" sz="1100" dirty="0" smtClean="0"/>
              <a:t>and Recreation Fund collapsing </a:t>
            </a:r>
            <a:r>
              <a:rPr lang="en-US" sz="1100" dirty="0"/>
              <a:t>into the General Fund </a:t>
            </a:r>
            <a:r>
              <a:rPr lang="en-US" sz="1100" dirty="0" smtClean="0"/>
              <a:t>beginning </a:t>
            </a:r>
            <a:r>
              <a:rPr lang="en-US" sz="1100" dirty="0"/>
              <a:t>FY </a:t>
            </a:r>
            <a:r>
              <a:rPr lang="en-US" sz="1100" dirty="0" smtClean="0"/>
              <a:t>2019-20</a:t>
            </a:r>
          </a:p>
          <a:p>
            <a:r>
              <a:rPr lang="en-US" sz="1100" dirty="0" smtClean="0"/>
              <a:t>** Proposed FY 2019-20 includes $29.8 million in Measure S Funding of which $6.3 million is in the General Fund and $23.5 million is in </a:t>
            </a:r>
          </a:p>
          <a:p>
            <a:r>
              <a:rPr lang="en-US" sz="1100" dirty="0" smtClean="0"/>
              <a:t>     Measure S Capital Improvement Fund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sz="310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100" i="1" dirty="0" smtClean="0">
                <a:solidFill>
                  <a:schemeClr val="tx1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Appropriations-General Fund (1 of 2)</a:t>
            </a:r>
          </a:p>
        </p:txBody>
      </p:sp>
      <p:graphicFrame>
        <p:nvGraphicFramePr>
          <p:cNvPr id="118172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16897"/>
              </p:ext>
            </p:extLst>
          </p:nvPr>
        </p:nvGraphicFramePr>
        <p:xfrm>
          <a:off x="152401" y="1066800"/>
          <a:ext cx="8839199" cy="4956082"/>
        </p:xfrm>
        <a:graphic>
          <a:graphicData uri="http://schemas.openxmlformats.org/drawingml/2006/table">
            <a:tbl>
              <a:tblPr/>
              <a:tblGrid>
                <a:gridCol w="3441813"/>
                <a:gridCol w="1408015"/>
                <a:gridCol w="1329792"/>
                <a:gridCol w="1516579"/>
                <a:gridCol w="908336"/>
                <a:gridCol w="234664"/>
              </a:tblGrid>
              <a:tr h="648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- Finance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5,787,467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6,177,148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389,681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Attorney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3,801,964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4,389,151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587,187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Clerk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1,451,530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1,119,516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(332,014)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Treasurer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793,464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850,872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57,408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17,465,318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16,635,856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(829,461)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Services 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Parks*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12,830,845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16,882,457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4,051,612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886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59,414,713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62,154,379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2,739,666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34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3,187,075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3,068,540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(118,535)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204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Innovation, Performance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1,384,355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1,370,081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(14,274)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804">
                <a:tc>
                  <a:txBody>
                    <a:bodyPr/>
                    <a:lstStyle/>
                    <a:p>
                      <a:pPr lvl="1" algn="l" fontAlgn="b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792" y="6581244"/>
            <a:ext cx="3581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Recreation Fund collapsing into General Fund in FY 19-20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1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7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Appropriations-General </a:t>
            </a:r>
            <a:r>
              <a:rPr lang="en-US" sz="2700" dirty="0">
                <a:solidFill>
                  <a:schemeClr val="tx1"/>
                </a:solidFill>
                <a:effectLst/>
              </a:rPr>
              <a:t>Fund 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700" dirty="0">
                <a:solidFill>
                  <a:schemeClr val="tx1"/>
                </a:solidFill>
                <a:effectLst/>
              </a:rPr>
              <a:t>of 2)</a:t>
            </a:r>
            <a:endParaRPr lang="en-US" sz="27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3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05632"/>
              </p:ext>
            </p:extLst>
          </p:nvPr>
        </p:nvGraphicFramePr>
        <p:xfrm>
          <a:off x="152399" y="1066800"/>
          <a:ext cx="8839200" cy="4668368"/>
        </p:xfrm>
        <a:graphic>
          <a:graphicData uri="http://schemas.openxmlformats.org/drawingml/2006/table">
            <a:tbl>
              <a:tblPr/>
              <a:tblGrid>
                <a:gridCol w="2964203"/>
                <a:gridCol w="1842613"/>
                <a:gridCol w="1602272"/>
                <a:gridCol w="1361932"/>
                <a:gridCol w="849203"/>
                <a:gridCol w="218977"/>
              </a:tblGrid>
              <a:tr h="62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10,560,186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11,005,400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445,214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4,619,299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5,949,342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1,330,043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87,315,322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89,022,571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1,707,249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15,248,228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15,104,129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(144,099)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08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3,926,252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3,239,135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(687,117)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1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General Fund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227,786,018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236,968,577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9,182,560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0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Measure S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-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6,348,000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6,348,000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227,786,018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243,316,577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15,530,559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16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794075"/>
            <a:ext cx="86034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 </a:t>
            </a:r>
            <a:r>
              <a:rPr lang="en-US" sz="1100" dirty="0"/>
              <a:t> </a:t>
            </a:r>
            <a:r>
              <a:rPr lang="en-US" sz="1100" dirty="0" smtClean="0"/>
              <a:t>Filming Funds collapsing into the General Fund in FY 2019-20</a:t>
            </a:r>
          </a:p>
          <a:p>
            <a:r>
              <a:rPr lang="en-US" sz="1100" dirty="0" smtClean="0"/>
              <a:t>**General Fund portion of the approved $29.8 million in Measure </a:t>
            </a:r>
            <a:r>
              <a:rPr lang="en-US" sz="1100" dirty="0"/>
              <a:t>S Funding </a:t>
            </a:r>
            <a:r>
              <a:rPr lang="en-US" sz="1100" dirty="0" smtClean="0"/>
              <a:t>for the Housing Rental Rights Program, Monthly Housing      </a:t>
            </a:r>
          </a:p>
          <a:p>
            <a:r>
              <a:rPr lang="en-US" sz="1100" dirty="0" smtClean="0"/>
              <a:t>    Rental Subsidy Program, the First Time Home Buyer Program, Recreation – Aquatics Program Expansion and Holiday Ice Rink. The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remaining $23.5 million for the Affordable Housing Development and Infrastructure – Seismic Upgrades of Fire Stations </a:t>
            </a:r>
            <a:r>
              <a:rPr lang="en-US" sz="1100" dirty="0"/>
              <a:t>is in </a:t>
            </a:r>
            <a:r>
              <a:rPr lang="en-US" sz="1100" dirty="0" smtClean="0"/>
              <a:t>the </a:t>
            </a:r>
          </a:p>
          <a:p>
            <a:r>
              <a:rPr lang="en-US" sz="1100" dirty="0" smtClean="0"/>
              <a:t>    Measure S Capital Improvement Fund.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3100" dirty="0" smtClean="0">
                <a:solidFill>
                  <a:srgbClr val="0070C0"/>
                </a:solidFill>
                <a:effectLst/>
              </a:rPr>
              <a:t>2019-20 General Fund Proposed Budget</a:t>
            </a:r>
            <a:r>
              <a:rPr lang="en-US" altLang="en-US" sz="31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100" dirty="0">
                <a:solidFill>
                  <a:srgbClr val="C00000"/>
                </a:solidFill>
                <a:effectLst/>
              </a:rPr>
            </a:br>
            <a:r>
              <a:rPr lang="en-US" altLang="en-US" sz="27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7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700" dirty="0" smtClean="0">
                <a:solidFill>
                  <a:schemeClr val="tx1"/>
                </a:solidFill>
                <a:effectLst/>
              </a:rPr>
              <a:t>Reductions (1 of 2)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75313"/>
              </p:ext>
            </p:extLst>
          </p:nvPr>
        </p:nvGraphicFramePr>
        <p:xfrm>
          <a:off x="76200" y="914400"/>
          <a:ext cx="8991600" cy="5191356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048000"/>
                <a:gridCol w="1524000"/>
                <a:gridCol w="4419600"/>
              </a:tblGrid>
              <a:tr h="45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Reductions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Administrative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(235,562)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Contractual Services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 Attorney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(10,000)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(875,349)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Downgrade (1) vacant position;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Services &amp; Parks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(329,141)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Shifting Positions to other funds; Hourly Wages, Utilities and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(201,992)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 and Training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Resources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(318,619)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position, Downgrade (1) vacant position, Contractual Services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Innovation, Performance &amp; Audit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(123,750)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Hourly Wages and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3100" dirty="0" smtClean="0">
                <a:solidFill>
                  <a:srgbClr val="0070C0"/>
                </a:solidFill>
                <a:effectLst/>
              </a:rPr>
              <a:t>2019-20 General Fund Proposed Budget</a:t>
            </a:r>
            <a:r>
              <a:rPr lang="en-US" altLang="en-US" sz="31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100" dirty="0">
                <a:solidFill>
                  <a:srgbClr val="C00000"/>
                </a:solidFill>
                <a:effectLst/>
              </a:rPr>
            </a:br>
            <a:r>
              <a:rPr lang="en-US" altLang="en-US" sz="27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7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700" dirty="0" smtClean="0">
                <a:solidFill>
                  <a:schemeClr val="tx1"/>
                </a:solidFill>
                <a:effectLst/>
              </a:rPr>
              <a:t>Reductions (2 of 2)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855252"/>
              </p:ext>
            </p:extLst>
          </p:nvPr>
        </p:nvGraphicFramePr>
        <p:xfrm>
          <a:off x="152400" y="1219200"/>
          <a:ext cx="8839200" cy="3882879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2362200"/>
                <a:gridCol w="1676400"/>
                <a:gridCol w="4800600"/>
              </a:tblGrid>
              <a:tr h="51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Reductions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0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Library, Arts &amp; Culture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(237,634)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Hourly Wages, M&amp;O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Management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(144,381)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(374,002)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1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Works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(672,566)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Shifting positions to other funds;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Reductions: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(3,522,996)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$1.9M in Salaries and Benefits (Eliminate 11 Vacant Positions), $1.6M in M&amp;O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MarigoldPowerPointTemplate</Template>
  <TotalTime>8367</TotalTime>
  <Words>2976</Words>
  <Application>Microsoft Office PowerPoint</Application>
  <PresentationFormat>On-screen Show (4:3)</PresentationFormat>
  <Paragraphs>1042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2_Custom Design</vt:lpstr>
      <vt:lpstr>1_Custom Design</vt:lpstr>
      <vt:lpstr>Office Theme</vt:lpstr>
      <vt:lpstr>1_Office Theme</vt:lpstr>
      <vt:lpstr>3_Office Theme</vt:lpstr>
      <vt:lpstr>PowerPoint Presentation</vt:lpstr>
      <vt:lpstr>Agenda</vt:lpstr>
      <vt:lpstr>FY 2019-20 Budget Adoption Calendar</vt:lpstr>
      <vt:lpstr>FY 2019-20 Proposed Budget Summary of All Funds by Type</vt:lpstr>
      <vt:lpstr>FY 2019-20 Proposed Budget Summary of Appropriations-All Funds Overview </vt:lpstr>
      <vt:lpstr>FY 2019-20 Proposed Budget Summary of Appropriations-General Fund (1 of 2)</vt:lpstr>
      <vt:lpstr>FY 2019-20 Proposed Budget Summary of Appropriations-General Fund (2 of 2)</vt:lpstr>
      <vt:lpstr>FY 2019-20 General Fund Proposed Budget Proposed Reductions (1 of 2)</vt:lpstr>
      <vt:lpstr>FY 2019-20 General Fund Proposed Budget Proposed Reductions (2 of 2)</vt:lpstr>
      <vt:lpstr>FY 2019-20 General Fund Proposed Budget Proposed Service Level Adjustments</vt:lpstr>
      <vt:lpstr>PowerPoint Presentation</vt:lpstr>
      <vt:lpstr>FY 2019-20 General Fund Proposed Budget Fund Balance Projection </vt:lpstr>
      <vt:lpstr>FY 2019-20 Proposed Budget Measure S Approved Funding</vt:lpstr>
      <vt:lpstr>FY 2019-20 Proposed Budget Summary of Appropriations-Special Revenue Funds (1 of 4)</vt:lpstr>
      <vt:lpstr>FY 2019-20 Proposed Budget Summary of Appropriations-Special Revenue Funds (2 of 4)</vt:lpstr>
      <vt:lpstr>FY 2019-20 Proposed Budget Summary of Appropriations-Special Revenue Funds (3 of 4)</vt:lpstr>
      <vt:lpstr>FY 2019-20 Proposed Budget Summary of Appropriation-Special Revenue Funds (4 of 4)</vt:lpstr>
      <vt:lpstr>FY 2019-20 Proposed Budget Summary of Appropriation-Debt Service Funds </vt:lpstr>
      <vt:lpstr>FY 2019-20 Proposed Budget Summary of Appropriation-Capital Improvement Funds (1 of 3)</vt:lpstr>
      <vt:lpstr>FY 2019-20 Proposed Budget Summary of Appropriation-Capital Improvement Funds (2 of 3)</vt:lpstr>
      <vt:lpstr>FY 2019-20 Proposed Budget Summary of Appropriation-Capital Improvement Funds (3 of 3)</vt:lpstr>
      <vt:lpstr>FY 2019-20 Proposed Budget Summary of Appropriation-Enterprise Funds (1 of 2)</vt:lpstr>
      <vt:lpstr>FY 2019-20 Proposed Budget Summary of Appropriation-Enterprise Funds (2 of 2)</vt:lpstr>
      <vt:lpstr>FY 2019-20 Proposed Budget Summary of Appropriation-Internal Service Funds (1 of 2)</vt:lpstr>
      <vt:lpstr>FY 2019-20 Proposed Budget Summary of Appropriation-Internal Service Funds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2019-20 Budget Adoption Calendar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Dashboards</dc:title>
  <dc:creator>Isayan, Adrine</dc:creator>
  <cp:lastModifiedBy>Karamyan, Mari</cp:lastModifiedBy>
  <cp:revision>1076</cp:revision>
  <cp:lastPrinted>2019-05-15T21:30:32Z</cp:lastPrinted>
  <dcterms:created xsi:type="dcterms:W3CDTF">2017-04-25T15:05:36Z</dcterms:created>
  <dcterms:modified xsi:type="dcterms:W3CDTF">2019-08-29T17:43:15Z</dcterms:modified>
</cp:coreProperties>
</file>