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0972800" cy="7315200"/>
  <p:notesSz cx="10972800" cy="73152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22960" y="2267712"/>
            <a:ext cx="9326880" cy="15361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45920" y="4096512"/>
            <a:ext cx="768096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AA3F00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AA3F00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01700" y="1600200"/>
            <a:ext cx="4420870" cy="4813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159498" y="1739900"/>
            <a:ext cx="3685540" cy="5069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AA3F00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88187" y="151892"/>
            <a:ext cx="8196425" cy="1442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AA3F00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9428" y="1111250"/>
            <a:ext cx="8233943" cy="4839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730752" y="6803136"/>
            <a:ext cx="3511296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48640" y="6803136"/>
            <a:ext cx="2523744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900416" y="6803136"/>
            <a:ext cx="2523744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recycle@glendaleca.gov" TargetMode="Externa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6" Type="http://schemas.openxmlformats.org/officeDocument/2006/relationships/image" Target="../media/image71.jpg"/><Relationship Id="rId7" Type="http://schemas.openxmlformats.org/officeDocument/2006/relationships/image" Target="../media/image72.jpg"/><Relationship Id="rId8" Type="http://schemas.openxmlformats.org/officeDocument/2006/relationships/image" Target="../media/image73.png"/><Relationship Id="rId9" Type="http://schemas.openxmlformats.org/officeDocument/2006/relationships/image" Target="../media/image7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hyperlink" Target="http://www.solanacenter.org/resources/compost-it-yourself/compost-tea-worm-tea-leachate" TargetMode="External"/><Relationship Id="rId5" Type="http://schemas.openxmlformats.org/officeDocument/2006/relationships/image" Target="../media/image88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Relationship Id="rId11" Type="http://schemas.openxmlformats.org/officeDocument/2006/relationships/image" Target="../media/image9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hyperlink" Target="mailto:recycle@glendaleca.gov" TargetMode="Externa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hyperlink" Target="mailto:recycle@glendaleca.gov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png"/><Relationship Id="rId6" Type="http://schemas.openxmlformats.org/officeDocument/2006/relationships/image" Target="../media/image35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Relationship Id="rId4" Type="http://schemas.openxmlformats.org/officeDocument/2006/relationships/image" Target="../media/image38.jpg"/><Relationship Id="rId5" Type="http://schemas.openxmlformats.org/officeDocument/2006/relationships/image" Target="../media/image39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Relationship Id="rId4" Type="http://schemas.openxmlformats.org/officeDocument/2006/relationships/image" Target="../media/image42.png"/><Relationship Id="rId5" Type="http://schemas.openxmlformats.org/officeDocument/2006/relationships/image" Target="../media/image43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" y="6705600"/>
            <a:ext cx="10363200" cy="304800"/>
          </a:xfrm>
          <a:prstGeom prst="rect">
            <a:avLst/>
          </a:prstGeom>
          <a:solidFill>
            <a:srgbClr val="68332C"/>
          </a:solidFill>
        </p:spPr>
        <p:txBody>
          <a:bodyPr wrap="square" lIns="0" tIns="20955" rIns="0" bIns="0" rtlCol="0" vert="horz">
            <a:spAutoFit/>
          </a:bodyPr>
          <a:lstStyle/>
          <a:p>
            <a:pPr marL="1456055">
              <a:lnSpc>
                <a:spcPct val="100000"/>
              </a:lnSpc>
              <a:spcBef>
                <a:spcPts val="165"/>
              </a:spcBef>
            </a:pPr>
            <a:r>
              <a:rPr dirty="0" sz="1700" spc="915">
                <a:solidFill>
                  <a:srgbClr val="40AD49"/>
                </a:solidFill>
                <a:latin typeface="Arial"/>
                <a:cs typeface="Arial"/>
              </a:rPr>
              <a:t>/</a:t>
            </a:r>
            <a:r>
              <a:rPr dirty="0" sz="1700" spc="-55">
                <a:solidFill>
                  <a:srgbClr val="40AD49"/>
                </a:solidFill>
                <a:latin typeface="Arial"/>
                <a:cs typeface="Arial"/>
              </a:rPr>
              <a:t> </a:t>
            </a:r>
            <a:r>
              <a:rPr dirty="0" sz="1700" b="1">
                <a:solidFill>
                  <a:srgbClr val="FFFFFF"/>
                </a:solidFill>
                <a:latin typeface="Arial"/>
                <a:cs typeface="Arial"/>
              </a:rPr>
              <a:t>https://glendalerecycles.com</a:t>
            </a:r>
            <a:r>
              <a:rPr dirty="0" sz="1700" spc="-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915">
                <a:solidFill>
                  <a:srgbClr val="40AD49"/>
                </a:solidFill>
                <a:latin typeface="Arial"/>
                <a:cs typeface="Arial"/>
              </a:rPr>
              <a:t>/</a:t>
            </a:r>
            <a:r>
              <a:rPr dirty="0" sz="1700" spc="-114">
                <a:solidFill>
                  <a:srgbClr val="40AD49"/>
                </a:solidFill>
                <a:latin typeface="Arial"/>
                <a:cs typeface="Arial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Arial"/>
                <a:cs typeface="Arial"/>
              </a:rPr>
              <a:t>(818) 548-3916</a:t>
            </a:r>
            <a:r>
              <a:rPr dirty="0" sz="1700" spc="2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915">
                <a:solidFill>
                  <a:srgbClr val="40AD49"/>
                </a:solidFill>
                <a:latin typeface="Arial"/>
                <a:cs typeface="Arial"/>
              </a:rPr>
              <a:t>/</a:t>
            </a:r>
            <a:r>
              <a:rPr dirty="0" sz="1700" spc="-114">
                <a:solidFill>
                  <a:srgbClr val="40AD49"/>
                </a:solidFill>
                <a:latin typeface="Arial"/>
                <a:cs typeface="Arial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Arial"/>
                <a:cs typeface="Arial"/>
                <a:hlinkClick r:id="rId2"/>
              </a:rPr>
              <a:t>recycle@glendaleca.gov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1224175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859642" y="2581692"/>
            <a:ext cx="627380" cy="659130"/>
          </a:xfrm>
          <a:custGeom>
            <a:avLst/>
            <a:gdLst/>
            <a:ahLst/>
            <a:cxnLst/>
            <a:rect l="l" t="t" r="r" b="b"/>
            <a:pathLst>
              <a:path w="627379" h="659130">
                <a:moveTo>
                  <a:pt x="626757" y="0"/>
                </a:moveTo>
                <a:lnTo>
                  <a:pt x="575869" y="1836"/>
                </a:lnTo>
                <a:lnTo>
                  <a:pt x="526062" y="7279"/>
                </a:lnTo>
                <a:lnTo>
                  <a:pt x="477469" y="16232"/>
                </a:lnTo>
                <a:lnTo>
                  <a:pt x="430225" y="28596"/>
                </a:lnTo>
                <a:lnTo>
                  <a:pt x="384466" y="44275"/>
                </a:lnTo>
                <a:lnTo>
                  <a:pt x="340324" y="63170"/>
                </a:lnTo>
                <a:lnTo>
                  <a:pt x="297935" y="85184"/>
                </a:lnTo>
                <a:lnTo>
                  <a:pt x="257432" y="110219"/>
                </a:lnTo>
                <a:lnTo>
                  <a:pt x="218951" y="138177"/>
                </a:lnTo>
                <a:lnTo>
                  <a:pt x="182626" y="168962"/>
                </a:lnTo>
                <a:lnTo>
                  <a:pt x="148591" y="202474"/>
                </a:lnTo>
                <a:lnTo>
                  <a:pt x="116980" y="238617"/>
                </a:lnTo>
                <a:lnTo>
                  <a:pt x="87929" y="277293"/>
                </a:lnTo>
                <a:lnTo>
                  <a:pt x="61570" y="318404"/>
                </a:lnTo>
                <a:lnTo>
                  <a:pt x="38040" y="361852"/>
                </a:lnTo>
                <a:lnTo>
                  <a:pt x="17471" y="407540"/>
                </a:lnTo>
                <a:lnTo>
                  <a:pt x="0" y="455371"/>
                </a:lnTo>
                <a:lnTo>
                  <a:pt x="626757" y="659015"/>
                </a:lnTo>
                <a:lnTo>
                  <a:pt x="626757" y="0"/>
                </a:lnTo>
                <a:close/>
              </a:path>
            </a:pathLst>
          </a:custGeom>
          <a:solidFill>
            <a:srgbClr val="0067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26113" y="3037064"/>
            <a:ext cx="660400" cy="737235"/>
          </a:xfrm>
          <a:custGeom>
            <a:avLst/>
            <a:gdLst/>
            <a:ahLst/>
            <a:cxnLst/>
            <a:rect l="l" t="t" r="r" b="b"/>
            <a:pathLst>
              <a:path w="660400" h="737235">
                <a:moveTo>
                  <a:pt x="33529" y="0"/>
                </a:moveTo>
                <a:lnTo>
                  <a:pt x="19552" y="48963"/>
                </a:lnTo>
                <a:lnTo>
                  <a:pt x="9338" y="98013"/>
                </a:lnTo>
                <a:lnTo>
                  <a:pt x="2838" y="146993"/>
                </a:lnTo>
                <a:lnTo>
                  <a:pt x="0" y="195744"/>
                </a:lnTo>
                <a:lnTo>
                  <a:pt x="771" y="244108"/>
                </a:lnTo>
                <a:lnTo>
                  <a:pt x="5101" y="291928"/>
                </a:lnTo>
                <a:lnTo>
                  <a:pt x="12939" y="339045"/>
                </a:lnTo>
                <a:lnTo>
                  <a:pt x="24233" y="385301"/>
                </a:lnTo>
                <a:lnTo>
                  <a:pt x="38932" y="430538"/>
                </a:lnTo>
                <a:lnTo>
                  <a:pt x="56984" y="474598"/>
                </a:lnTo>
                <a:lnTo>
                  <a:pt x="78339" y="517324"/>
                </a:lnTo>
                <a:lnTo>
                  <a:pt x="102944" y="558556"/>
                </a:lnTo>
                <a:lnTo>
                  <a:pt x="130749" y="598137"/>
                </a:lnTo>
                <a:lnTo>
                  <a:pt x="161702" y="635909"/>
                </a:lnTo>
                <a:lnTo>
                  <a:pt x="195752" y="671714"/>
                </a:lnTo>
                <a:lnTo>
                  <a:pt x="232847" y="705394"/>
                </a:lnTo>
                <a:lnTo>
                  <a:pt x="272936" y="736790"/>
                </a:lnTo>
                <a:lnTo>
                  <a:pt x="660286" y="203644"/>
                </a:lnTo>
                <a:lnTo>
                  <a:pt x="33529" y="0"/>
                </a:lnTo>
                <a:close/>
              </a:path>
            </a:pathLst>
          </a:custGeom>
          <a:solidFill>
            <a:srgbClr val="009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99050" y="3240708"/>
            <a:ext cx="774700" cy="661670"/>
          </a:xfrm>
          <a:custGeom>
            <a:avLst/>
            <a:gdLst/>
            <a:ahLst/>
            <a:cxnLst/>
            <a:rect l="l" t="t" r="r" b="b"/>
            <a:pathLst>
              <a:path w="774700" h="661670">
                <a:moveTo>
                  <a:pt x="387350" y="0"/>
                </a:moveTo>
                <a:lnTo>
                  <a:pt x="0" y="533146"/>
                </a:lnTo>
                <a:lnTo>
                  <a:pt x="42245" y="561571"/>
                </a:lnTo>
                <a:lnTo>
                  <a:pt x="85738" y="586443"/>
                </a:lnTo>
                <a:lnTo>
                  <a:pt x="130311" y="607762"/>
                </a:lnTo>
                <a:lnTo>
                  <a:pt x="175799" y="625528"/>
                </a:lnTo>
                <a:lnTo>
                  <a:pt x="222034" y="639741"/>
                </a:lnTo>
                <a:lnTo>
                  <a:pt x="268852" y="650401"/>
                </a:lnTo>
                <a:lnTo>
                  <a:pt x="316085" y="657507"/>
                </a:lnTo>
                <a:lnTo>
                  <a:pt x="363567" y="661060"/>
                </a:lnTo>
                <a:lnTo>
                  <a:pt x="411132" y="661060"/>
                </a:lnTo>
                <a:lnTo>
                  <a:pt x="458614" y="657507"/>
                </a:lnTo>
                <a:lnTo>
                  <a:pt x="505847" y="650401"/>
                </a:lnTo>
                <a:lnTo>
                  <a:pt x="552665" y="639741"/>
                </a:lnTo>
                <a:lnTo>
                  <a:pt x="598900" y="625528"/>
                </a:lnTo>
                <a:lnTo>
                  <a:pt x="644388" y="607762"/>
                </a:lnTo>
                <a:lnTo>
                  <a:pt x="688961" y="586443"/>
                </a:lnTo>
                <a:lnTo>
                  <a:pt x="732454" y="561571"/>
                </a:lnTo>
                <a:lnTo>
                  <a:pt x="774700" y="533146"/>
                </a:lnTo>
                <a:lnTo>
                  <a:pt x="387350" y="0"/>
                </a:lnTo>
                <a:close/>
              </a:path>
            </a:pathLst>
          </a:custGeom>
          <a:solidFill>
            <a:srgbClr val="D7DF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86400" y="3037064"/>
            <a:ext cx="660400" cy="737235"/>
          </a:xfrm>
          <a:custGeom>
            <a:avLst/>
            <a:gdLst/>
            <a:ahLst/>
            <a:cxnLst/>
            <a:rect l="l" t="t" r="r" b="b"/>
            <a:pathLst>
              <a:path w="660400" h="737235">
                <a:moveTo>
                  <a:pt x="626757" y="0"/>
                </a:moveTo>
                <a:lnTo>
                  <a:pt x="0" y="203644"/>
                </a:lnTo>
                <a:lnTo>
                  <a:pt x="387350" y="736790"/>
                </a:lnTo>
                <a:lnTo>
                  <a:pt x="427439" y="705394"/>
                </a:lnTo>
                <a:lnTo>
                  <a:pt x="464534" y="671714"/>
                </a:lnTo>
                <a:lnTo>
                  <a:pt x="498584" y="635909"/>
                </a:lnTo>
                <a:lnTo>
                  <a:pt x="529537" y="598137"/>
                </a:lnTo>
                <a:lnTo>
                  <a:pt x="557342" y="558556"/>
                </a:lnTo>
                <a:lnTo>
                  <a:pt x="581947" y="517324"/>
                </a:lnTo>
                <a:lnTo>
                  <a:pt x="603302" y="474598"/>
                </a:lnTo>
                <a:lnTo>
                  <a:pt x="621354" y="430538"/>
                </a:lnTo>
                <a:lnTo>
                  <a:pt x="636053" y="385301"/>
                </a:lnTo>
                <a:lnTo>
                  <a:pt x="647347" y="339045"/>
                </a:lnTo>
                <a:lnTo>
                  <a:pt x="655185" y="291928"/>
                </a:lnTo>
                <a:lnTo>
                  <a:pt x="659515" y="244108"/>
                </a:lnTo>
                <a:lnTo>
                  <a:pt x="660286" y="195744"/>
                </a:lnTo>
                <a:lnTo>
                  <a:pt x="657448" y="146993"/>
                </a:lnTo>
                <a:lnTo>
                  <a:pt x="650948" y="98013"/>
                </a:lnTo>
                <a:lnTo>
                  <a:pt x="640734" y="48963"/>
                </a:lnTo>
                <a:lnTo>
                  <a:pt x="626757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86400" y="2581692"/>
            <a:ext cx="627380" cy="659130"/>
          </a:xfrm>
          <a:custGeom>
            <a:avLst/>
            <a:gdLst/>
            <a:ahLst/>
            <a:cxnLst/>
            <a:rect l="l" t="t" r="r" b="b"/>
            <a:pathLst>
              <a:path w="627379" h="659130">
                <a:moveTo>
                  <a:pt x="0" y="0"/>
                </a:moveTo>
                <a:lnTo>
                  <a:pt x="0" y="659015"/>
                </a:lnTo>
                <a:lnTo>
                  <a:pt x="626757" y="455371"/>
                </a:lnTo>
                <a:lnTo>
                  <a:pt x="609285" y="407540"/>
                </a:lnTo>
                <a:lnTo>
                  <a:pt x="588717" y="361852"/>
                </a:lnTo>
                <a:lnTo>
                  <a:pt x="565186" y="318404"/>
                </a:lnTo>
                <a:lnTo>
                  <a:pt x="538828" y="277293"/>
                </a:lnTo>
                <a:lnTo>
                  <a:pt x="509776" y="238617"/>
                </a:lnTo>
                <a:lnTo>
                  <a:pt x="478166" y="202474"/>
                </a:lnTo>
                <a:lnTo>
                  <a:pt x="444131" y="168962"/>
                </a:lnTo>
                <a:lnTo>
                  <a:pt x="407805" y="138177"/>
                </a:lnTo>
                <a:lnTo>
                  <a:pt x="369324" y="110219"/>
                </a:lnTo>
                <a:lnTo>
                  <a:pt x="328822" y="85184"/>
                </a:lnTo>
                <a:lnTo>
                  <a:pt x="286433" y="63170"/>
                </a:lnTo>
                <a:lnTo>
                  <a:pt x="242291" y="44275"/>
                </a:lnTo>
                <a:lnTo>
                  <a:pt x="196531" y="28596"/>
                </a:lnTo>
                <a:lnTo>
                  <a:pt x="149288" y="16232"/>
                </a:lnTo>
                <a:lnTo>
                  <a:pt x="100695" y="7279"/>
                </a:lnTo>
                <a:lnTo>
                  <a:pt x="50888" y="1836"/>
                </a:lnTo>
                <a:lnTo>
                  <a:pt x="0" y="0"/>
                </a:lnTo>
                <a:close/>
              </a:path>
            </a:pathLst>
          </a:custGeom>
          <a:solidFill>
            <a:srgbClr val="38B5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53013" y="4079226"/>
            <a:ext cx="2540" cy="914400"/>
          </a:xfrm>
          <a:custGeom>
            <a:avLst/>
            <a:gdLst/>
            <a:ahLst/>
            <a:cxnLst/>
            <a:rect l="l" t="t" r="r" b="b"/>
            <a:pathLst>
              <a:path w="2539" h="914400">
                <a:moveTo>
                  <a:pt x="0" y="0"/>
                </a:moveTo>
                <a:lnTo>
                  <a:pt x="2246" y="914385"/>
                </a:lnTo>
              </a:path>
            </a:pathLst>
          </a:custGeom>
          <a:ln w="12699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16631" y="2692659"/>
            <a:ext cx="864869" cy="297815"/>
          </a:xfrm>
          <a:custGeom>
            <a:avLst/>
            <a:gdLst/>
            <a:ahLst/>
            <a:cxnLst/>
            <a:rect l="l" t="t" r="r" b="b"/>
            <a:pathLst>
              <a:path w="864870" h="297814">
                <a:moveTo>
                  <a:pt x="0" y="0"/>
                </a:moveTo>
                <a:lnTo>
                  <a:pt x="864577" y="29770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74267" y="2692657"/>
            <a:ext cx="864869" cy="297815"/>
          </a:xfrm>
          <a:custGeom>
            <a:avLst/>
            <a:gdLst/>
            <a:ahLst/>
            <a:cxnLst/>
            <a:rect l="l" t="t" r="r" b="b"/>
            <a:pathLst>
              <a:path w="864870" h="297814">
                <a:moveTo>
                  <a:pt x="0" y="297700"/>
                </a:moveTo>
                <a:lnTo>
                  <a:pt x="864577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936734" y="2057331"/>
            <a:ext cx="1205769" cy="13428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66584" y="3455111"/>
            <a:ext cx="360997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5" b="1">
                <a:solidFill>
                  <a:srgbClr val="AA3F00"/>
                </a:solidFill>
                <a:latin typeface="Arial"/>
                <a:cs typeface="Arial"/>
              </a:rPr>
              <a:t>BACKYARD</a:t>
            </a:r>
            <a:r>
              <a:rPr dirty="0" sz="2200" spc="-80" b="1">
                <a:solidFill>
                  <a:srgbClr val="AA3F00"/>
                </a:solidFill>
                <a:latin typeface="Arial"/>
                <a:cs typeface="Arial"/>
              </a:rPr>
              <a:t> </a:t>
            </a:r>
            <a:r>
              <a:rPr dirty="0" sz="2200" spc="-5" b="1">
                <a:solidFill>
                  <a:srgbClr val="AA3F00"/>
                </a:solidFill>
                <a:latin typeface="Arial"/>
                <a:cs typeface="Arial"/>
              </a:rPr>
              <a:t>COMPOSTING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50278" y="3455111"/>
            <a:ext cx="292798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b="1">
                <a:solidFill>
                  <a:srgbClr val="AA3F00"/>
                </a:solidFill>
                <a:latin typeface="Arial"/>
                <a:cs typeface="Arial"/>
              </a:rPr>
              <a:t>WORM</a:t>
            </a:r>
            <a:r>
              <a:rPr dirty="0" sz="2200" spc="-85" b="1">
                <a:solidFill>
                  <a:srgbClr val="AA3F00"/>
                </a:solidFill>
                <a:latin typeface="Arial"/>
                <a:cs typeface="Arial"/>
              </a:rPr>
              <a:t> </a:t>
            </a:r>
            <a:r>
              <a:rPr dirty="0" sz="2200" spc="-5" b="1">
                <a:solidFill>
                  <a:srgbClr val="AA3F00"/>
                </a:solidFill>
                <a:latin typeface="Arial"/>
                <a:cs typeface="Arial"/>
              </a:rPr>
              <a:t>COMPOSTING</a:t>
            </a:r>
            <a:endParaRPr sz="2200">
              <a:latin typeface="Arial"/>
              <a:cs typeface="Arial"/>
            </a:endParaRPr>
          </a:p>
          <a:p>
            <a:pPr marL="66675">
              <a:lnSpc>
                <a:spcPct val="100000"/>
              </a:lnSpc>
            </a:pPr>
            <a:r>
              <a:rPr dirty="0" sz="2200" b="1">
                <a:solidFill>
                  <a:srgbClr val="AA3F00"/>
                </a:solidFill>
                <a:latin typeface="Arial"/>
                <a:cs typeface="Arial"/>
              </a:rPr>
              <a:t>VERMICOMPOSTING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45493" y="2809226"/>
            <a:ext cx="882015" cy="908685"/>
          </a:xfrm>
          <a:custGeom>
            <a:avLst/>
            <a:gdLst/>
            <a:ahLst/>
            <a:cxnLst/>
            <a:rect l="l" t="t" r="r" b="b"/>
            <a:pathLst>
              <a:path w="882014" h="908685">
                <a:moveTo>
                  <a:pt x="440905" y="0"/>
                </a:moveTo>
                <a:lnTo>
                  <a:pt x="392865" y="2664"/>
                </a:lnTo>
                <a:lnTo>
                  <a:pt x="346323" y="10474"/>
                </a:lnTo>
                <a:lnTo>
                  <a:pt x="301548" y="23151"/>
                </a:lnTo>
                <a:lnTo>
                  <a:pt x="258809" y="40418"/>
                </a:lnTo>
                <a:lnTo>
                  <a:pt x="218376" y="62000"/>
                </a:lnTo>
                <a:lnTo>
                  <a:pt x="180516" y="87618"/>
                </a:lnTo>
                <a:lnTo>
                  <a:pt x="145499" y="116996"/>
                </a:lnTo>
                <a:lnTo>
                  <a:pt x="113595" y="149856"/>
                </a:lnTo>
                <a:lnTo>
                  <a:pt x="85071" y="185923"/>
                </a:lnTo>
                <a:lnTo>
                  <a:pt x="60198" y="224917"/>
                </a:lnTo>
                <a:lnTo>
                  <a:pt x="39244" y="266564"/>
                </a:lnTo>
                <a:lnTo>
                  <a:pt x="22478" y="310585"/>
                </a:lnTo>
                <a:lnTo>
                  <a:pt x="10169" y="356704"/>
                </a:lnTo>
                <a:lnTo>
                  <a:pt x="2587" y="404643"/>
                </a:lnTo>
                <a:lnTo>
                  <a:pt x="0" y="454126"/>
                </a:lnTo>
                <a:lnTo>
                  <a:pt x="2587" y="503609"/>
                </a:lnTo>
                <a:lnTo>
                  <a:pt x="10169" y="551548"/>
                </a:lnTo>
                <a:lnTo>
                  <a:pt x="22478" y="597667"/>
                </a:lnTo>
                <a:lnTo>
                  <a:pt x="39244" y="641688"/>
                </a:lnTo>
                <a:lnTo>
                  <a:pt x="60198" y="683335"/>
                </a:lnTo>
                <a:lnTo>
                  <a:pt x="85071" y="722330"/>
                </a:lnTo>
                <a:lnTo>
                  <a:pt x="113595" y="758396"/>
                </a:lnTo>
                <a:lnTo>
                  <a:pt x="145499" y="791256"/>
                </a:lnTo>
                <a:lnTo>
                  <a:pt x="180516" y="820634"/>
                </a:lnTo>
                <a:lnTo>
                  <a:pt x="218376" y="846252"/>
                </a:lnTo>
                <a:lnTo>
                  <a:pt x="258809" y="867834"/>
                </a:lnTo>
                <a:lnTo>
                  <a:pt x="301548" y="885102"/>
                </a:lnTo>
                <a:lnTo>
                  <a:pt x="346323" y="897779"/>
                </a:lnTo>
                <a:lnTo>
                  <a:pt x="392865" y="905588"/>
                </a:lnTo>
                <a:lnTo>
                  <a:pt x="440905" y="908253"/>
                </a:lnTo>
                <a:lnTo>
                  <a:pt x="488945" y="905588"/>
                </a:lnTo>
                <a:lnTo>
                  <a:pt x="535488" y="897779"/>
                </a:lnTo>
                <a:lnTo>
                  <a:pt x="580262" y="885102"/>
                </a:lnTo>
                <a:lnTo>
                  <a:pt x="623001" y="867834"/>
                </a:lnTo>
                <a:lnTo>
                  <a:pt x="663435" y="846252"/>
                </a:lnTo>
                <a:lnTo>
                  <a:pt x="701295" y="820634"/>
                </a:lnTo>
                <a:lnTo>
                  <a:pt x="736312" y="791256"/>
                </a:lnTo>
                <a:lnTo>
                  <a:pt x="768216" y="758396"/>
                </a:lnTo>
                <a:lnTo>
                  <a:pt x="796740" y="722330"/>
                </a:lnTo>
                <a:lnTo>
                  <a:pt x="821613" y="683335"/>
                </a:lnTo>
                <a:lnTo>
                  <a:pt x="842567" y="641688"/>
                </a:lnTo>
                <a:lnTo>
                  <a:pt x="859333" y="597667"/>
                </a:lnTo>
                <a:lnTo>
                  <a:pt x="871642" y="551548"/>
                </a:lnTo>
                <a:lnTo>
                  <a:pt x="879224" y="503609"/>
                </a:lnTo>
                <a:lnTo>
                  <a:pt x="881811" y="454126"/>
                </a:lnTo>
                <a:lnTo>
                  <a:pt x="879224" y="404643"/>
                </a:lnTo>
                <a:lnTo>
                  <a:pt x="871642" y="356704"/>
                </a:lnTo>
                <a:lnTo>
                  <a:pt x="859333" y="310585"/>
                </a:lnTo>
                <a:lnTo>
                  <a:pt x="842567" y="266564"/>
                </a:lnTo>
                <a:lnTo>
                  <a:pt x="821613" y="224917"/>
                </a:lnTo>
                <a:lnTo>
                  <a:pt x="796740" y="185923"/>
                </a:lnTo>
                <a:lnTo>
                  <a:pt x="768216" y="149856"/>
                </a:lnTo>
                <a:lnTo>
                  <a:pt x="736312" y="116996"/>
                </a:lnTo>
                <a:lnTo>
                  <a:pt x="701295" y="87618"/>
                </a:lnTo>
                <a:lnTo>
                  <a:pt x="663435" y="62000"/>
                </a:lnTo>
                <a:lnTo>
                  <a:pt x="623001" y="40418"/>
                </a:lnTo>
                <a:lnTo>
                  <a:pt x="580262" y="23151"/>
                </a:lnTo>
                <a:lnTo>
                  <a:pt x="535488" y="10474"/>
                </a:lnTo>
                <a:lnTo>
                  <a:pt x="488945" y="2664"/>
                </a:lnTo>
                <a:lnTo>
                  <a:pt x="4409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828626" y="5114417"/>
            <a:ext cx="131381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5" b="1">
                <a:solidFill>
                  <a:srgbClr val="AA3F00"/>
                </a:solidFill>
                <a:latin typeface="Arial"/>
                <a:cs typeface="Arial"/>
              </a:rPr>
              <a:t>BOKASHI</a:t>
            </a:r>
            <a:endParaRPr sz="22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397076" y="281101"/>
            <a:ext cx="850646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latin typeface="Arial Black"/>
                <a:cs typeface="Arial Black"/>
              </a:rPr>
              <a:t>INTRODUCTION TO</a:t>
            </a:r>
            <a:r>
              <a:rPr dirty="0" sz="3600" spc="-90" b="1">
                <a:latin typeface="Arial Black"/>
                <a:cs typeface="Arial Black"/>
              </a:rPr>
              <a:t> </a:t>
            </a:r>
            <a:r>
              <a:rPr dirty="0" sz="3600" b="1">
                <a:latin typeface="Arial Black"/>
                <a:cs typeface="Arial Black"/>
              </a:rPr>
              <a:t>COMPOSTING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72409" y="1364640"/>
            <a:ext cx="442785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15110" marR="5080" indent="-1503045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Arial"/>
                <a:cs typeface="Arial"/>
              </a:rPr>
              <a:t>BROUGHT </a:t>
            </a:r>
            <a:r>
              <a:rPr dirty="0" sz="2000" b="1">
                <a:latin typeface="Arial"/>
                <a:cs typeface="Arial"/>
              </a:rPr>
              <a:t>TO YOU </a:t>
            </a:r>
            <a:r>
              <a:rPr dirty="0" sz="2000" spc="-5" b="1">
                <a:latin typeface="Arial"/>
                <a:cs typeface="Arial"/>
              </a:rPr>
              <a:t>BY </a:t>
            </a:r>
            <a:r>
              <a:rPr dirty="0" sz="2000" b="1">
                <a:latin typeface="Arial"/>
                <a:cs typeface="Arial"/>
              </a:rPr>
              <a:t>THE </a:t>
            </a:r>
            <a:r>
              <a:rPr dirty="0" sz="2000" spc="-5" b="1">
                <a:latin typeface="Arial"/>
                <a:cs typeface="Arial"/>
              </a:rPr>
              <a:t>CITY</a:t>
            </a:r>
            <a:r>
              <a:rPr dirty="0" sz="2000" spc="-9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OF  GLENDALE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72418" y="4653676"/>
            <a:ext cx="1284745" cy="1621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972638" y="1921827"/>
            <a:ext cx="1185456" cy="1485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593706" y="4919299"/>
            <a:ext cx="1642573" cy="1642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0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1200"/>
              </a:spcBef>
            </a:pPr>
            <a:r>
              <a:rPr dirty="0" spc="-615"/>
              <a:t>BACKYARD</a:t>
            </a:r>
            <a:r>
              <a:rPr dirty="0" spc="-640"/>
              <a:t> </a:t>
            </a:r>
            <a:r>
              <a:rPr dirty="0" spc="-560"/>
              <a:t>COMPOSTING</a:t>
            </a:r>
          </a:p>
          <a:p>
            <a:pPr algn="ctr" marL="3175">
              <a:lnSpc>
                <a:spcPct val="100000"/>
              </a:lnSpc>
              <a:spcBef>
                <a:spcPts val="690"/>
              </a:spcBef>
            </a:pPr>
            <a:r>
              <a:rPr dirty="0" sz="3000" spc="-305" b="1">
                <a:solidFill>
                  <a:srgbClr val="231F20"/>
                </a:solidFill>
                <a:latin typeface="Arial"/>
                <a:cs typeface="Arial"/>
              </a:rPr>
              <a:t>Compost Troubleshooting</a:t>
            </a:r>
            <a:r>
              <a:rPr dirty="0" sz="3000" spc="-2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290" b="1">
                <a:solidFill>
                  <a:srgbClr val="231F20"/>
                </a:solidFill>
                <a:latin typeface="Arial"/>
                <a:cs typeface="Arial"/>
              </a:rPr>
              <a:t>Tips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90800" y="2133600"/>
            <a:ext cx="2590800" cy="152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90800" y="3657600"/>
            <a:ext cx="2590800" cy="1524000"/>
          </a:xfrm>
          <a:custGeom>
            <a:avLst/>
            <a:gdLst/>
            <a:ahLst/>
            <a:cxnLst/>
            <a:rect l="l" t="t" r="r" b="b"/>
            <a:pathLst>
              <a:path w="2590800" h="1524000">
                <a:moveTo>
                  <a:pt x="0" y="1524000"/>
                </a:moveTo>
                <a:lnTo>
                  <a:pt x="2590787" y="1524000"/>
                </a:lnTo>
                <a:lnTo>
                  <a:pt x="2590787" y="0"/>
                </a:lnTo>
                <a:lnTo>
                  <a:pt x="0" y="0"/>
                </a:lnTo>
                <a:lnTo>
                  <a:pt x="0" y="1524000"/>
                </a:lnTo>
                <a:close/>
              </a:path>
            </a:pathLst>
          </a:custGeom>
          <a:solidFill>
            <a:srgbClr val="51A8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20512" y="4187852"/>
            <a:ext cx="2131695" cy="231775"/>
          </a:xfrm>
          <a:custGeom>
            <a:avLst/>
            <a:gdLst/>
            <a:ahLst/>
            <a:cxnLst/>
            <a:rect l="l" t="t" r="r" b="b"/>
            <a:pathLst>
              <a:path w="2131695" h="231775">
                <a:moveTo>
                  <a:pt x="231749" y="0"/>
                </a:moveTo>
                <a:lnTo>
                  <a:pt x="185102" y="4716"/>
                </a:lnTo>
                <a:lnTo>
                  <a:pt x="141628" y="18240"/>
                </a:lnTo>
                <a:lnTo>
                  <a:pt x="102266" y="39633"/>
                </a:lnTo>
                <a:lnTo>
                  <a:pt x="67954" y="67954"/>
                </a:lnTo>
                <a:lnTo>
                  <a:pt x="39633" y="102266"/>
                </a:lnTo>
                <a:lnTo>
                  <a:pt x="18240" y="141628"/>
                </a:lnTo>
                <a:lnTo>
                  <a:pt x="4716" y="185102"/>
                </a:lnTo>
                <a:lnTo>
                  <a:pt x="0" y="231749"/>
                </a:lnTo>
                <a:lnTo>
                  <a:pt x="2131377" y="231749"/>
                </a:lnTo>
                <a:lnTo>
                  <a:pt x="2104140" y="166098"/>
                </a:lnTo>
                <a:lnTo>
                  <a:pt x="2038489" y="138861"/>
                </a:lnTo>
                <a:lnTo>
                  <a:pt x="443991" y="138861"/>
                </a:lnTo>
                <a:lnTo>
                  <a:pt x="422393" y="100221"/>
                </a:lnTo>
                <a:lnTo>
                  <a:pt x="394077" y="66566"/>
                </a:lnTo>
                <a:lnTo>
                  <a:pt x="359949" y="38808"/>
                </a:lnTo>
                <a:lnTo>
                  <a:pt x="320915" y="17854"/>
                </a:lnTo>
                <a:lnTo>
                  <a:pt x="277880" y="4615"/>
                </a:lnTo>
                <a:lnTo>
                  <a:pt x="231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820516" y="4419596"/>
            <a:ext cx="2131695" cy="231775"/>
          </a:xfrm>
          <a:custGeom>
            <a:avLst/>
            <a:gdLst/>
            <a:ahLst/>
            <a:cxnLst/>
            <a:rect l="l" t="t" r="r" b="b"/>
            <a:pathLst>
              <a:path w="2131695" h="231775">
                <a:moveTo>
                  <a:pt x="2131377" y="0"/>
                </a:moveTo>
                <a:lnTo>
                  <a:pt x="0" y="0"/>
                </a:lnTo>
                <a:lnTo>
                  <a:pt x="4716" y="46646"/>
                </a:lnTo>
                <a:lnTo>
                  <a:pt x="18240" y="90121"/>
                </a:lnTo>
                <a:lnTo>
                  <a:pt x="39632" y="129483"/>
                </a:lnTo>
                <a:lnTo>
                  <a:pt x="67952" y="163795"/>
                </a:lnTo>
                <a:lnTo>
                  <a:pt x="102262" y="192116"/>
                </a:lnTo>
                <a:lnTo>
                  <a:pt x="141623" y="213508"/>
                </a:lnTo>
                <a:lnTo>
                  <a:pt x="185094" y="227032"/>
                </a:lnTo>
                <a:lnTo>
                  <a:pt x="231736" y="231749"/>
                </a:lnTo>
                <a:lnTo>
                  <a:pt x="277873" y="227134"/>
                </a:lnTo>
                <a:lnTo>
                  <a:pt x="320912" y="213895"/>
                </a:lnTo>
                <a:lnTo>
                  <a:pt x="359948" y="192941"/>
                </a:lnTo>
                <a:lnTo>
                  <a:pt x="394076" y="165182"/>
                </a:lnTo>
                <a:lnTo>
                  <a:pt x="422393" y="131528"/>
                </a:lnTo>
                <a:lnTo>
                  <a:pt x="443992" y="92887"/>
                </a:lnTo>
                <a:lnTo>
                  <a:pt x="2038489" y="92887"/>
                </a:lnTo>
                <a:lnTo>
                  <a:pt x="2074611" y="85576"/>
                </a:lnTo>
                <a:lnTo>
                  <a:pt x="2104140" y="65651"/>
                </a:lnTo>
                <a:lnTo>
                  <a:pt x="2124066" y="36121"/>
                </a:lnTo>
                <a:lnTo>
                  <a:pt x="213137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330416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445084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59752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674433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89102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903783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018451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33132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247800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362468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77149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91818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706499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821167" y="4344289"/>
            <a:ext cx="0" cy="151130"/>
          </a:xfrm>
          <a:custGeom>
            <a:avLst/>
            <a:gdLst/>
            <a:ahLst/>
            <a:cxnLst/>
            <a:rect l="l" t="t" r="r" b="b"/>
            <a:pathLst>
              <a:path w="0" h="151129">
                <a:moveTo>
                  <a:pt x="0" y="0"/>
                </a:moveTo>
                <a:lnTo>
                  <a:pt x="0" y="150634"/>
                </a:lnTo>
              </a:path>
            </a:pathLst>
          </a:custGeom>
          <a:ln w="15506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870346" y="4237697"/>
            <a:ext cx="1041400" cy="182245"/>
          </a:xfrm>
          <a:custGeom>
            <a:avLst/>
            <a:gdLst/>
            <a:ahLst/>
            <a:cxnLst/>
            <a:rect l="l" t="t" r="r" b="b"/>
            <a:pathLst>
              <a:path w="1041400" h="182245">
                <a:moveTo>
                  <a:pt x="181914" y="0"/>
                </a:moveTo>
                <a:lnTo>
                  <a:pt x="133554" y="6498"/>
                </a:lnTo>
                <a:lnTo>
                  <a:pt x="90098" y="24836"/>
                </a:lnTo>
                <a:lnTo>
                  <a:pt x="53281" y="53279"/>
                </a:lnTo>
                <a:lnTo>
                  <a:pt x="24836" y="90094"/>
                </a:lnTo>
                <a:lnTo>
                  <a:pt x="6498" y="133546"/>
                </a:lnTo>
                <a:lnTo>
                  <a:pt x="0" y="181902"/>
                </a:lnTo>
                <a:lnTo>
                  <a:pt x="1041184" y="181902"/>
                </a:lnTo>
                <a:lnTo>
                  <a:pt x="1041184" y="138861"/>
                </a:lnTo>
                <a:lnTo>
                  <a:pt x="358647" y="138861"/>
                </a:lnTo>
                <a:lnTo>
                  <a:pt x="341060" y="93823"/>
                </a:lnTo>
                <a:lnTo>
                  <a:pt x="312741" y="55560"/>
                </a:lnTo>
                <a:lnTo>
                  <a:pt x="275543" y="25931"/>
                </a:lnTo>
                <a:lnTo>
                  <a:pt x="231317" y="6792"/>
                </a:lnTo>
                <a:lnTo>
                  <a:pt x="181914" y="0"/>
                </a:lnTo>
                <a:close/>
              </a:path>
            </a:pathLst>
          </a:custGeom>
          <a:solidFill>
            <a:srgbClr val="FF67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911536" y="4376559"/>
            <a:ext cx="990600" cy="43180"/>
          </a:xfrm>
          <a:custGeom>
            <a:avLst/>
            <a:gdLst/>
            <a:ahLst/>
            <a:cxnLst/>
            <a:rect l="l" t="t" r="r" b="b"/>
            <a:pathLst>
              <a:path w="990600" h="43179">
                <a:moveTo>
                  <a:pt x="0" y="43040"/>
                </a:moveTo>
                <a:lnTo>
                  <a:pt x="990511" y="43040"/>
                </a:lnTo>
                <a:lnTo>
                  <a:pt x="990511" y="0"/>
                </a:lnTo>
                <a:lnTo>
                  <a:pt x="0" y="0"/>
                </a:lnTo>
                <a:lnTo>
                  <a:pt x="0" y="43040"/>
                </a:lnTo>
                <a:close/>
              </a:path>
            </a:pathLst>
          </a:custGeom>
          <a:solidFill>
            <a:srgbClr val="FF67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11535" y="4419603"/>
            <a:ext cx="990600" cy="43180"/>
          </a:xfrm>
          <a:custGeom>
            <a:avLst/>
            <a:gdLst/>
            <a:ahLst/>
            <a:cxnLst/>
            <a:rect l="l" t="t" r="r" b="b"/>
            <a:pathLst>
              <a:path w="990600" h="43179">
                <a:moveTo>
                  <a:pt x="0" y="43040"/>
                </a:moveTo>
                <a:lnTo>
                  <a:pt x="990511" y="43040"/>
                </a:lnTo>
                <a:lnTo>
                  <a:pt x="990511" y="0"/>
                </a:lnTo>
                <a:lnTo>
                  <a:pt x="0" y="0"/>
                </a:lnTo>
                <a:lnTo>
                  <a:pt x="0" y="43040"/>
                </a:lnTo>
                <a:close/>
              </a:path>
            </a:pathLst>
          </a:custGeom>
          <a:solidFill>
            <a:srgbClr val="EE5E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870344" y="4419603"/>
            <a:ext cx="1041400" cy="182245"/>
          </a:xfrm>
          <a:custGeom>
            <a:avLst/>
            <a:gdLst/>
            <a:ahLst/>
            <a:cxnLst/>
            <a:rect l="l" t="t" r="r" b="b"/>
            <a:pathLst>
              <a:path w="1041400" h="182245">
                <a:moveTo>
                  <a:pt x="1041196" y="0"/>
                </a:moveTo>
                <a:lnTo>
                  <a:pt x="0" y="0"/>
                </a:lnTo>
                <a:lnTo>
                  <a:pt x="6498" y="48355"/>
                </a:lnTo>
                <a:lnTo>
                  <a:pt x="24836" y="91807"/>
                </a:lnTo>
                <a:lnTo>
                  <a:pt x="53281" y="128622"/>
                </a:lnTo>
                <a:lnTo>
                  <a:pt x="90098" y="157066"/>
                </a:lnTo>
                <a:lnTo>
                  <a:pt x="133554" y="175404"/>
                </a:lnTo>
                <a:lnTo>
                  <a:pt x="181914" y="181902"/>
                </a:lnTo>
                <a:lnTo>
                  <a:pt x="231317" y="175109"/>
                </a:lnTo>
                <a:lnTo>
                  <a:pt x="275543" y="155970"/>
                </a:lnTo>
                <a:lnTo>
                  <a:pt x="312741" y="126341"/>
                </a:lnTo>
                <a:lnTo>
                  <a:pt x="341060" y="88078"/>
                </a:lnTo>
                <a:lnTo>
                  <a:pt x="358648" y="43040"/>
                </a:lnTo>
                <a:lnTo>
                  <a:pt x="1041196" y="43040"/>
                </a:lnTo>
                <a:lnTo>
                  <a:pt x="1041196" y="0"/>
                </a:lnTo>
                <a:close/>
              </a:path>
            </a:pathLst>
          </a:custGeom>
          <a:solidFill>
            <a:srgbClr val="EE5E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791200" y="3657600"/>
            <a:ext cx="2590800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590800" y="5181587"/>
            <a:ext cx="2590787" cy="1524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0" y="2133600"/>
            <a:ext cx="2590800" cy="1524000"/>
          </a:xfrm>
          <a:prstGeom prst="rect">
            <a:avLst/>
          </a:prstGeom>
          <a:solidFill>
            <a:srgbClr val="68332C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200">
              <a:latin typeface="Times New Roman"/>
              <a:cs typeface="Times New Roman"/>
            </a:endParaRPr>
          </a:p>
          <a:p>
            <a:pPr algn="ctr" marL="363855" marR="356235" indent="5715">
              <a:lnSpc>
                <a:spcPts val="2400"/>
              </a:lnSpc>
            </a:pPr>
            <a:r>
              <a:rPr dirty="0" sz="2400" spc="-180" b="1">
                <a:solidFill>
                  <a:srgbClr val="FFFFFF"/>
                </a:solidFill>
                <a:latin typeface="Arial"/>
                <a:cs typeface="Arial"/>
              </a:rPr>
              <a:t>Fruit </a:t>
            </a:r>
            <a:r>
              <a:rPr dirty="0" sz="2400" spc="-175" b="1">
                <a:solidFill>
                  <a:srgbClr val="FFFFFF"/>
                </a:solidFill>
                <a:latin typeface="Arial"/>
                <a:cs typeface="Arial"/>
              </a:rPr>
              <a:t>flies </a:t>
            </a:r>
            <a:r>
              <a:rPr dirty="0" sz="2400" spc="-250" b="1">
                <a:solidFill>
                  <a:srgbClr val="FFFFFF"/>
                </a:solidFill>
                <a:latin typeface="Arial"/>
                <a:cs typeface="Arial"/>
              </a:rPr>
              <a:t>or  </a:t>
            </a:r>
            <a:r>
              <a:rPr dirty="0" sz="2400" spc="-204" b="1">
                <a:solidFill>
                  <a:srgbClr val="FFFFFF"/>
                </a:solidFill>
                <a:latin typeface="Arial"/>
                <a:cs typeface="Arial"/>
              </a:rPr>
              <a:t>mold </a:t>
            </a:r>
            <a:r>
              <a:rPr dirty="0" sz="2400" spc="-190" b="1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 spc="-210" b="1">
                <a:solidFill>
                  <a:srgbClr val="FFFFFF"/>
                </a:solidFill>
                <a:latin typeface="Arial"/>
                <a:cs typeface="Arial"/>
              </a:rPr>
              <a:t>kitchen  </a:t>
            </a:r>
            <a:r>
              <a:rPr dirty="0" sz="2400" spc="-220" b="1">
                <a:solidFill>
                  <a:srgbClr val="FFFFFF"/>
                </a:solidFill>
                <a:latin typeface="Arial"/>
                <a:cs typeface="Arial"/>
              </a:rPr>
              <a:t>container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0" y="3657600"/>
            <a:ext cx="2590800" cy="1524000"/>
          </a:xfrm>
          <a:prstGeom prst="rect">
            <a:avLst/>
          </a:prstGeom>
          <a:solidFill>
            <a:srgbClr val="BEA23D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3250">
              <a:latin typeface="Times New Roman"/>
              <a:cs typeface="Times New Roman"/>
            </a:endParaRPr>
          </a:p>
          <a:p>
            <a:pPr marL="558800" marR="156845" indent="-394970">
              <a:lnSpc>
                <a:spcPts val="2400"/>
              </a:lnSpc>
            </a:pPr>
            <a:r>
              <a:rPr dirty="0" sz="2400" spc="-225" b="1">
                <a:solidFill>
                  <a:srgbClr val="FFFFFF"/>
                </a:solidFill>
                <a:latin typeface="Arial"/>
                <a:cs typeface="Arial"/>
              </a:rPr>
              <a:t>Bin </a:t>
            </a:r>
            <a:r>
              <a:rPr dirty="0" sz="2400" spc="-190" b="1">
                <a:solidFill>
                  <a:srgbClr val="FFFFFF"/>
                </a:solidFill>
                <a:latin typeface="Arial"/>
                <a:cs typeface="Arial"/>
              </a:rPr>
              <a:t>getting </a:t>
            </a:r>
            <a:r>
              <a:rPr dirty="0" sz="2400" spc="-185" b="1">
                <a:solidFill>
                  <a:srgbClr val="FFFFFF"/>
                </a:solidFill>
                <a:latin typeface="Arial"/>
                <a:cs typeface="Arial"/>
              </a:rPr>
              <a:t>too </a:t>
            </a:r>
            <a:r>
              <a:rPr dirty="0" sz="2400" spc="-175" b="1">
                <a:solidFill>
                  <a:srgbClr val="FFFFFF"/>
                </a:solidFill>
                <a:latin typeface="Arial"/>
                <a:cs typeface="Arial"/>
              </a:rPr>
              <a:t>hot  </a:t>
            </a:r>
            <a:r>
              <a:rPr dirty="0" sz="2400" spc="-240" b="1">
                <a:solidFill>
                  <a:srgbClr val="FFFFFF"/>
                </a:solidFill>
                <a:latin typeface="Arial"/>
                <a:cs typeface="Arial"/>
              </a:rPr>
              <a:t>(above</a:t>
            </a:r>
            <a:r>
              <a:rPr dirty="0" sz="2400" spc="-1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00" b="1">
                <a:solidFill>
                  <a:srgbClr val="FFFFFF"/>
                </a:solidFill>
                <a:latin typeface="Arial"/>
                <a:cs typeface="Arial"/>
              </a:rPr>
              <a:t>150°)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0" y="5181600"/>
            <a:ext cx="2590800" cy="1524000"/>
          </a:xfrm>
          <a:prstGeom prst="rect">
            <a:avLst/>
          </a:prstGeom>
          <a:solidFill>
            <a:srgbClr val="8CA34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380365">
              <a:lnSpc>
                <a:spcPct val="100000"/>
              </a:lnSpc>
              <a:spcBef>
                <a:spcPts val="1739"/>
              </a:spcBef>
            </a:pPr>
            <a:r>
              <a:rPr dirty="0" sz="2400" spc="-260" b="1">
                <a:solidFill>
                  <a:srgbClr val="FFFFFF"/>
                </a:solidFill>
                <a:latin typeface="Arial"/>
                <a:cs typeface="Arial"/>
              </a:rPr>
              <a:t>Odors </a:t>
            </a:r>
            <a:r>
              <a:rPr dirty="0" sz="2400" spc="-190" b="1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24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00" b="1">
                <a:solidFill>
                  <a:srgbClr val="FFFFFF"/>
                </a:solidFill>
                <a:latin typeface="Arial"/>
                <a:cs typeface="Arial"/>
              </a:rPr>
              <a:t>bin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791200" y="2133600"/>
            <a:ext cx="2590800" cy="1524000"/>
          </a:xfrm>
          <a:custGeom>
            <a:avLst/>
            <a:gdLst/>
            <a:ahLst/>
            <a:cxnLst/>
            <a:rect l="l" t="t" r="r" b="b"/>
            <a:pathLst>
              <a:path w="2590800" h="1524000">
                <a:moveTo>
                  <a:pt x="2590800" y="0"/>
                </a:moveTo>
                <a:lnTo>
                  <a:pt x="381000" y="0"/>
                </a:lnTo>
                <a:lnTo>
                  <a:pt x="333209" y="2968"/>
                </a:lnTo>
                <a:lnTo>
                  <a:pt x="287190" y="11636"/>
                </a:lnTo>
                <a:lnTo>
                  <a:pt x="243298" y="25646"/>
                </a:lnTo>
                <a:lnTo>
                  <a:pt x="201893" y="44641"/>
                </a:lnTo>
                <a:lnTo>
                  <a:pt x="163329" y="68264"/>
                </a:lnTo>
                <a:lnTo>
                  <a:pt x="127965" y="96158"/>
                </a:lnTo>
                <a:lnTo>
                  <a:pt x="96158" y="127965"/>
                </a:lnTo>
                <a:lnTo>
                  <a:pt x="68264" y="163329"/>
                </a:lnTo>
                <a:lnTo>
                  <a:pt x="44641" y="201893"/>
                </a:lnTo>
                <a:lnTo>
                  <a:pt x="25646" y="243298"/>
                </a:lnTo>
                <a:lnTo>
                  <a:pt x="11636" y="287190"/>
                </a:lnTo>
                <a:lnTo>
                  <a:pt x="2968" y="333209"/>
                </a:lnTo>
                <a:lnTo>
                  <a:pt x="0" y="381000"/>
                </a:lnTo>
                <a:lnTo>
                  <a:pt x="0" y="1524000"/>
                </a:lnTo>
                <a:lnTo>
                  <a:pt x="2590800" y="1524000"/>
                </a:lnTo>
                <a:lnTo>
                  <a:pt x="2590800" y="0"/>
                </a:lnTo>
                <a:close/>
              </a:path>
            </a:pathLst>
          </a:custGeom>
          <a:solidFill>
            <a:srgbClr val="51A8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044086" y="2668896"/>
            <a:ext cx="2085339" cy="227329"/>
          </a:xfrm>
          <a:custGeom>
            <a:avLst/>
            <a:gdLst/>
            <a:ahLst/>
            <a:cxnLst/>
            <a:rect l="l" t="t" r="r" b="b"/>
            <a:pathLst>
              <a:path w="2085340" h="227330">
                <a:moveTo>
                  <a:pt x="226694" y="0"/>
                </a:moveTo>
                <a:lnTo>
                  <a:pt x="181063" y="4614"/>
                </a:lnTo>
                <a:lnTo>
                  <a:pt x="138536" y="17844"/>
                </a:lnTo>
                <a:lnTo>
                  <a:pt x="100032" y="38771"/>
                </a:lnTo>
                <a:lnTo>
                  <a:pt x="66470" y="66476"/>
                </a:lnTo>
                <a:lnTo>
                  <a:pt x="38767" y="100041"/>
                </a:lnTo>
                <a:lnTo>
                  <a:pt x="17842" y="138547"/>
                </a:lnTo>
                <a:lnTo>
                  <a:pt x="4613" y="181075"/>
                </a:lnTo>
                <a:lnTo>
                  <a:pt x="0" y="226707"/>
                </a:lnTo>
                <a:lnTo>
                  <a:pt x="2085035" y="226707"/>
                </a:lnTo>
                <a:lnTo>
                  <a:pt x="2058389" y="162480"/>
                </a:lnTo>
                <a:lnTo>
                  <a:pt x="1994166" y="135839"/>
                </a:lnTo>
                <a:lnTo>
                  <a:pt x="434339" y="135839"/>
                </a:lnTo>
                <a:lnTo>
                  <a:pt x="408165" y="91036"/>
                </a:lnTo>
                <a:lnTo>
                  <a:pt x="372785" y="53514"/>
                </a:lnTo>
                <a:lnTo>
                  <a:pt x="329727" y="24809"/>
                </a:lnTo>
                <a:lnTo>
                  <a:pt x="280520" y="6458"/>
                </a:lnTo>
                <a:lnTo>
                  <a:pt x="2266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044083" y="2895596"/>
            <a:ext cx="2085339" cy="227329"/>
          </a:xfrm>
          <a:custGeom>
            <a:avLst/>
            <a:gdLst/>
            <a:ahLst/>
            <a:cxnLst/>
            <a:rect l="l" t="t" r="r" b="b"/>
            <a:pathLst>
              <a:path w="2085340" h="227330">
                <a:moveTo>
                  <a:pt x="2085035" y="0"/>
                </a:moveTo>
                <a:lnTo>
                  <a:pt x="0" y="0"/>
                </a:lnTo>
                <a:lnTo>
                  <a:pt x="4614" y="45631"/>
                </a:lnTo>
                <a:lnTo>
                  <a:pt x="17844" y="88160"/>
                </a:lnTo>
                <a:lnTo>
                  <a:pt x="38771" y="126666"/>
                </a:lnTo>
                <a:lnTo>
                  <a:pt x="66476" y="160231"/>
                </a:lnTo>
                <a:lnTo>
                  <a:pt x="100041" y="187936"/>
                </a:lnTo>
                <a:lnTo>
                  <a:pt x="138547" y="208863"/>
                </a:lnTo>
                <a:lnTo>
                  <a:pt x="181075" y="222093"/>
                </a:lnTo>
                <a:lnTo>
                  <a:pt x="226707" y="226707"/>
                </a:lnTo>
                <a:lnTo>
                  <a:pt x="280528" y="220249"/>
                </a:lnTo>
                <a:lnTo>
                  <a:pt x="329733" y="201898"/>
                </a:lnTo>
                <a:lnTo>
                  <a:pt x="372791" y="173193"/>
                </a:lnTo>
                <a:lnTo>
                  <a:pt x="408170" y="135670"/>
                </a:lnTo>
                <a:lnTo>
                  <a:pt x="434339" y="90868"/>
                </a:lnTo>
                <a:lnTo>
                  <a:pt x="1994166" y="90868"/>
                </a:lnTo>
                <a:lnTo>
                  <a:pt x="2029506" y="83715"/>
                </a:lnTo>
                <a:lnTo>
                  <a:pt x="2058393" y="64222"/>
                </a:lnTo>
                <a:lnTo>
                  <a:pt x="2077884" y="35334"/>
                </a:lnTo>
                <a:lnTo>
                  <a:pt x="208503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542887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655079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767258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879437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991616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103795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215975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328154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7440333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552511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664691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776883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889061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8001241" y="2821927"/>
            <a:ext cx="0" cy="147955"/>
          </a:xfrm>
          <a:custGeom>
            <a:avLst/>
            <a:gdLst/>
            <a:ahLst/>
            <a:cxnLst/>
            <a:rect l="l" t="t" r="r" b="b"/>
            <a:pathLst>
              <a:path w="0" h="147955">
                <a:moveTo>
                  <a:pt x="0" y="0"/>
                </a:moveTo>
                <a:lnTo>
                  <a:pt x="0" y="147345"/>
                </a:lnTo>
              </a:path>
            </a:pathLst>
          </a:custGeom>
          <a:ln w="15163">
            <a:solidFill>
              <a:srgbClr val="4343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092832" y="2717647"/>
            <a:ext cx="1019175" cy="178435"/>
          </a:xfrm>
          <a:custGeom>
            <a:avLst/>
            <a:gdLst/>
            <a:ahLst/>
            <a:cxnLst/>
            <a:rect l="l" t="t" r="r" b="b"/>
            <a:pathLst>
              <a:path w="1019175" h="178435">
                <a:moveTo>
                  <a:pt x="177952" y="0"/>
                </a:moveTo>
                <a:lnTo>
                  <a:pt x="130643" y="6356"/>
                </a:lnTo>
                <a:lnTo>
                  <a:pt x="88134" y="24294"/>
                </a:lnTo>
                <a:lnTo>
                  <a:pt x="52119" y="52119"/>
                </a:lnTo>
                <a:lnTo>
                  <a:pt x="24294" y="88134"/>
                </a:lnTo>
                <a:lnTo>
                  <a:pt x="6356" y="130643"/>
                </a:lnTo>
                <a:lnTo>
                  <a:pt x="0" y="177952"/>
                </a:lnTo>
                <a:lnTo>
                  <a:pt x="1018552" y="177952"/>
                </a:lnTo>
                <a:lnTo>
                  <a:pt x="1018552" y="135839"/>
                </a:lnTo>
                <a:lnTo>
                  <a:pt x="350850" y="135839"/>
                </a:lnTo>
                <a:lnTo>
                  <a:pt x="333644" y="91783"/>
                </a:lnTo>
                <a:lnTo>
                  <a:pt x="305940" y="54353"/>
                </a:lnTo>
                <a:lnTo>
                  <a:pt x="269550" y="25368"/>
                </a:lnTo>
                <a:lnTo>
                  <a:pt x="226284" y="6645"/>
                </a:lnTo>
                <a:lnTo>
                  <a:pt x="177952" y="0"/>
                </a:lnTo>
                <a:close/>
              </a:path>
            </a:pathLst>
          </a:custGeom>
          <a:solidFill>
            <a:srgbClr val="FF67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111379" y="2853486"/>
            <a:ext cx="969010" cy="42545"/>
          </a:xfrm>
          <a:custGeom>
            <a:avLst/>
            <a:gdLst/>
            <a:ahLst/>
            <a:cxnLst/>
            <a:rect l="l" t="t" r="r" b="b"/>
            <a:pathLst>
              <a:path w="969009" h="42544">
                <a:moveTo>
                  <a:pt x="0" y="42113"/>
                </a:moveTo>
                <a:lnTo>
                  <a:pt x="968984" y="42113"/>
                </a:lnTo>
                <a:lnTo>
                  <a:pt x="968984" y="0"/>
                </a:lnTo>
                <a:lnTo>
                  <a:pt x="0" y="0"/>
                </a:lnTo>
                <a:lnTo>
                  <a:pt x="0" y="4211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7111383" y="2895596"/>
            <a:ext cx="969010" cy="42545"/>
          </a:xfrm>
          <a:custGeom>
            <a:avLst/>
            <a:gdLst/>
            <a:ahLst/>
            <a:cxnLst/>
            <a:rect l="l" t="t" r="r" b="b"/>
            <a:pathLst>
              <a:path w="969009" h="42544">
                <a:moveTo>
                  <a:pt x="0" y="42113"/>
                </a:moveTo>
                <a:lnTo>
                  <a:pt x="968984" y="42113"/>
                </a:lnTo>
                <a:lnTo>
                  <a:pt x="968984" y="0"/>
                </a:lnTo>
                <a:lnTo>
                  <a:pt x="0" y="0"/>
                </a:lnTo>
                <a:lnTo>
                  <a:pt x="0" y="42113"/>
                </a:lnTo>
                <a:close/>
              </a:path>
            </a:pathLst>
          </a:custGeom>
          <a:solidFill>
            <a:srgbClr val="DFDE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092841" y="2895596"/>
            <a:ext cx="1018540" cy="178435"/>
          </a:xfrm>
          <a:custGeom>
            <a:avLst/>
            <a:gdLst/>
            <a:ahLst/>
            <a:cxnLst/>
            <a:rect l="l" t="t" r="r" b="b"/>
            <a:pathLst>
              <a:path w="1018540" h="178435">
                <a:moveTo>
                  <a:pt x="1018540" y="0"/>
                </a:moveTo>
                <a:lnTo>
                  <a:pt x="0" y="0"/>
                </a:lnTo>
                <a:lnTo>
                  <a:pt x="6356" y="47308"/>
                </a:lnTo>
                <a:lnTo>
                  <a:pt x="24294" y="89818"/>
                </a:lnTo>
                <a:lnTo>
                  <a:pt x="52117" y="125833"/>
                </a:lnTo>
                <a:lnTo>
                  <a:pt x="88130" y="153657"/>
                </a:lnTo>
                <a:lnTo>
                  <a:pt x="130636" y="171596"/>
                </a:lnTo>
                <a:lnTo>
                  <a:pt x="177939" y="177952"/>
                </a:lnTo>
                <a:lnTo>
                  <a:pt x="226271" y="171308"/>
                </a:lnTo>
                <a:lnTo>
                  <a:pt x="269538" y="152587"/>
                </a:lnTo>
                <a:lnTo>
                  <a:pt x="305928" y="123604"/>
                </a:lnTo>
                <a:lnTo>
                  <a:pt x="333631" y="86174"/>
                </a:lnTo>
                <a:lnTo>
                  <a:pt x="350837" y="42113"/>
                </a:lnTo>
                <a:lnTo>
                  <a:pt x="1018540" y="42113"/>
                </a:lnTo>
                <a:lnTo>
                  <a:pt x="1018540" y="0"/>
                </a:lnTo>
                <a:close/>
              </a:path>
            </a:pathLst>
          </a:custGeom>
          <a:solidFill>
            <a:srgbClr val="EE5E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8382000" y="2133600"/>
            <a:ext cx="2590800" cy="1524000"/>
          </a:xfrm>
          <a:prstGeom prst="rect">
            <a:avLst/>
          </a:prstGeom>
          <a:solidFill>
            <a:srgbClr val="9A6635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3250">
              <a:latin typeface="Times New Roman"/>
              <a:cs typeface="Times New Roman"/>
            </a:endParaRPr>
          </a:p>
          <a:p>
            <a:pPr marL="572135" marR="153670" indent="-411480">
              <a:lnSpc>
                <a:spcPts val="2400"/>
              </a:lnSpc>
            </a:pPr>
            <a:r>
              <a:rPr dirty="0" sz="2400" spc="-225" b="1">
                <a:solidFill>
                  <a:srgbClr val="FFFFFF"/>
                </a:solidFill>
                <a:latin typeface="Arial"/>
                <a:cs typeface="Arial"/>
              </a:rPr>
              <a:t>Bin </a:t>
            </a:r>
            <a:r>
              <a:rPr dirty="0" sz="2400" spc="-175" b="1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dirty="0" sz="2400" spc="-190" b="1">
                <a:solidFill>
                  <a:srgbClr val="FFFFFF"/>
                </a:solidFill>
                <a:latin typeface="Arial"/>
                <a:cs typeface="Arial"/>
              </a:rPr>
              <a:t>getting </a:t>
            </a:r>
            <a:r>
              <a:rPr dirty="0" sz="2400" spc="-175" b="1">
                <a:solidFill>
                  <a:srgbClr val="FFFFFF"/>
                </a:solidFill>
                <a:latin typeface="Arial"/>
                <a:cs typeface="Arial"/>
              </a:rPr>
              <a:t>hot  </a:t>
            </a:r>
            <a:r>
              <a:rPr dirty="0" sz="2400" spc="-225" b="1">
                <a:solidFill>
                  <a:srgbClr val="FFFFFF"/>
                </a:solidFill>
                <a:latin typeface="Arial"/>
                <a:cs typeface="Arial"/>
              </a:rPr>
              <a:t>(under</a:t>
            </a:r>
            <a:r>
              <a:rPr dirty="0" sz="2400" spc="-2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95" b="1">
                <a:solidFill>
                  <a:srgbClr val="FFFFFF"/>
                </a:solidFill>
                <a:latin typeface="Arial"/>
                <a:cs typeface="Arial"/>
              </a:rPr>
              <a:t>130°)</a:t>
            </a:r>
            <a:endParaRPr sz="24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382000" y="3657600"/>
            <a:ext cx="2590800" cy="1524000"/>
          </a:xfrm>
          <a:prstGeom prst="rect">
            <a:avLst/>
          </a:prstGeom>
          <a:solidFill>
            <a:srgbClr val="BDBB4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  <a:spcBef>
                <a:spcPts val="1739"/>
              </a:spcBef>
            </a:pPr>
            <a:r>
              <a:rPr dirty="0" sz="2400" spc="-270" b="1">
                <a:solidFill>
                  <a:srgbClr val="FFFFFF"/>
                </a:solidFill>
                <a:latin typeface="Arial"/>
                <a:cs typeface="Arial"/>
              </a:rPr>
              <a:t>Slow</a:t>
            </a:r>
            <a:r>
              <a:rPr dirty="0" sz="2400" spc="-2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40" b="1">
                <a:solidFill>
                  <a:srgbClr val="FFFFFF"/>
                </a:solidFill>
                <a:latin typeface="Arial"/>
                <a:cs typeface="Arial"/>
              </a:rPr>
              <a:t>composting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382000" y="5181587"/>
            <a:ext cx="2590800" cy="1524635"/>
          </a:xfrm>
          <a:prstGeom prst="rect">
            <a:avLst/>
          </a:prstGeom>
          <a:solidFill>
            <a:srgbClr val="5B986D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495300">
              <a:lnSpc>
                <a:spcPct val="100000"/>
              </a:lnSpc>
              <a:spcBef>
                <a:spcPts val="1739"/>
              </a:spcBef>
            </a:pPr>
            <a:r>
              <a:rPr dirty="0" sz="2400" spc="-225" b="1">
                <a:solidFill>
                  <a:srgbClr val="FFFFFF"/>
                </a:solidFill>
                <a:latin typeface="Arial"/>
                <a:cs typeface="Arial"/>
              </a:rPr>
              <a:t>Vermin </a:t>
            </a:r>
            <a:r>
              <a:rPr dirty="0" sz="2400" spc="-190" b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400" spc="-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00" b="1">
                <a:solidFill>
                  <a:srgbClr val="FFFFFF"/>
                </a:solidFill>
                <a:latin typeface="Arial"/>
                <a:cs typeface="Arial"/>
              </a:rPr>
              <a:t>bin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590800" y="4756150"/>
            <a:ext cx="259080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56385">
              <a:lnSpc>
                <a:spcPct val="100000"/>
              </a:lnSpc>
              <a:spcBef>
                <a:spcPts val="100"/>
              </a:spcBef>
            </a:pPr>
            <a:r>
              <a:rPr dirty="0" sz="2600" spc="-260" b="1">
                <a:solidFill>
                  <a:srgbClr val="FFFFFF"/>
                </a:solidFill>
                <a:latin typeface="Lucida Sans"/>
                <a:cs typeface="Lucida Sans"/>
              </a:rPr>
              <a:t>150°</a:t>
            </a:r>
            <a:endParaRPr sz="2600">
              <a:latin typeface="Lucida Sans"/>
              <a:cs typeface="Lucida San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156658" y="2348661"/>
            <a:ext cx="61214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260" b="1">
                <a:solidFill>
                  <a:srgbClr val="FFFFFF"/>
                </a:solidFill>
                <a:latin typeface="Lucida Sans"/>
                <a:cs typeface="Lucida Sans"/>
              </a:rPr>
              <a:t>130°</a:t>
            </a:r>
            <a:endParaRPr sz="2600">
              <a:latin typeface="Lucida Sans"/>
              <a:cs typeface="Lucida San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2057400"/>
            <a:ext cx="3352800" cy="3352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315200" y="2057400"/>
            <a:ext cx="3352800" cy="335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10000" y="2057400"/>
            <a:ext cx="3352812" cy="3352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42380" y="5784850"/>
            <a:ext cx="2889885" cy="833119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462280" marR="5080" indent="-450215">
              <a:lnSpc>
                <a:spcPts val="3000"/>
              </a:lnSpc>
              <a:spcBef>
                <a:spcPts val="500"/>
              </a:spcBef>
            </a:pPr>
            <a:r>
              <a:rPr dirty="0" sz="2800" spc="-200" b="1">
                <a:solidFill>
                  <a:srgbClr val="40AD49"/>
                </a:solidFill>
                <a:latin typeface="Lucida Sans"/>
                <a:cs typeface="Lucida Sans"/>
              </a:rPr>
              <a:t>SPRINKLE</a:t>
            </a:r>
            <a:r>
              <a:rPr dirty="0" sz="2800" spc="-405" b="1">
                <a:solidFill>
                  <a:srgbClr val="40AD49"/>
                </a:solidFill>
                <a:latin typeface="Lucida Sans"/>
                <a:cs typeface="Lucida Sans"/>
              </a:rPr>
              <a:t> </a:t>
            </a:r>
            <a:r>
              <a:rPr dirty="0" sz="2800" spc="-340" b="1">
                <a:solidFill>
                  <a:srgbClr val="40AD49"/>
                </a:solidFill>
                <a:latin typeface="Lucida Sans"/>
                <a:cs typeface="Lucida Sans"/>
              </a:rPr>
              <a:t>LIGHTLY  </a:t>
            </a:r>
            <a:r>
              <a:rPr dirty="0" sz="2800" spc="-300" b="1">
                <a:solidFill>
                  <a:srgbClr val="40AD49"/>
                </a:solidFill>
                <a:latin typeface="Lucida Sans"/>
                <a:cs typeface="Lucida Sans"/>
              </a:rPr>
              <a:t>OVER</a:t>
            </a:r>
            <a:r>
              <a:rPr dirty="0" sz="2800" spc="-355" b="1">
                <a:solidFill>
                  <a:srgbClr val="40AD49"/>
                </a:solidFill>
                <a:latin typeface="Lucida Sans"/>
                <a:cs typeface="Lucida Sans"/>
              </a:rPr>
              <a:t> </a:t>
            </a:r>
            <a:r>
              <a:rPr dirty="0" sz="2800" spc="-229" b="1">
                <a:solidFill>
                  <a:srgbClr val="40AD49"/>
                </a:solidFill>
                <a:latin typeface="Lucida Sans"/>
                <a:cs typeface="Lucida Sans"/>
              </a:rPr>
              <a:t>GRASS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55786" y="5784850"/>
            <a:ext cx="3265170" cy="833119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2700" marR="5080" indent="18415">
              <a:lnSpc>
                <a:spcPts val="3000"/>
              </a:lnSpc>
              <a:spcBef>
                <a:spcPts val="500"/>
              </a:spcBef>
            </a:pPr>
            <a:r>
              <a:rPr dirty="0" sz="2800" spc="-465" b="1">
                <a:solidFill>
                  <a:srgbClr val="40AD49"/>
                </a:solidFill>
                <a:latin typeface="Lucida Sans"/>
                <a:cs typeface="Lucida Sans"/>
              </a:rPr>
              <a:t>ADD </a:t>
            </a:r>
            <a:r>
              <a:rPr dirty="0" sz="2800" spc="-495" b="1">
                <a:solidFill>
                  <a:srgbClr val="40AD49"/>
                </a:solidFill>
                <a:latin typeface="Lucida Sans"/>
                <a:cs typeface="Lucida Sans"/>
              </a:rPr>
              <a:t>TO </a:t>
            </a:r>
            <a:r>
              <a:rPr dirty="0" sz="2800" spc="-280" b="1">
                <a:solidFill>
                  <a:srgbClr val="40AD49"/>
                </a:solidFill>
                <a:latin typeface="Lucida Sans"/>
                <a:cs typeface="Lucida Sans"/>
              </a:rPr>
              <a:t>SOIL</a:t>
            </a:r>
            <a:r>
              <a:rPr dirty="0" sz="2800" spc="-650" b="1">
                <a:solidFill>
                  <a:srgbClr val="40AD49"/>
                </a:solidFill>
                <a:latin typeface="Lucida Sans"/>
                <a:cs typeface="Lucida Sans"/>
              </a:rPr>
              <a:t> </a:t>
            </a:r>
            <a:r>
              <a:rPr dirty="0" sz="2800" spc="-405" b="1">
                <a:solidFill>
                  <a:srgbClr val="40AD49"/>
                </a:solidFill>
                <a:latin typeface="Lucida Sans"/>
                <a:cs typeface="Lucida Sans"/>
              </a:rPr>
              <a:t>AROUND  </a:t>
            </a:r>
            <a:r>
              <a:rPr dirty="0" sz="2800" spc="-320" b="1">
                <a:solidFill>
                  <a:srgbClr val="40AD49"/>
                </a:solidFill>
                <a:latin typeface="Lucida Sans"/>
                <a:cs typeface="Lucida Sans"/>
              </a:rPr>
              <a:t>ESTABLISHED</a:t>
            </a:r>
            <a:r>
              <a:rPr dirty="0" sz="2800" spc="-484" b="1">
                <a:solidFill>
                  <a:srgbClr val="40AD49"/>
                </a:solidFill>
                <a:latin typeface="Lucida Sans"/>
                <a:cs typeface="Lucida Sans"/>
              </a:rPr>
              <a:t> </a:t>
            </a:r>
            <a:r>
              <a:rPr dirty="0" sz="2800" spc="-320" b="1">
                <a:solidFill>
                  <a:srgbClr val="40AD49"/>
                </a:solidFill>
                <a:latin typeface="Lucida Sans"/>
                <a:cs typeface="Lucida Sans"/>
              </a:rPr>
              <a:t>PLANTS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73816" y="5784850"/>
            <a:ext cx="2625725" cy="833119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2700" marR="5080" indent="24765">
              <a:lnSpc>
                <a:spcPts val="3000"/>
              </a:lnSpc>
              <a:spcBef>
                <a:spcPts val="500"/>
              </a:spcBef>
            </a:pPr>
            <a:r>
              <a:rPr dirty="0" sz="2800" spc="-425" b="1">
                <a:solidFill>
                  <a:srgbClr val="40AD49"/>
                </a:solidFill>
                <a:latin typeface="Lucida Sans"/>
                <a:cs typeface="Lucida Sans"/>
              </a:rPr>
              <a:t>ADD </a:t>
            </a:r>
            <a:r>
              <a:rPr dirty="0" sz="2800" spc="-470" b="1">
                <a:solidFill>
                  <a:srgbClr val="40AD49"/>
                </a:solidFill>
                <a:latin typeface="Lucida Sans"/>
                <a:cs typeface="Lucida Sans"/>
              </a:rPr>
              <a:t>TO </a:t>
            </a:r>
            <a:r>
              <a:rPr dirty="0" sz="2800" spc="-235" b="1">
                <a:solidFill>
                  <a:srgbClr val="40AD49"/>
                </a:solidFill>
                <a:latin typeface="Lucida Sans"/>
                <a:cs typeface="Lucida Sans"/>
              </a:rPr>
              <a:t>SOIL </a:t>
            </a:r>
            <a:r>
              <a:rPr dirty="0" sz="2800" spc="-300" b="1">
                <a:solidFill>
                  <a:srgbClr val="40AD49"/>
                </a:solidFill>
                <a:latin typeface="Lucida Sans"/>
                <a:cs typeface="Lucida Sans"/>
              </a:rPr>
              <a:t>MIX  </a:t>
            </a:r>
            <a:r>
              <a:rPr dirty="0" sz="2800" spc="-280" b="1">
                <a:solidFill>
                  <a:srgbClr val="40AD49"/>
                </a:solidFill>
                <a:latin typeface="Lucida Sans"/>
                <a:cs typeface="Lucida Sans"/>
              </a:rPr>
              <a:t>WHEN</a:t>
            </a:r>
            <a:r>
              <a:rPr dirty="0" sz="2800" spc="-409" b="1">
                <a:solidFill>
                  <a:srgbClr val="40AD49"/>
                </a:solidFill>
                <a:latin typeface="Lucida Sans"/>
                <a:cs typeface="Lucida Sans"/>
              </a:rPr>
              <a:t> </a:t>
            </a:r>
            <a:r>
              <a:rPr dirty="0" sz="2800" spc="-275" b="1">
                <a:solidFill>
                  <a:srgbClr val="40AD49"/>
                </a:solidFill>
                <a:latin typeface="Lucida Sans"/>
                <a:cs typeface="Lucida Sans"/>
              </a:rPr>
              <a:t>PLANTING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33800" y="2057400"/>
            <a:ext cx="0" cy="4953000"/>
          </a:xfrm>
          <a:custGeom>
            <a:avLst/>
            <a:gdLst/>
            <a:ahLst/>
            <a:cxnLst/>
            <a:rect l="l" t="t" r="r" b="b"/>
            <a:pathLst>
              <a:path w="0" h="4953000">
                <a:moveTo>
                  <a:pt x="0" y="4953000"/>
                </a:moveTo>
                <a:lnTo>
                  <a:pt x="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23701" y="292100"/>
            <a:ext cx="232600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55">
                <a:solidFill>
                  <a:srgbClr val="AA4124"/>
                </a:solidFill>
              </a:rPr>
              <a:t>RESU</a:t>
            </a:r>
            <a:r>
              <a:rPr dirty="0" spc="-855">
                <a:solidFill>
                  <a:srgbClr val="AA4124"/>
                </a:solidFill>
              </a:rPr>
              <a:t>L</a:t>
            </a:r>
            <a:r>
              <a:rPr dirty="0" spc="-480">
                <a:solidFill>
                  <a:srgbClr val="AA4124"/>
                </a:solidFill>
              </a:rPr>
              <a:t>TS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949150" y="1263650"/>
            <a:ext cx="30746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325" b="1">
                <a:solidFill>
                  <a:srgbClr val="231F20"/>
                </a:solidFill>
                <a:latin typeface="Arial"/>
                <a:cs typeface="Arial"/>
              </a:rPr>
              <a:t>Using </a:t>
            </a:r>
            <a:r>
              <a:rPr dirty="0" sz="3000" spc="-395" b="1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dirty="0" sz="3000" spc="-26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305" b="1">
                <a:solidFill>
                  <a:srgbClr val="231F20"/>
                </a:solidFill>
                <a:latin typeface="Arial"/>
                <a:cs typeface="Arial"/>
              </a:rPr>
              <a:t>Compost</a:t>
            </a:r>
            <a:endParaRPr sz="3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45350" y="2070100"/>
            <a:ext cx="0" cy="4953000"/>
          </a:xfrm>
          <a:custGeom>
            <a:avLst/>
            <a:gdLst/>
            <a:ahLst/>
            <a:cxnLst/>
            <a:rect l="l" t="t" r="r" b="b"/>
            <a:pathLst>
              <a:path w="0" h="4953000">
                <a:moveTo>
                  <a:pt x="0" y="4953000"/>
                </a:moveTo>
                <a:lnTo>
                  <a:pt x="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2881" y="1933818"/>
            <a:ext cx="202374" cy="169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1551" y="18330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79" y="0"/>
                </a:moveTo>
                <a:lnTo>
                  <a:pt x="103044" y="0"/>
                </a:lnTo>
                <a:lnTo>
                  <a:pt x="55901" y="10608"/>
                </a:lnTo>
                <a:lnTo>
                  <a:pt x="42774" y="14585"/>
                </a:lnTo>
                <a:lnTo>
                  <a:pt x="30325" y="18487"/>
                </a:lnTo>
                <a:lnTo>
                  <a:pt x="16687" y="23786"/>
                </a:lnTo>
                <a:lnTo>
                  <a:pt x="0" y="31958"/>
                </a:lnTo>
                <a:lnTo>
                  <a:pt x="9529" y="34374"/>
                </a:lnTo>
                <a:lnTo>
                  <a:pt x="30079" y="48479"/>
                </a:lnTo>
                <a:lnTo>
                  <a:pt x="57767" y="80148"/>
                </a:lnTo>
                <a:lnTo>
                  <a:pt x="88718" y="135258"/>
                </a:lnTo>
                <a:lnTo>
                  <a:pt x="104432" y="162143"/>
                </a:lnTo>
                <a:lnTo>
                  <a:pt x="155158" y="212920"/>
                </a:lnTo>
                <a:lnTo>
                  <a:pt x="227724" y="247282"/>
                </a:lnTo>
                <a:lnTo>
                  <a:pt x="254242" y="254429"/>
                </a:lnTo>
                <a:lnTo>
                  <a:pt x="278652" y="253927"/>
                </a:lnTo>
                <a:lnTo>
                  <a:pt x="320854" y="244015"/>
                </a:lnTo>
                <a:lnTo>
                  <a:pt x="334793" y="224997"/>
                </a:lnTo>
                <a:lnTo>
                  <a:pt x="318371" y="188999"/>
                </a:lnTo>
                <a:lnTo>
                  <a:pt x="286100" y="152119"/>
                </a:lnTo>
                <a:lnTo>
                  <a:pt x="245587" y="119557"/>
                </a:lnTo>
                <a:lnTo>
                  <a:pt x="204440" y="96511"/>
                </a:lnTo>
                <a:lnTo>
                  <a:pt x="204694" y="96257"/>
                </a:lnTo>
                <a:lnTo>
                  <a:pt x="360028" y="96257"/>
                </a:lnTo>
                <a:lnTo>
                  <a:pt x="351378" y="79011"/>
                </a:lnTo>
                <a:lnTo>
                  <a:pt x="323533" y="50056"/>
                </a:lnTo>
                <a:lnTo>
                  <a:pt x="287960" y="28237"/>
                </a:lnTo>
                <a:lnTo>
                  <a:pt x="245931" y="12068"/>
                </a:lnTo>
                <a:lnTo>
                  <a:pt x="204479" y="0"/>
                </a:lnTo>
                <a:close/>
              </a:path>
              <a:path w="378459" h="254635">
                <a:moveTo>
                  <a:pt x="360028" y="96257"/>
                </a:moveTo>
                <a:lnTo>
                  <a:pt x="204694" y="96257"/>
                </a:lnTo>
                <a:lnTo>
                  <a:pt x="204948" y="96269"/>
                </a:lnTo>
                <a:lnTo>
                  <a:pt x="221464" y="98165"/>
                </a:lnTo>
                <a:lnTo>
                  <a:pt x="272322" y="112564"/>
                </a:lnTo>
                <a:lnTo>
                  <a:pt x="309076" y="134395"/>
                </a:lnTo>
                <a:lnTo>
                  <a:pt x="337613" y="161001"/>
                </a:lnTo>
                <a:lnTo>
                  <a:pt x="341788" y="166356"/>
                </a:lnTo>
                <a:lnTo>
                  <a:pt x="348088" y="173517"/>
                </a:lnTo>
                <a:lnTo>
                  <a:pt x="355663" y="178907"/>
                </a:lnTo>
                <a:lnTo>
                  <a:pt x="363660" y="178946"/>
                </a:lnTo>
                <a:lnTo>
                  <a:pt x="374157" y="172950"/>
                </a:lnTo>
                <a:lnTo>
                  <a:pt x="378340" y="164456"/>
                </a:lnTo>
                <a:lnTo>
                  <a:pt x="376824" y="147617"/>
                </a:lnTo>
                <a:lnTo>
                  <a:pt x="370226" y="116589"/>
                </a:lnTo>
                <a:lnTo>
                  <a:pt x="360028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2881" y="3013318"/>
            <a:ext cx="202374" cy="169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21551" y="29125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79" y="0"/>
                </a:moveTo>
                <a:lnTo>
                  <a:pt x="103044" y="0"/>
                </a:lnTo>
                <a:lnTo>
                  <a:pt x="55901" y="10608"/>
                </a:lnTo>
                <a:lnTo>
                  <a:pt x="42774" y="14585"/>
                </a:lnTo>
                <a:lnTo>
                  <a:pt x="30325" y="18487"/>
                </a:lnTo>
                <a:lnTo>
                  <a:pt x="16687" y="23786"/>
                </a:lnTo>
                <a:lnTo>
                  <a:pt x="0" y="31958"/>
                </a:lnTo>
                <a:lnTo>
                  <a:pt x="9529" y="34374"/>
                </a:lnTo>
                <a:lnTo>
                  <a:pt x="30079" y="48479"/>
                </a:lnTo>
                <a:lnTo>
                  <a:pt x="57767" y="80148"/>
                </a:lnTo>
                <a:lnTo>
                  <a:pt x="88718" y="135258"/>
                </a:lnTo>
                <a:lnTo>
                  <a:pt x="104432" y="162143"/>
                </a:lnTo>
                <a:lnTo>
                  <a:pt x="155158" y="212920"/>
                </a:lnTo>
                <a:lnTo>
                  <a:pt x="227724" y="247282"/>
                </a:lnTo>
                <a:lnTo>
                  <a:pt x="254242" y="254429"/>
                </a:lnTo>
                <a:lnTo>
                  <a:pt x="278652" y="253927"/>
                </a:lnTo>
                <a:lnTo>
                  <a:pt x="320854" y="244015"/>
                </a:lnTo>
                <a:lnTo>
                  <a:pt x="334793" y="224997"/>
                </a:lnTo>
                <a:lnTo>
                  <a:pt x="318371" y="188999"/>
                </a:lnTo>
                <a:lnTo>
                  <a:pt x="286100" y="152119"/>
                </a:lnTo>
                <a:lnTo>
                  <a:pt x="245587" y="119557"/>
                </a:lnTo>
                <a:lnTo>
                  <a:pt x="204440" y="96511"/>
                </a:lnTo>
                <a:lnTo>
                  <a:pt x="204694" y="96257"/>
                </a:lnTo>
                <a:lnTo>
                  <a:pt x="360028" y="96257"/>
                </a:lnTo>
                <a:lnTo>
                  <a:pt x="351378" y="79011"/>
                </a:lnTo>
                <a:lnTo>
                  <a:pt x="323533" y="50056"/>
                </a:lnTo>
                <a:lnTo>
                  <a:pt x="287960" y="28237"/>
                </a:lnTo>
                <a:lnTo>
                  <a:pt x="245931" y="12068"/>
                </a:lnTo>
                <a:lnTo>
                  <a:pt x="204479" y="0"/>
                </a:lnTo>
                <a:close/>
              </a:path>
              <a:path w="378459" h="254635">
                <a:moveTo>
                  <a:pt x="360028" y="96257"/>
                </a:moveTo>
                <a:lnTo>
                  <a:pt x="204694" y="96257"/>
                </a:lnTo>
                <a:lnTo>
                  <a:pt x="204948" y="96269"/>
                </a:lnTo>
                <a:lnTo>
                  <a:pt x="221464" y="98165"/>
                </a:lnTo>
                <a:lnTo>
                  <a:pt x="272322" y="112564"/>
                </a:lnTo>
                <a:lnTo>
                  <a:pt x="309076" y="134395"/>
                </a:lnTo>
                <a:lnTo>
                  <a:pt x="337613" y="161001"/>
                </a:lnTo>
                <a:lnTo>
                  <a:pt x="341788" y="166356"/>
                </a:lnTo>
                <a:lnTo>
                  <a:pt x="348088" y="173517"/>
                </a:lnTo>
                <a:lnTo>
                  <a:pt x="355663" y="178907"/>
                </a:lnTo>
                <a:lnTo>
                  <a:pt x="363660" y="178946"/>
                </a:lnTo>
                <a:lnTo>
                  <a:pt x="374157" y="172950"/>
                </a:lnTo>
                <a:lnTo>
                  <a:pt x="378340" y="164456"/>
                </a:lnTo>
                <a:lnTo>
                  <a:pt x="376824" y="147617"/>
                </a:lnTo>
                <a:lnTo>
                  <a:pt x="370226" y="116589"/>
                </a:lnTo>
                <a:lnTo>
                  <a:pt x="360028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2881" y="4092818"/>
            <a:ext cx="202374" cy="169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1551" y="39920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79" y="0"/>
                </a:moveTo>
                <a:lnTo>
                  <a:pt x="103044" y="0"/>
                </a:lnTo>
                <a:lnTo>
                  <a:pt x="55901" y="10608"/>
                </a:lnTo>
                <a:lnTo>
                  <a:pt x="42774" y="14585"/>
                </a:lnTo>
                <a:lnTo>
                  <a:pt x="30325" y="18487"/>
                </a:lnTo>
                <a:lnTo>
                  <a:pt x="16687" y="23786"/>
                </a:lnTo>
                <a:lnTo>
                  <a:pt x="0" y="31958"/>
                </a:lnTo>
                <a:lnTo>
                  <a:pt x="9529" y="34374"/>
                </a:lnTo>
                <a:lnTo>
                  <a:pt x="30079" y="48479"/>
                </a:lnTo>
                <a:lnTo>
                  <a:pt x="57767" y="80148"/>
                </a:lnTo>
                <a:lnTo>
                  <a:pt x="88718" y="135258"/>
                </a:lnTo>
                <a:lnTo>
                  <a:pt x="104432" y="162143"/>
                </a:lnTo>
                <a:lnTo>
                  <a:pt x="155158" y="212920"/>
                </a:lnTo>
                <a:lnTo>
                  <a:pt x="227724" y="247282"/>
                </a:lnTo>
                <a:lnTo>
                  <a:pt x="254242" y="254429"/>
                </a:lnTo>
                <a:lnTo>
                  <a:pt x="278652" y="253927"/>
                </a:lnTo>
                <a:lnTo>
                  <a:pt x="320854" y="244015"/>
                </a:lnTo>
                <a:lnTo>
                  <a:pt x="334793" y="224997"/>
                </a:lnTo>
                <a:lnTo>
                  <a:pt x="318371" y="188999"/>
                </a:lnTo>
                <a:lnTo>
                  <a:pt x="286100" y="152121"/>
                </a:lnTo>
                <a:lnTo>
                  <a:pt x="245587" y="119562"/>
                </a:lnTo>
                <a:lnTo>
                  <a:pt x="204440" y="96523"/>
                </a:lnTo>
                <a:lnTo>
                  <a:pt x="204694" y="96257"/>
                </a:lnTo>
                <a:lnTo>
                  <a:pt x="360028" y="96257"/>
                </a:lnTo>
                <a:lnTo>
                  <a:pt x="351378" y="79011"/>
                </a:lnTo>
                <a:lnTo>
                  <a:pt x="323533" y="50056"/>
                </a:lnTo>
                <a:lnTo>
                  <a:pt x="287960" y="28237"/>
                </a:lnTo>
                <a:lnTo>
                  <a:pt x="245931" y="12068"/>
                </a:lnTo>
                <a:lnTo>
                  <a:pt x="204479" y="0"/>
                </a:lnTo>
                <a:close/>
              </a:path>
              <a:path w="378459" h="254635">
                <a:moveTo>
                  <a:pt x="360028" y="96257"/>
                </a:moveTo>
                <a:lnTo>
                  <a:pt x="204694" y="96257"/>
                </a:lnTo>
                <a:lnTo>
                  <a:pt x="204948" y="96269"/>
                </a:lnTo>
                <a:lnTo>
                  <a:pt x="221464" y="98165"/>
                </a:lnTo>
                <a:lnTo>
                  <a:pt x="272322" y="112564"/>
                </a:lnTo>
                <a:lnTo>
                  <a:pt x="309076" y="134395"/>
                </a:lnTo>
                <a:lnTo>
                  <a:pt x="337613" y="161001"/>
                </a:lnTo>
                <a:lnTo>
                  <a:pt x="341788" y="166356"/>
                </a:lnTo>
                <a:lnTo>
                  <a:pt x="348088" y="173517"/>
                </a:lnTo>
                <a:lnTo>
                  <a:pt x="355663" y="178907"/>
                </a:lnTo>
                <a:lnTo>
                  <a:pt x="363660" y="178946"/>
                </a:lnTo>
                <a:lnTo>
                  <a:pt x="374157" y="172950"/>
                </a:lnTo>
                <a:lnTo>
                  <a:pt x="378340" y="164456"/>
                </a:lnTo>
                <a:lnTo>
                  <a:pt x="376824" y="147617"/>
                </a:lnTo>
                <a:lnTo>
                  <a:pt x="370226" y="116589"/>
                </a:lnTo>
                <a:lnTo>
                  <a:pt x="360028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2881" y="5578718"/>
            <a:ext cx="202374" cy="1696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1551" y="54779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79" y="0"/>
                </a:moveTo>
                <a:lnTo>
                  <a:pt x="103044" y="0"/>
                </a:lnTo>
                <a:lnTo>
                  <a:pt x="55901" y="10608"/>
                </a:lnTo>
                <a:lnTo>
                  <a:pt x="42774" y="14585"/>
                </a:lnTo>
                <a:lnTo>
                  <a:pt x="30325" y="18487"/>
                </a:lnTo>
                <a:lnTo>
                  <a:pt x="16687" y="23786"/>
                </a:lnTo>
                <a:lnTo>
                  <a:pt x="0" y="31958"/>
                </a:lnTo>
                <a:lnTo>
                  <a:pt x="9529" y="34374"/>
                </a:lnTo>
                <a:lnTo>
                  <a:pt x="30079" y="48479"/>
                </a:lnTo>
                <a:lnTo>
                  <a:pt x="57767" y="80148"/>
                </a:lnTo>
                <a:lnTo>
                  <a:pt x="88718" y="135258"/>
                </a:lnTo>
                <a:lnTo>
                  <a:pt x="104432" y="162143"/>
                </a:lnTo>
                <a:lnTo>
                  <a:pt x="155158" y="212920"/>
                </a:lnTo>
                <a:lnTo>
                  <a:pt x="227724" y="247282"/>
                </a:lnTo>
                <a:lnTo>
                  <a:pt x="254242" y="254429"/>
                </a:lnTo>
                <a:lnTo>
                  <a:pt x="278652" y="253927"/>
                </a:lnTo>
                <a:lnTo>
                  <a:pt x="320854" y="244015"/>
                </a:lnTo>
                <a:lnTo>
                  <a:pt x="334793" y="224997"/>
                </a:lnTo>
                <a:lnTo>
                  <a:pt x="318371" y="188999"/>
                </a:lnTo>
                <a:lnTo>
                  <a:pt x="286100" y="152121"/>
                </a:lnTo>
                <a:lnTo>
                  <a:pt x="245587" y="119562"/>
                </a:lnTo>
                <a:lnTo>
                  <a:pt x="204440" y="96523"/>
                </a:lnTo>
                <a:lnTo>
                  <a:pt x="204694" y="96257"/>
                </a:lnTo>
                <a:lnTo>
                  <a:pt x="360028" y="96257"/>
                </a:lnTo>
                <a:lnTo>
                  <a:pt x="351378" y="79011"/>
                </a:lnTo>
                <a:lnTo>
                  <a:pt x="323533" y="50056"/>
                </a:lnTo>
                <a:lnTo>
                  <a:pt x="287960" y="28237"/>
                </a:lnTo>
                <a:lnTo>
                  <a:pt x="245931" y="12068"/>
                </a:lnTo>
                <a:lnTo>
                  <a:pt x="204479" y="0"/>
                </a:lnTo>
                <a:close/>
              </a:path>
              <a:path w="378459" h="254635">
                <a:moveTo>
                  <a:pt x="360028" y="96257"/>
                </a:moveTo>
                <a:lnTo>
                  <a:pt x="204694" y="96257"/>
                </a:lnTo>
                <a:lnTo>
                  <a:pt x="204948" y="96269"/>
                </a:lnTo>
                <a:lnTo>
                  <a:pt x="221464" y="98165"/>
                </a:lnTo>
                <a:lnTo>
                  <a:pt x="272322" y="112564"/>
                </a:lnTo>
                <a:lnTo>
                  <a:pt x="309076" y="134395"/>
                </a:lnTo>
                <a:lnTo>
                  <a:pt x="337613" y="161001"/>
                </a:lnTo>
                <a:lnTo>
                  <a:pt x="341788" y="166356"/>
                </a:lnTo>
                <a:lnTo>
                  <a:pt x="348088" y="173517"/>
                </a:lnTo>
                <a:lnTo>
                  <a:pt x="355663" y="178907"/>
                </a:lnTo>
                <a:lnTo>
                  <a:pt x="363660" y="178946"/>
                </a:lnTo>
                <a:lnTo>
                  <a:pt x="374157" y="172950"/>
                </a:lnTo>
                <a:lnTo>
                  <a:pt x="378340" y="164456"/>
                </a:lnTo>
                <a:lnTo>
                  <a:pt x="376824" y="147617"/>
                </a:lnTo>
                <a:lnTo>
                  <a:pt x="370226" y="116589"/>
                </a:lnTo>
                <a:lnTo>
                  <a:pt x="360028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01700" y="1739900"/>
            <a:ext cx="4438015" cy="4533900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 marL="12700" marR="1320800">
              <a:lnSpc>
                <a:spcPts val="3200"/>
              </a:lnSpc>
              <a:spcBef>
                <a:spcPts val="540"/>
              </a:spcBef>
            </a:pPr>
            <a:r>
              <a:rPr dirty="0" sz="3000" spc="-330" b="1">
                <a:solidFill>
                  <a:srgbClr val="231F20"/>
                </a:solidFill>
                <a:latin typeface="Arial"/>
                <a:cs typeface="Arial"/>
              </a:rPr>
              <a:t>Compost </a:t>
            </a:r>
            <a:r>
              <a:rPr dirty="0" sz="3000" spc="-250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3000" spc="-350" b="1">
                <a:solidFill>
                  <a:srgbClr val="231F20"/>
                </a:solidFill>
                <a:latin typeface="Arial"/>
                <a:cs typeface="Arial"/>
              </a:rPr>
              <a:t>less </a:t>
            </a:r>
            <a:r>
              <a:rPr dirty="0" sz="3000" spc="-250" b="1">
                <a:solidFill>
                  <a:srgbClr val="231F20"/>
                </a:solidFill>
                <a:latin typeface="Arial"/>
                <a:cs typeface="Arial"/>
              </a:rPr>
              <a:t>than  </a:t>
            </a:r>
            <a:r>
              <a:rPr dirty="0" sz="3000" spc="-155" b="1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dirty="0" sz="3000" spc="-2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300" b="1">
                <a:solidFill>
                  <a:srgbClr val="231F20"/>
                </a:solidFill>
                <a:latin typeface="Arial"/>
                <a:cs typeface="Arial"/>
              </a:rPr>
              <a:t>months</a:t>
            </a:r>
            <a:endParaRPr sz="3000">
              <a:latin typeface="Arial"/>
              <a:cs typeface="Arial"/>
            </a:endParaRPr>
          </a:p>
          <a:p>
            <a:pPr marL="12700" marR="936625">
              <a:lnSpc>
                <a:spcPts val="3200"/>
              </a:lnSpc>
              <a:spcBef>
                <a:spcPts val="2100"/>
              </a:spcBef>
            </a:pPr>
            <a:r>
              <a:rPr dirty="0" sz="3000" spc="-300" b="1">
                <a:solidFill>
                  <a:srgbClr val="231F20"/>
                </a:solidFill>
                <a:latin typeface="Arial"/>
                <a:cs typeface="Arial"/>
              </a:rPr>
              <a:t>Won’t </a:t>
            </a:r>
            <a:r>
              <a:rPr dirty="0" sz="3000" spc="-340" b="1">
                <a:solidFill>
                  <a:srgbClr val="231F20"/>
                </a:solidFill>
                <a:latin typeface="Arial"/>
                <a:cs typeface="Arial"/>
              </a:rPr>
              <a:t>“burn” </a:t>
            </a:r>
            <a:r>
              <a:rPr dirty="0" sz="3000" spc="-270" b="1">
                <a:solidFill>
                  <a:srgbClr val="231F20"/>
                </a:solidFill>
                <a:latin typeface="Arial"/>
                <a:cs typeface="Arial"/>
              </a:rPr>
              <a:t>plants like  </a:t>
            </a:r>
            <a:r>
              <a:rPr dirty="0" sz="3000" spc="-320" b="1">
                <a:solidFill>
                  <a:srgbClr val="231F20"/>
                </a:solidFill>
                <a:latin typeface="Arial"/>
                <a:cs typeface="Arial"/>
              </a:rPr>
              <a:t>chemical </a:t>
            </a:r>
            <a:r>
              <a:rPr dirty="0" sz="3000" spc="-245" b="1">
                <a:solidFill>
                  <a:srgbClr val="231F20"/>
                </a:solidFill>
                <a:latin typeface="Arial"/>
                <a:cs typeface="Arial"/>
              </a:rPr>
              <a:t>fertilizers</a:t>
            </a:r>
            <a:r>
              <a:rPr dirty="0" sz="3000" spc="-2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370" b="1">
                <a:solidFill>
                  <a:srgbClr val="231F20"/>
                </a:solidFill>
                <a:latin typeface="Arial"/>
                <a:cs typeface="Arial"/>
              </a:rPr>
              <a:t>can</a:t>
            </a:r>
            <a:endParaRPr sz="3000">
              <a:latin typeface="Arial"/>
              <a:cs typeface="Arial"/>
            </a:endParaRPr>
          </a:p>
          <a:p>
            <a:pPr marL="12700" marR="5080">
              <a:lnSpc>
                <a:spcPts val="3200"/>
              </a:lnSpc>
              <a:spcBef>
                <a:spcPts val="2100"/>
              </a:spcBef>
            </a:pPr>
            <a:r>
              <a:rPr dirty="0" sz="3000" spc="-185" b="1">
                <a:solidFill>
                  <a:srgbClr val="231F20"/>
                </a:solidFill>
                <a:latin typeface="Arial"/>
                <a:cs typeface="Arial"/>
              </a:rPr>
              <a:t>5 </a:t>
            </a:r>
            <a:r>
              <a:rPr dirty="0" sz="3000" spc="155" b="1">
                <a:solidFill>
                  <a:srgbClr val="231F20"/>
                </a:solidFill>
                <a:latin typeface="Arial"/>
                <a:cs typeface="Arial"/>
              </a:rPr>
              <a:t>- </a:t>
            </a:r>
            <a:r>
              <a:rPr dirty="0" sz="3000" spc="-745" b="1">
                <a:solidFill>
                  <a:srgbClr val="231F20"/>
                </a:solidFill>
                <a:latin typeface="Arial"/>
                <a:cs typeface="Arial"/>
              </a:rPr>
              <a:t>11 </a:t>
            </a:r>
            <a:r>
              <a:rPr dirty="0" sz="3000" spc="-250" b="1">
                <a:solidFill>
                  <a:srgbClr val="231F20"/>
                </a:solidFill>
                <a:latin typeface="Arial"/>
                <a:cs typeface="Arial"/>
              </a:rPr>
              <a:t>times </a:t>
            </a:r>
            <a:r>
              <a:rPr dirty="0" sz="3000" spc="-220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3000" spc="-290" b="1">
                <a:solidFill>
                  <a:srgbClr val="231F20"/>
                </a:solidFill>
                <a:latin typeface="Arial"/>
                <a:cs typeface="Arial"/>
              </a:rPr>
              <a:t>nitrogen,  </a:t>
            </a:r>
            <a:r>
              <a:rPr dirty="0" sz="3000" spc="-305" b="1">
                <a:solidFill>
                  <a:srgbClr val="231F20"/>
                </a:solidFill>
                <a:latin typeface="Arial"/>
                <a:cs typeface="Arial"/>
              </a:rPr>
              <a:t>potassium </a:t>
            </a:r>
            <a:r>
              <a:rPr dirty="0" sz="3000" spc="-300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3000" spc="-350" b="1">
                <a:solidFill>
                  <a:srgbClr val="231F20"/>
                </a:solidFill>
                <a:latin typeface="Arial"/>
                <a:cs typeface="Arial"/>
              </a:rPr>
              <a:t>phosphorus </a:t>
            </a:r>
            <a:r>
              <a:rPr dirty="0" sz="3000" spc="-215" b="1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3000" spc="-260" b="1">
                <a:solidFill>
                  <a:srgbClr val="231F20"/>
                </a:solidFill>
                <a:latin typeface="Arial"/>
                <a:cs typeface="Arial"/>
              </a:rPr>
              <a:t>typical </a:t>
            </a:r>
            <a:r>
              <a:rPr dirty="0" sz="3000" spc="-305" b="1">
                <a:solidFill>
                  <a:srgbClr val="231F20"/>
                </a:solidFill>
                <a:latin typeface="Arial"/>
                <a:cs typeface="Arial"/>
              </a:rPr>
              <a:t>soil</a:t>
            </a:r>
            <a:endParaRPr sz="3000">
              <a:latin typeface="Arial"/>
              <a:cs typeface="Arial"/>
            </a:endParaRPr>
          </a:p>
          <a:p>
            <a:pPr marL="12700" marR="85725">
              <a:lnSpc>
                <a:spcPts val="3200"/>
              </a:lnSpc>
              <a:spcBef>
                <a:spcPts val="2100"/>
              </a:spcBef>
            </a:pPr>
            <a:r>
              <a:rPr dirty="0" sz="3000" spc="-355" b="1">
                <a:solidFill>
                  <a:srgbClr val="231F20"/>
                </a:solidFill>
                <a:latin typeface="Arial"/>
                <a:cs typeface="Arial"/>
              </a:rPr>
              <a:t>Compost </a:t>
            </a:r>
            <a:r>
              <a:rPr dirty="0" sz="3000" spc="-335" b="1">
                <a:solidFill>
                  <a:srgbClr val="231F20"/>
                </a:solidFill>
                <a:latin typeface="Arial"/>
                <a:cs typeface="Arial"/>
              </a:rPr>
              <a:t>bins are </a:t>
            </a:r>
            <a:r>
              <a:rPr dirty="0" sz="3000" spc="-295" b="1">
                <a:solidFill>
                  <a:srgbClr val="231F20"/>
                </a:solidFill>
                <a:latin typeface="Arial"/>
                <a:cs typeface="Arial"/>
              </a:rPr>
              <a:t>small, </a:t>
            </a:r>
            <a:r>
              <a:rPr dirty="0" sz="3000" spc="-375" b="1">
                <a:solidFill>
                  <a:srgbClr val="231F20"/>
                </a:solidFill>
                <a:latin typeface="Arial"/>
                <a:cs typeface="Arial"/>
              </a:rPr>
              <a:t>easy  </a:t>
            </a:r>
            <a:r>
              <a:rPr dirty="0" sz="3000" spc="-204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3000" spc="-380" b="1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3000" spc="-320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3000" spc="-370" b="1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3000" spc="-355" b="1">
                <a:solidFill>
                  <a:srgbClr val="231F20"/>
                </a:solidFill>
                <a:latin typeface="Arial"/>
                <a:cs typeface="Arial"/>
              </a:rPr>
              <a:t>indoors </a:t>
            </a:r>
            <a:r>
              <a:rPr dirty="0" sz="3000" spc="-340" b="1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3000" spc="-409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275" b="1">
                <a:solidFill>
                  <a:srgbClr val="231F20"/>
                </a:solidFill>
                <a:latin typeface="Arial"/>
                <a:cs typeface="Arial"/>
              </a:rPr>
              <a:t>out</a:t>
            </a:r>
            <a:endParaRPr sz="3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76881" y="1933818"/>
            <a:ext cx="202374" cy="169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655547" y="18330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19"/>
                </a:lnTo>
                <a:lnTo>
                  <a:pt x="245591" y="119557"/>
                </a:lnTo>
                <a:lnTo>
                  <a:pt x="204444" y="96511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60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76881" y="2606918"/>
            <a:ext cx="202374" cy="169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655547" y="25061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19"/>
                </a:lnTo>
                <a:lnTo>
                  <a:pt x="245591" y="119557"/>
                </a:lnTo>
                <a:lnTo>
                  <a:pt x="204444" y="96511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60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876881" y="3686418"/>
            <a:ext cx="202374" cy="1696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655547" y="35856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19"/>
                </a:lnTo>
                <a:lnTo>
                  <a:pt x="245591" y="119557"/>
                </a:lnTo>
                <a:lnTo>
                  <a:pt x="204444" y="96511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60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76881" y="5578718"/>
            <a:ext cx="202374" cy="1696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655547" y="54779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21"/>
                </a:lnTo>
                <a:lnTo>
                  <a:pt x="245591" y="119562"/>
                </a:lnTo>
                <a:lnTo>
                  <a:pt x="204444" y="96523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60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235700" y="1524000"/>
            <a:ext cx="4378960" cy="4749800"/>
          </a:xfrm>
          <a:prstGeom prst="rect">
            <a:avLst/>
          </a:prstGeom>
        </p:spPr>
        <p:txBody>
          <a:bodyPr wrap="square" lIns="0" tIns="2286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dirty="0" sz="3000" spc="-285" b="1">
                <a:solidFill>
                  <a:srgbClr val="231F20"/>
                </a:solidFill>
                <a:latin typeface="Arial"/>
                <a:cs typeface="Arial"/>
              </a:rPr>
              <a:t>No smell </a:t>
            </a:r>
            <a:r>
              <a:rPr dirty="0" sz="3000" spc="-120" b="1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3000" spc="-325" b="1">
                <a:solidFill>
                  <a:srgbClr val="231F20"/>
                </a:solidFill>
                <a:latin typeface="Arial"/>
                <a:cs typeface="Arial"/>
              </a:rPr>
              <a:t>managed</a:t>
            </a:r>
            <a:r>
              <a:rPr dirty="0" sz="3000" spc="-434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310" b="1">
                <a:solidFill>
                  <a:srgbClr val="231F20"/>
                </a:solidFill>
                <a:latin typeface="Arial"/>
                <a:cs typeface="Arial"/>
              </a:rPr>
              <a:t>properly</a:t>
            </a:r>
            <a:endParaRPr sz="3000">
              <a:latin typeface="Arial"/>
              <a:cs typeface="Arial"/>
            </a:endParaRPr>
          </a:p>
          <a:p>
            <a:pPr marL="12700" marR="350520">
              <a:lnSpc>
                <a:spcPts val="3200"/>
              </a:lnSpc>
              <a:spcBef>
                <a:spcPts val="2140"/>
              </a:spcBef>
            </a:pPr>
            <a:r>
              <a:rPr dirty="0" sz="3000" spc="-380" b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3000" spc="-315" b="1">
                <a:solidFill>
                  <a:srgbClr val="231F20"/>
                </a:solidFill>
                <a:latin typeface="Arial"/>
                <a:cs typeface="Arial"/>
              </a:rPr>
              <a:t>convenient </a:t>
            </a:r>
            <a:r>
              <a:rPr dirty="0" sz="3000" spc="-350" b="1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3000" spc="-190" b="1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3000" spc="-2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360" b="1">
                <a:solidFill>
                  <a:srgbClr val="231F20"/>
                </a:solidFill>
                <a:latin typeface="Arial"/>
                <a:cs typeface="Arial"/>
              </a:rPr>
              <a:t>recycle  </a:t>
            </a:r>
            <a:r>
              <a:rPr dirty="0" sz="3000" spc="-285" b="1">
                <a:solidFill>
                  <a:srgbClr val="231F20"/>
                </a:solidFill>
                <a:latin typeface="Arial"/>
                <a:cs typeface="Arial"/>
              </a:rPr>
              <a:t>kitchen </a:t>
            </a:r>
            <a:r>
              <a:rPr dirty="0" sz="3000" spc="-275" b="1">
                <a:solidFill>
                  <a:srgbClr val="231F20"/>
                </a:solidFill>
                <a:latin typeface="Arial"/>
                <a:cs typeface="Arial"/>
              </a:rPr>
              <a:t>food</a:t>
            </a:r>
            <a:r>
              <a:rPr dirty="0" sz="3000" spc="-2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385" b="1">
                <a:solidFill>
                  <a:srgbClr val="231F20"/>
                </a:solidFill>
                <a:latin typeface="Arial"/>
                <a:cs typeface="Arial"/>
              </a:rPr>
              <a:t>scraps</a:t>
            </a:r>
            <a:endParaRPr sz="3000">
              <a:latin typeface="Arial"/>
              <a:cs typeface="Arial"/>
            </a:endParaRPr>
          </a:p>
          <a:p>
            <a:pPr marL="12700" marR="749300">
              <a:lnSpc>
                <a:spcPts val="3200"/>
              </a:lnSpc>
              <a:spcBef>
                <a:spcPts val="2100"/>
              </a:spcBef>
            </a:pPr>
            <a:r>
              <a:rPr dirty="0" sz="3000" spc="-380" b="1">
                <a:solidFill>
                  <a:srgbClr val="231F20"/>
                </a:solidFill>
                <a:latin typeface="Arial"/>
                <a:cs typeface="Arial"/>
              </a:rPr>
              <a:t>Worm </a:t>
            </a:r>
            <a:r>
              <a:rPr dirty="0" sz="3000" spc="-335" b="1">
                <a:solidFill>
                  <a:srgbClr val="231F20"/>
                </a:solidFill>
                <a:latin typeface="Arial"/>
                <a:cs typeface="Arial"/>
              </a:rPr>
              <a:t>castings </a:t>
            </a:r>
            <a:r>
              <a:rPr dirty="0" sz="3000" spc="-315" b="1">
                <a:solidFill>
                  <a:srgbClr val="231F20"/>
                </a:solidFill>
                <a:latin typeface="Arial"/>
                <a:cs typeface="Arial"/>
              </a:rPr>
              <a:t>improve  </a:t>
            </a:r>
            <a:r>
              <a:rPr dirty="0" sz="3000" spc="-295" b="1">
                <a:solidFill>
                  <a:srgbClr val="231F20"/>
                </a:solidFill>
                <a:latin typeface="Arial"/>
                <a:cs typeface="Arial"/>
              </a:rPr>
              <a:t>soil </a:t>
            </a:r>
            <a:r>
              <a:rPr dirty="0" sz="3000" spc="-300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3000" spc="-295" b="1">
                <a:solidFill>
                  <a:srgbClr val="231F20"/>
                </a:solidFill>
                <a:latin typeface="Arial"/>
                <a:cs typeface="Arial"/>
              </a:rPr>
              <a:t>contain </a:t>
            </a:r>
            <a:r>
              <a:rPr dirty="0" sz="3000" spc="-290" b="1">
                <a:solidFill>
                  <a:srgbClr val="231F20"/>
                </a:solidFill>
                <a:latin typeface="Arial"/>
                <a:cs typeface="Arial"/>
              </a:rPr>
              <a:t>valuable  </a:t>
            </a:r>
            <a:r>
              <a:rPr dirty="0" sz="3000" spc="-260" b="1">
                <a:solidFill>
                  <a:srgbClr val="231F20"/>
                </a:solidFill>
                <a:latin typeface="Arial"/>
                <a:cs typeface="Arial"/>
              </a:rPr>
              <a:t>nutrients </a:t>
            </a:r>
            <a:r>
              <a:rPr dirty="0" sz="3000" spc="-300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3000" spc="-275" b="1">
                <a:solidFill>
                  <a:srgbClr val="231F20"/>
                </a:solidFill>
                <a:latin typeface="Arial"/>
                <a:cs typeface="Arial"/>
              </a:rPr>
              <a:t>beneficial  </a:t>
            </a:r>
            <a:r>
              <a:rPr dirty="0" sz="3000" spc="-345" b="1">
                <a:solidFill>
                  <a:srgbClr val="231F20"/>
                </a:solidFill>
                <a:latin typeface="Arial"/>
                <a:cs typeface="Arial"/>
              </a:rPr>
              <a:t>microorganisms</a:t>
            </a:r>
            <a:endParaRPr sz="3000">
              <a:latin typeface="Arial"/>
              <a:cs typeface="Arial"/>
            </a:endParaRPr>
          </a:p>
          <a:p>
            <a:pPr marL="12700" marR="5080">
              <a:lnSpc>
                <a:spcPts val="3200"/>
              </a:lnSpc>
              <a:spcBef>
                <a:spcPts val="2100"/>
              </a:spcBef>
            </a:pPr>
            <a:r>
              <a:rPr dirty="0" sz="3000" spc="-380" b="1">
                <a:solidFill>
                  <a:srgbClr val="231F20"/>
                </a:solidFill>
                <a:latin typeface="Arial"/>
                <a:cs typeface="Arial"/>
              </a:rPr>
              <a:t>Reduces </a:t>
            </a:r>
            <a:r>
              <a:rPr dirty="0" sz="3000" spc="-300" b="1">
                <a:solidFill>
                  <a:srgbClr val="231F20"/>
                </a:solidFill>
                <a:latin typeface="Arial"/>
                <a:cs typeface="Arial"/>
              </a:rPr>
              <a:t>waste and </a:t>
            </a:r>
            <a:r>
              <a:rPr dirty="0" sz="3000" spc="-380" b="1">
                <a:solidFill>
                  <a:srgbClr val="231F20"/>
                </a:solidFill>
                <a:latin typeface="Arial"/>
                <a:cs typeface="Arial"/>
              </a:rPr>
              <a:t>conserves  </a:t>
            </a:r>
            <a:r>
              <a:rPr dirty="0" sz="3000" spc="-260" b="1">
                <a:solidFill>
                  <a:srgbClr val="231F20"/>
                </a:solidFill>
                <a:latin typeface="Arial"/>
                <a:cs typeface="Arial"/>
              </a:rPr>
              <a:t>natural </a:t>
            </a:r>
            <a:r>
              <a:rPr dirty="0" sz="3000" spc="-385" b="1">
                <a:solidFill>
                  <a:srgbClr val="231F20"/>
                </a:solidFill>
                <a:latin typeface="Arial"/>
                <a:cs typeface="Arial"/>
              </a:rPr>
              <a:t>resources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0" rIns="0" bIns="0" rtlCol="0" vert="horz">
            <a:spAutoFit/>
          </a:bodyPr>
          <a:lstStyle/>
          <a:p>
            <a:pPr algn="ctr" marL="0">
              <a:lnSpc>
                <a:spcPct val="100000"/>
              </a:lnSpc>
              <a:spcBef>
                <a:spcPts val="1200"/>
              </a:spcBef>
            </a:pPr>
            <a:r>
              <a:rPr dirty="0" spc="-650">
                <a:solidFill>
                  <a:srgbClr val="AA4124"/>
                </a:solidFill>
              </a:rPr>
              <a:t>WORM</a:t>
            </a:r>
            <a:r>
              <a:rPr dirty="0" spc="-635">
                <a:solidFill>
                  <a:srgbClr val="AA4124"/>
                </a:solidFill>
              </a:rPr>
              <a:t> </a:t>
            </a:r>
            <a:r>
              <a:rPr dirty="0" spc="-560">
                <a:solidFill>
                  <a:srgbClr val="AA4124"/>
                </a:solidFill>
              </a:rPr>
              <a:t>COMPOSTING</a:t>
            </a:r>
          </a:p>
          <a:p>
            <a:pPr algn="ctr" marL="3175">
              <a:lnSpc>
                <a:spcPct val="100000"/>
              </a:lnSpc>
              <a:spcBef>
                <a:spcPts val="690"/>
              </a:spcBef>
            </a:pPr>
            <a:r>
              <a:rPr dirty="0" sz="3000" spc="-375" b="1">
                <a:solidFill>
                  <a:srgbClr val="231F20"/>
                </a:solidFill>
                <a:latin typeface="Arial"/>
                <a:cs typeface="Arial"/>
              </a:rPr>
              <a:t>Why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05500" y="2971800"/>
            <a:ext cx="4762500" cy="4038600"/>
          </a:xfrm>
          <a:custGeom>
            <a:avLst/>
            <a:gdLst/>
            <a:ahLst/>
            <a:cxnLst/>
            <a:rect l="l" t="t" r="r" b="b"/>
            <a:pathLst>
              <a:path w="4762500" h="4038600">
                <a:moveTo>
                  <a:pt x="4381500" y="0"/>
                </a:moveTo>
                <a:lnTo>
                  <a:pt x="0" y="0"/>
                </a:lnTo>
                <a:lnTo>
                  <a:pt x="0" y="4038600"/>
                </a:lnTo>
                <a:lnTo>
                  <a:pt x="4762500" y="4038600"/>
                </a:lnTo>
                <a:lnTo>
                  <a:pt x="4762500" y="381000"/>
                </a:lnTo>
                <a:lnTo>
                  <a:pt x="4759531" y="333209"/>
                </a:lnTo>
                <a:lnTo>
                  <a:pt x="4750864" y="287190"/>
                </a:lnTo>
                <a:lnTo>
                  <a:pt x="4736855" y="243298"/>
                </a:lnTo>
                <a:lnTo>
                  <a:pt x="4717861" y="201893"/>
                </a:lnTo>
                <a:lnTo>
                  <a:pt x="4694239" y="163329"/>
                </a:lnTo>
                <a:lnTo>
                  <a:pt x="4666346" y="127965"/>
                </a:lnTo>
                <a:lnTo>
                  <a:pt x="4634539" y="96158"/>
                </a:lnTo>
                <a:lnTo>
                  <a:pt x="4599176" y="68264"/>
                </a:lnTo>
                <a:lnTo>
                  <a:pt x="4560612" y="44641"/>
                </a:lnTo>
                <a:lnTo>
                  <a:pt x="4519206" y="25646"/>
                </a:lnTo>
                <a:lnTo>
                  <a:pt x="4475314" y="11636"/>
                </a:lnTo>
                <a:lnTo>
                  <a:pt x="4429292" y="2968"/>
                </a:lnTo>
                <a:lnTo>
                  <a:pt x="4381500" y="0"/>
                </a:lnTo>
                <a:close/>
              </a:path>
            </a:pathLst>
          </a:custGeom>
          <a:solidFill>
            <a:srgbClr val="EAF3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37015" y="5313692"/>
            <a:ext cx="1067358" cy="840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323668" y="4007523"/>
            <a:ext cx="2173478" cy="718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0" rIns="0" bIns="0" rtlCol="0" vert="horz">
            <a:spAutoFit/>
          </a:bodyPr>
          <a:lstStyle/>
          <a:p>
            <a:pPr algn="ctr" marL="0">
              <a:lnSpc>
                <a:spcPct val="100000"/>
              </a:lnSpc>
              <a:spcBef>
                <a:spcPts val="1200"/>
              </a:spcBef>
            </a:pPr>
            <a:r>
              <a:rPr dirty="0" spc="-650">
                <a:solidFill>
                  <a:srgbClr val="AA4124"/>
                </a:solidFill>
              </a:rPr>
              <a:t>WORM</a:t>
            </a:r>
            <a:r>
              <a:rPr dirty="0" spc="-635">
                <a:solidFill>
                  <a:srgbClr val="AA4124"/>
                </a:solidFill>
              </a:rPr>
              <a:t> </a:t>
            </a:r>
            <a:r>
              <a:rPr dirty="0" spc="-560">
                <a:solidFill>
                  <a:srgbClr val="AA4124"/>
                </a:solidFill>
              </a:rPr>
              <a:t>COMPOSTING</a:t>
            </a:r>
          </a:p>
          <a:p>
            <a:pPr algn="ctr" marL="0" marR="30480">
              <a:lnSpc>
                <a:spcPct val="100000"/>
              </a:lnSpc>
              <a:spcBef>
                <a:spcPts val="690"/>
              </a:spcBef>
            </a:pPr>
            <a:r>
              <a:rPr dirty="0" sz="3000" spc="-320" b="1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dirty="0" sz="3000" spc="-3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605" b="1">
                <a:solidFill>
                  <a:srgbClr val="231F20"/>
                </a:solidFill>
                <a:latin typeface="Arial"/>
                <a:cs typeface="Arial"/>
              </a:rPr>
              <a:t>To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2881" y="1933818"/>
            <a:ext cx="202374" cy="169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1551" y="18330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79" y="0"/>
                </a:moveTo>
                <a:lnTo>
                  <a:pt x="103044" y="0"/>
                </a:lnTo>
                <a:lnTo>
                  <a:pt x="55901" y="10608"/>
                </a:lnTo>
                <a:lnTo>
                  <a:pt x="42774" y="14585"/>
                </a:lnTo>
                <a:lnTo>
                  <a:pt x="30325" y="18487"/>
                </a:lnTo>
                <a:lnTo>
                  <a:pt x="16687" y="23786"/>
                </a:lnTo>
                <a:lnTo>
                  <a:pt x="0" y="31958"/>
                </a:lnTo>
                <a:lnTo>
                  <a:pt x="9529" y="34374"/>
                </a:lnTo>
                <a:lnTo>
                  <a:pt x="30079" y="48479"/>
                </a:lnTo>
                <a:lnTo>
                  <a:pt x="57767" y="80148"/>
                </a:lnTo>
                <a:lnTo>
                  <a:pt x="88718" y="135258"/>
                </a:lnTo>
                <a:lnTo>
                  <a:pt x="104432" y="162143"/>
                </a:lnTo>
                <a:lnTo>
                  <a:pt x="155158" y="212920"/>
                </a:lnTo>
                <a:lnTo>
                  <a:pt x="227724" y="247282"/>
                </a:lnTo>
                <a:lnTo>
                  <a:pt x="254242" y="254429"/>
                </a:lnTo>
                <a:lnTo>
                  <a:pt x="278652" y="253927"/>
                </a:lnTo>
                <a:lnTo>
                  <a:pt x="320854" y="244015"/>
                </a:lnTo>
                <a:lnTo>
                  <a:pt x="334793" y="224997"/>
                </a:lnTo>
                <a:lnTo>
                  <a:pt x="318371" y="188999"/>
                </a:lnTo>
                <a:lnTo>
                  <a:pt x="286100" y="152119"/>
                </a:lnTo>
                <a:lnTo>
                  <a:pt x="245587" y="119557"/>
                </a:lnTo>
                <a:lnTo>
                  <a:pt x="204440" y="96511"/>
                </a:lnTo>
                <a:lnTo>
                  <a:pt x="204694" y="96257"/>
                </a:lnTo>
                <a:lnTo>
                  <a:pt x="360028" y="96257"/>
                </a:lnTo>
                <a:lnTo>
                  <a:pt x="351378" y="79011"/>
                </a:lnTo>
                <a:lnTo>
                  <a:pt x="323533" y="50056"/>
                </a:lnTo>
                <a:lnTo>
                  <a:pt x="287960" y="28237"/>
                </a:lnTo>
                <a:lnTo>
                  <a:pt x="245931" y="12068"/>
                </a:lnTo>
                <a:lnTo>
                  <a:pt x="204479" y="0"/>
                </a:lnTo>
                <a:close/>
              </a:path>
              <a:path w="378459" h="254635">
                <a:moveTo>
                  <a:pt x="360028" y="96257"/>
                </a:moveTo>
                <a:lnTo>
                  <a:pt x="204694" y="96257"/>
                </a:lnTo>
                <a:lnTo>
                  <a:pt x="204948" y="96269"/>
                </a:lnTo>
                <a:lnTo>
                  <a:pt x="221464" y="98165"/>
                </a:lnTo>
                <a:lnTo>
                  <a:pt x="272322" y="112564"/>
                </a:lnTo>
                <a:lnTo>
                  <a:pt x="309076" y="134395"/>
                </a:lnTo>
                <a:lnTo>
                  <a:pt x="337613" y="161001"/>
                </a:lnTo>
                <a:lnTo>
                  <a:pt x="341788" y="166356"/>
                </a:lnTo>
                <a:lnTo>
                  <a:pt x="348088" y="173517"/>
                </a:lnTo>
                <a:lnTo>
                  <a:pt x="355663" y="178907"/>
                </a:lnTo>
                <a:lnTo>
                  <a:pt x="363660" y="178946"/>
                </a:lnTo>
                <a:lnTo>
                  <a:pt x="374157" y="172950"/>
                </a:lnTo>
                <a:lnTo>
                  <a:pt x="378340" y="164456"/>
                </a:lnTo>
                <a:lnTo>
                  <a:pt x="376824" y="147617"/>
                </a:lnTo>
                <a:lnTo>
                  <a:pt x="370226" y="116589"/>
                </a:lnTo>
                <a:lnTo>
                  <a:pt x="360028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2881" y="2530718"/>
            <a:ext cx="202374" cy="169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1551" y="24299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79" y="0"/>
                </a:moveTo>
                <a:lnTo>
                  <a:pt x="103044" y="0"/>
                </a:lnTo>
                <a:lnTo>
                  <a:pt x="55901" y="10608"/>
                </a:lnTo>
                <a:lnTo>
                  <a:pt x="42774" y="14585"/>
                </a:lnTo>
                <a:lnTo>
                  <a:pt x="30325" y="18487"/>
                </a:lnTo>
                <a:lnTo>
                  <a:pt x="16687" y="23786"/>
                </a:lnTo>
                <a:lnTo>
                  <a:pt x="0" y="31958"/>
                </a:lnTo>
                <a:lnTo>
                  <a:pt x="9529" y="34374"/>
                </a:lnTo>
                <a:lnTo>
                  <a:pt x="30079" y="48479"/>
                </a:lnTo>
                <a:lnTo>
                  <a:pt x="57767" y="80148"/>
                </a:lnTo>
                <a:lnTo>
                  <a:pt x="88718" y="135258"/>
                </a:lnTo>
                <a:lnTo>
                  <a:pt x="104432" y="162143"/>
                </a:lnTo>
                <a:lnTo>
                  <a:pt x="155158" y="212920"/>
                </a:lnTo>
                <a:lnTo>
                  <a:pt x="227724" y="247282"/>
                </a:lnTo>
                <a:lnTo>
                  <a:pt x="254242" y="254429"/>
                </a:lnTo>
                <a:lnTo>
                  <a:pt x="278652" y="253927"/>
                </a:lnTo>
                <a:lnTo>
                  <a:pt x="320854" y="244015"/>
                </a:lnTo>
                <a:lnTo>
                  <a:pt x="334793" y="224997"/>
                </a:lnTo>
                <a:lnTo>
                  <a:pt x="318371" y="188999"/>
                </a:lnTo>
                <a:lnTo>
                  <a:pt x="286100" y="152119"/>
                </a:lnTo>
                <a:lnTo>
                  <a:pt x="245587" y="119557"/>
                </a:lnTo>
                <a:lnTo>
                  <a:pt x="204440" y="96511"/>
                </a:lnTo>
                <a:lnTo>
                  <a:pt x="204694" y="96257"/>
                </a:lnTo>
                <a:lnTo>
                  <a:pt x="360028" y="96257"/>
                </a:lnTo>
                <a:lnTo>
                  <a:pt x="351378" y="79011"/>
                </a:lnTo>
                <a:lnTo>
                  <a:pt x="323533" y="50056"/>
                </a:lnTo>
                <a:lnTo>
                  <a:pt x="287960" y="28237"/>
                </a:lnTo>
                <a:lnTo>
                  <a:pt x="245931" y="12068"/>
                </a:lnTo>
                <a:lnTo>
                  <a:pt x="204479" y="0"/>
                </a:lnTo>
                <a:close/>
              </a:path>
              <a:path w="378459" h="254635">
                <a:moveTo>
                  <a:pt x="360028" y="96257"/>
                </a:moveTo>
                <a:lnTo>
                  <a:pt x="204694" y="96257"/>
                </a:lnTo>
                <a:lnTo>
                  <a:pt x="204948" y="96269"/>
                </a:lnTo>
                <a:lnTo>
                  <a:pt x="221464" y="98165"/>
                </a:lnTo>
                <a:lnTo>
                  <a:pt x="272322" y="112564"/>
                </a:lnTo>
                <a:lnTo>
                  <a:pt x="309076" y="134395"/>
                </a:lnTo>
                <a:lnTo>
                  <a:pt x="337613" y="161001"/>
                </a:lnTo>
                <a:lnTo>
                  <a:pt x="341788" y="166356"/>
                </a:lnTo>
                <a:lnTo>
                  <a:pt x="348088" y="173517"/>
                </a:lnTo>
                <a:lnTo>
                  <a:pt x="355663" y="178907"/>
                </a:lnTo>
                <a:lnTo>
                  <a:pt x="363660" y="178946"/>
                </a:lnTo>
                <a:lnTo>
                  <a:pt x="374157" y="172950"/>
                </a:lnTo>
                <a:lnTo>
                  <a:pt x="378340" y="164456"/>
                </a:lnTo>
                <a:lnTo>
                  <a:pt x="376824" y="147617"/>
                </a:lnTo>
                <a:lnTo>
                  <a:pt x="370226" y="116589"/>
                </a:lnTo>
                <a:lnTo>
                  <a:pt x="360028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2881" y="3521318"/>
            <a:ext cx="202374" cy="169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21551" y="34205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79" y="0"/>
                </a:moveTo>
                <a:lnTo>
                  <a:pt x="103044" y="0"/>
                </a:lnTo>
                <a:lnTo>
                  <a:pt x="55901" y="10608"/>
                </a:lnTo>
                <a:lnTo>
                  <a:pt x="42774" y="14585"/>
                </a:lnTo>
                <a:lnTo>
                  <a:pt x="30325" y="18487"/>
                </a:lnTo>
                <a:lnTo>
                  <a:pt x="16687" y="23786"/>
                </a:lnTo>
                <a:lnTo>
                  <a:pt x="0" y="31958"/>
                </a:lnTo>
                <a:lnTo>
                  <a:pt x="9529" y="34374"/>
                </a:lnTo>
                <a:lnTo>
                  <a:pt x="30079" y="48479"/>
                </a:lnTo>
                <a:lnTo>
                  <a:pt x="57767" y="80148"/>
                </a:lnTo>
                <a:lnTo>
                  <a:pt x="88718" y="135258"/>
                </a:lnTo>
                <a:lnTo>
                  <a:pt x="104432" y="162143"/>
                </a:lnTo>
                <a:lnTo>
                  <a:pt x="155158" y="212920"/>
                </a:lnTo>
                <a:lnTo>
                  <a:pt x="227724" y="247282"/>
                </a:lnTo>
                <a:lnTo>
                  <a:pt x="254242" y="254429"/>
                </a:lnTo>
                <a:lnTo>
                  <a:pt x="278652" y="253927"/>
                </a:lnTo>
                <a:lnTo>
                  <a:pt x="320854" y="244015"/>
                </a:lnTo>
                <a:lnTo>
                  <a:pt x="334793" y="224997"/>
                </a:lnTo>
                <a:lnTo>
                  <a:pt x="318371" y="188999"/>
                </a:lnTo>
                <a:lnTo>
                  <a:pt x="286100" y="152119"/>
                </a:lnTo>
                <a:lnTo>
                  <a:pt x="245587" y="119557"/>
                </a:lnTo>
                <a:lnTo>
                  <a:pt x="204440" y="96511"/>
                </a:lnTo>
                <a:lnTo>
                  <a:pt x="204694" y="96257"/>
                </a:lnTo>
                <a:lnTo>
                  <a:pt x="360028" y="96257"/>
                </a:lnTo>
                <a:lnTo>
                  <a:pt x="351378" y="79011"/>
                </a:lnTo>
                <a:lnTo>
                  <a:pt x="323533" y="50056"/>
                </a:lnTo>
                <a:lnTo>
                  <a:pt x="287960" y="28237"/>
                </a:lnTo>
                <a:lnTo>
                  <a:pt x="245931" y="12068"/>
                </a:lnTo>
                <a:lnTo>
                  <a:pt x="204479" y="0"/>
                </a:lnTo>
                <a:close/>
              </a:path>
              <a:path w="378459" h="254635">
                <a:moveTo>
                  <a:pt x="360028" y="96257"/>
                </a:moveTo>
                <a:lnTo>
                  <a:pt x="204694" y="96257"/>
                </a:lnTo>
                <a:lnTo>
                  <a:pt x="204948" y="96269"/>
                </a:lnTo>
                <a:lnTo>
                  <a:pt x="221464" y="98165"/>
                </a:lnTo>
                <a:lnTo>
                  <a:pt x="272322" y="112564"/>
                </a:lnTo>
                <a:lnTo>
                  <a:pt x="309076" y="134395"/>
                </a:lnTo>
                <a:lnTo>
                  <a:pt x="337613" y="161001"/>
                </a:lnTo>
                <a:lnTo>
                  <a:pt x="341788" y="166356"/>
                </a:lnTo>
                <a:lnTo>
                  <a:pt x="348088" y="173517"/>
                </a:lnTo>
                <a:lnTo>
                  <a:pt x="355663" y="178907"/>
                </a:lnTo>
                <a:lnTo>
                  <a:pt x="363660" y="178946"/>
                </a:lnTo>
                <a:lnTo>
                  <a:pt x="374157" y="172950"/>
                </a:lnTo>
                <a:lnTo>
                  <a:pt x="378340" y="164456"/>
                </a:lnTo>
                <a:lnTo>
                  <a:pt x="376824" y="147617"/>
                </a:lnTo>
                <a:lnTo>
                  <a:pt x="370226" y="116589"/>
                </a:lnTo>
                <a:lnTo>
                  <a:pt x="360028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2881" y="4931018"/>
            <a:ext cx="202374" cy="1696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21551" y="48302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79" y="0"/>
                </a:moveTo>
                <a:lnTo>
                  <a:pt x="103044" y="0"/>
                </a:lnTo>
                <a:lnTo>
                  <a:pt x="55901" y="10608"/>
                </a:lnTo>
                <a:lnTo>
                  <a:pt x="42774" y="14585"/>
                </a:lnTo>
                <a:lnTo>
                  <a:pt x="30325" y="18487"/>
                </a:lnTo>
                <a:lnTo>
                  <a:pt x="16687" y="23786"/>
                </a:lnTo>
                <a:lnTo>
                  <a:pt x="0" y="31958"/>
                </a:lnTo>
                <a:lnTo>
                  <a:pt x="9529" y="34374"/>
                </a:lnTo>
                <a:lnTo>
                  <a:pt x="30079" y="48479"/>
                </a:lnTo>
                <a:lnTo>
                  <a:pt x="57767" y="80148"/>
                </a:lnTo>
                <a:lnTo>
                  <a:pt x="88718" y="135258"/>
                </a:lnTo>
                <a:lnTo>
                  <a:pt x="104432" y="162143"/>
                </a:lnTo>
                <a:lnTo>
                  <a:pt x="155158" y="212920"/>
                </a:lnTo>
                <a:lnTo>
                  <a:pt x="227724" y="247282"/>
                </a:lnTo>
                <a:lnTo>
                  <a:pt x="254242" y="254429"/>
                </a:lnTo>
                <a:lnTo>
                  <a:pt x="278652" y="253927"/>
                </a:lnTo>
                <a:lnTo>
                  <a:pt x="320854" y="244015"/>
                </a:lnTo>
                <a:lnTo>
                  <a:pt x="334793" y="224997"/>
                </a:lnTo>
                <a:lnTo>
                  <a:pt x="318371" y="188999"/>
                </a:lnTo>
                <a:lnTo>
                  <a:pt x="286100" y="152121"/>
                </a:lnTo>
                <a:lnTo>
                  <a:pt x="245587" y="119562"/>
                </a:lnTo>
                <a:lnTo>
                  <a:pt x="204440" y="96523"/>
                </a:lnTo>
                <a:lnTo>
                  <a:pt x="204694" y="96257"/>
                </a:lnTo>
                <a:lnTo>
                  <a:pt x="360028" y="96257"/>
                </a:lnTo>
                <a:lnTo>
                  <a:pt x="351378" y="79011"/>
                </a:lnTo>
                <a:lnTo>
                  <a:pt x="323533" y="50056"/>
                </a:lnTo>
                <a:lnTo>
                  <a:pt x="287960" y="28237"/>
                </a:lnTo>
                <a:lnTo>
                  <a:pt x="245931" y="12068"/>
                </a:lnTo>
                <a:lnTo>
                  <a:pt x="204479" y="0"/>
                </a:lnTo>
                <a:close/>
              </a:path>
              <a:path w="378459" h="254635">
                <a:moveTo>
                  <a:pt x="360028" y="96257"/>
                </a:moveTo>
                <a:lnTo>
                  <a:pt x="204694" y="96257"/>
                </a:lnTo>
                <a:lnTo>
                  <a:pt x="204948" y="96269"/>
                </a:lnTo>
                <a:lnTo>
                  <a:pt x="221464" y="98165"/>
                </a:lnTo>
                <a:lnTo>
                  <a:pt x="272322" y="112564"/>
                </a:lnTo>
                <a:lnTo>
                  <a:pt x="309076" y="134395"/>
                </a:lnTo>
                <a:lnTo>
                  <a:pt x="337613" y="161001"/>
                </a:lnTo>
                <a:lnTo>
                  <a:pt x="341788" y="166356"/>
                </a:lnTo>
                <a:lnTo>
                  <a:pt x="348088" y="173517"/>
                </a:lnTo>
                <a:lnTo>
                  <a:pt x="355663" y="178907"/>
                </a:lnTo>
                <a:lnTo>
                  <a:pt x="363660" y="178946"/>
                </a:lnTo>
                <a:lnTo>
                  <a:pt x="374157" y="172950"/>
                </a:lnTo>
                <a:lnTo>
                  <a:pt x="378340" y="164456"/>
                </a:lnTo>
                <a:lnTo>
                  <a:pt x="376824" y="147617"/>
                </a:lnTo>
                <a:lnTo>
                  <a:pt x="370226" y="116589"/>
                </a:lnTo>
                <a:lnTo>
                  <a:pt x="360028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42881" y="5527918"/>
            <a:ext cx="202374" cy="1696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1551" y="5427167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35" y="0"/>
                </a:moveTo>
                <a:lnTo>
                  <a:pt x="103100" y="0"/>
                </a:lnTo>
                <a:lnTo>
                  <a:pt x="55901" y="10621"/>
                </a:lnTo>
                <a:lnTo>
                  <a:pt x="42774" y="14597"/>
                </a:lnTo>
                <a:lnTo>
                  <a:pt x="30325" y="18499"/>
                </a:lnTo>
                <a:lnTo>
                  <a:pt x="16687" y="23799"/>
                </a:lnTo>
                <a:lnTo>
                  <a:pt x="0" y="31970"/>
                </a:lnTo>
                <a:lnTo>
                  <a:pt x="9529" y="34387"/>
                </a:lnTo>
                <a:lnTo>
                  <a:pt x="30079" y="48492"/>
                </a:lnTo>
                <a:lnTo>
                  <a:pt x="57767" y="80161"/>
                </a:lnTo>
                <a:lnTo>
                  <a:pt x="88718" y="135271"/>
                </a:lnTo>
                <a:lnTo>
                  <a:pt x="104432" y="162155"/>
                </a:lnTo>
                <a:lnTo>
                  <a:pt x="155158" y="212933"/>
                </a:lnTo>
                <a:lnTo>
                  <a:pt x="227724" y="247295"/>
                </a:lnTo>
                <a:lnTo>
                  <a:pt x="254242" y="254442"/>
                </a:lnTo>
                <a:lnTo>
                  <a:pt x="278652" y="253940"/>
                </a:lnTo>
                <a:lnTo>
                  <a:pt x="320854" y="244028"/>
                </a:lnTo>
                <a:lnTo>
                  <a:pt x="334793" y="225009"/>
                </a:lnTo>
                <a:lnTo>
                  <a:pt x="318371" y="189012"/>
                </a:lnTo>
                <a:lnTo>
                  <a:pt x="286100" y="152134"/>
                </a:lnTo>
                <a:lnTo>
                  <a:pt x="245587" y="119575"/>
                </a:lnTo>
                <a:lnTo>
                  <a:pt x="204440" y="96536"/>
                </a:lnTo>
                <a:lnTo>
                  <a:pt x="204694" y="96269"/>
                </a:lnTo>
                <a:lnTo>
                  <a:pt x="360028" y="96269"/>
                </a:lnTo>
                <a:lnTo>
                  <a:pt x="351378" y="79023"/>
                </a:lnTo>
                <a:lnTo>
                  <a:pt x="323533" y="50068"/>
                </a:lnTo>
                <a:lnTo>
                  <a:pt x="287960" y="28250"/>
                </a:lnTo>
                <a:lnTo>
                  <a:pt x="245931" y="12081"/>
                </a:lnTo>
                <a:lnTo>
                  <a:pt x="204435" y="0"/>
                </a:lnTo>
                <a:close/>
              </a:path>
              <a:path w="378459" h="254635">
                <a:moveTo>
                  <a:pt x="360028" y="96269"/>
                </a:moveTo>
                <a:lnTo>
                  <a:pt x="204694" y="96269"/>
                </a:lnTo>
                <a:lnTo>
                  <a:pt x="204948" y="96282"/>
                </a:lnTo>
                <a:lnTo>
                  <a:pt x="221464" y="98178"/>
                </a:lnTo>
                <a:lnTo>
                  <a:pt x="272322" y="112576"/>
                </a:lnTo>
                <a:lnTo>
                  <a:pt x="309076" y="134408"/>
                </a:lnTo>
                <a:lnTo>
                  <a:pt x="337613" y="161014"/>
                </a:lnTo>
                <a:lnTo>
                  <a:pt x="341788" y="166368"/>
                </a:lnTo>
                <a:lnTo>
                  <a:pt x="348088" y="173530"/>
                </a:lnTo>
                <a:lnTo>
                  <a:pt x="355663" y="178920"/>
                </a:lnTo>
                <a:lnTo>
                  <a:pt x="363660" y="178959"/>
                </a:lnTo>
                <a:lnTo>
                  <a:pt x="374157" y="172963"/>
                </a:lnTo>
                <a:lnTo>
                  <a:pt x="378340" y="164468"/>
                </a:lnTo>
                <a:lnTo>
                  <a:pt x="376824" y="147630"/>
                </a:lnTo>
                <a:lnTo>
                  <a:pt x="370226" y="116602"/>
                </a:lnTo>
                <a:lnTo>
                  <a:pt x="360028" y="96269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42881" y="6124818"/>
            <a:ext cx="202374" cy="1696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21551" y="6024067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36" y="0"/>
                </a:moveTo>
                <a:lnTo>
                  <a:pt x="103100" y="0"/>
                </a:lnTo>
                <a:lnTo>
                  <a:pt x="55901" y="10621"/>
                </a:lnTo>
                <a:lnTo>
                  <a:pt x="42774" y="14597"/>
                </a:lnTo>
                <a:lnTo>
                  <a:pt x="30325" y="18499"/>
                </a:lnTo>
                <a:lnTo>
                  <a:pt x="16687" y="23799"/>
                </a:lnTo>
                <a:lnTo>
                  <a:pt x="0" y="31970"/>
                </a:lnTo>
                <a:lnTo>
                  <a:pt x="9529" y="34387"/>
                </a:lnTo>
                <a:lnTo>
                  <a:pt x="30079" y="48492"/>
                </a:lnTo>
                <a:lnTo>
                  <a:pt x="57767" y="80161"/>
                </a:lnTo>
                <a:lnTo>
                  <a:pt x="88718" y="135271"/>
                </a:lnTo>
                <a:lnTo>
                  <a:pt x="104432" y="162155"/>
                </a:lnTo>
                <a:lnTo>
                  <a:pt x="155158" y="212932"/>
                </a:lnTo>
                <a:lnTo>
                  <a:pt x="227724" y="247295"/>
                </a:lnTo>
                <a:lnTo>
                  <a:pt x="254242" y="254441"/>
                </a:lnTo>
                <a:lnTo>
                  <a:pt x="278652" y="253940"/>
                </a:lnTo>
                <a:lnTo>
                  <a:pt x="320854" y="244028"/>
                </a:lnTo>
                <a:lnTo>
                  <a:pt x="334793" y="225009"/>
                </a:lnTo>
                <a:lnTo>
                  <a:pt x="318371" y="189012"/>
                </a:lnTo>
                <a:lnTo>
                  <a:pt x="286100" y="152133"/>
                </a:lnTo>
                <a:lnTo>
                  <a:pt x="245587" y="119575"/>
                </a:lnTo>
                <a:lnTo>
                  <a:pt x="204440" y="96536"/>
                </a:lnTo>
                <a:lnTo>
                  <a:pt x="204694" y="96269"/>
                </a:lnTo>
                <a:lnTo>
                  <a:pt x="360028" y="96269"/>
                </a:lnTo>
                <a:lnTo>
                  <a:pt x="351378" y="79023"/>
                </a:lnTo>
                <a:lnTo>
                  <a:pt x="323533" y="50068"/>
                </a:lnTo>
                <a:lnTo>
                  <a:pt x="287960" y="28250"/>
                </a:lnTo>
                <a:lnTo>
                  <a:pt x="245931" y="12081"/>
                </a:lnTo>
                <a:lnTo>
                  <a:pt x="204436" y="0"/>
                </a:lnTo>
                <a:close/>
              </a:path>
              <a:path w="378459" h="254635">
                <a:moveTo>
                  <a:pt x="360028" y="96269"/>
                </a:moveTo>
                <a:lnTo>
                  <a:pt x="204694" y="96269"/>
                </a:lnTo>
                <a:lnTo>
                  <a:pt x="204948" y="96282"/>
                </a:lnTo>
                <a:lnTo>
                  <a:pt x="221464" y="98178"/>
                </a:lnTo>
                <a:lnTo>
                  <a:pt x="272322" y="112576"/>
                </a:lnTo>
                <a:lnTo>
                  <a:pt x="309076" y="134407"/>
                </a:lnTo>
                <a:lnTo>
                  <a:pt x="337613" y="161014"/>
                </a:lnTo>
                <a:lnTo>
                  <a:pt x="341788" y="166368"/>
                </a:lnTo>
                <a:lnTo>
                  <a:pt x="348088" y="173530"/>
                </a:lnTo>
                <a:lnTo>
                  <a:pt x="355663" y="178920"/>
                </a:lnTo>
                <a:lnTo>
                  <a:pt x="363660" y="178959"/>
                </a:lnTo>
                <a:lnTo>
                  <a:pt x="374157" y="172963"/>
                </a:lnTo>
                <a:lnTo>
                  <a:pt x="378340" y="164468"/>
                </a:lnTo>
                <a:lnTo>
                  <a:pt x="376824" y="147630"/>
                </a:lnTo>
                <a:lnTo>
                  <a:pt x="370226" y="116602"/>
                </a:lnTo>
                <a:lnTo>
                  <a:pt x="360028" y="96269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524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pc="-360"/>
              <a:t>Use </a:t>
            </a:r>
            <a:r>
              <a:rPr dirty="0" spc="-280"/>
              <a:t>a </a:t>
            </a:r>
            <a:r>
              <a:rPr dirty="0" spc="-355"/>
              <a:t>box </a:t>
            </a:r>
            <a:r>
              <a:rPr dirty="0" spc="-325"/>
              <a:t>or</a:t>
            </a:r>
            <a:r>
              <a:rPr dirty="0" spc="-90"/>
              <a:t> </a:t>
            </a:r>
            <a:r>
              <a:rPr dirty="0" spc="-275"/>
              <a:t>bin</a:t>
            </a:r>
          </a:p>
          <a:p>
            <a:pPr marL="12700" marR="535305">
              <a:lnSpc>
                <a:spcPts val="3100"/>
              </a:lnSpc>
              <a:spcBef>
                <a:spcPts val="1620"/>
              </a:spcBef>
            </a:pPr>
            <a:r>
              <a:rPr dirty="0" spc="-395"/>
              <a:t>Add </a:t>
            </a:r>
            <a:r>
              <a:rPr dirty="0" spc="-390"/>
              <a:t>bedding </a:t>
            </a:r>
            <a:r>
              <a:rPr dirty="0" spc="-260"/>
              <a:t>of</a:t>
            </a:r>
            <a:r>
              <a:rPr dirty="0" spc="-640"/>
              <a:t> </a:t>
            </a:r>
            <a:r>
              <a:rPr dirty="0" spc="-380"/>
              <a:t>newsprint </a:t>
            </a:r>
            <a:r>
              <a:rPr dirty="0" spc="-430"/>
              <a:t>or  </a:t>
            </a:r>
            <a:r>
              <a:rPr dirty="0" spc="-425"/>
              <a:t>coconut</a:t>
            </a:r>
            <a:r>
              <a:rPr dirty="0" spc="-440"/>
              <a:t> coir</a:t>
            </a:r>
          </a:p>
          <a:p>
            <a:pPr marL="12700" marR="318135">
              <a:lnSpc>
                <a:spcPts val="3200"/>
              </a:lnSpc>
              <a:spcBef>
                <a:spcPts val="1520"/>
              </a:spcBef>
            </a:pPr>
            <a:r>
              <a:rPr dirty="0" spc="-330"/>
              <a:t>Feed </a:t>
            </a:r>
            <a:r>
              <a:rPr dirty="0" spc="-340"/>
              <a:t>your </a:t>
            </a:r>
            <a:r>
              <a:rPr dirty="0" spc="-355"/>
              <a:t>worms </a:t>
            </a:r>
            <a:r>
              <a:rPr dirty="0" spc="-315"/>
              <a:t>regularly  </a:t>
            </a:r>
            <a:r>
              <a:rPr dirty="0" spc="-300"/>
              <a:t>and </a:t>
            </a:r>
            <a:r>
              <a:rPr dirty="0" spc="-290"/>
              <a:t>add </a:t>
            </a:r>
            <a:r>
              <a:rPr dirty="0" spc="-280"/>
              <a:t>a </a:t>
            </a:r>
            <a:r>
              <a:rPr dirty="0" spc="-375"/>
              <a:t>second </a:t>
            </a:r>
            <a:r>
              <a:rPr dirty="0" spc="-250"/>
              <a:t>tray </a:t>
            </a:r>
            <a:r>
              <a:rPr dirty="0" spc="-340"/>
              <a:t>when  </a:t>
            </a:r>
            <a:r>
              <a:rPr dirty="0" spc="-204"/>
              <a:t>first </a:t>
            </a:r>
            <a:r>
              <a:rPr dirty="0" spc="-310"/>
              <a:t>is</a:t>
            </a:r>
            <a:r>
              <a:rPr dirty="0" spc="-325"/>
              <a:t> </a:t>
            </a:r>
            <a:r>
              <a:rPr dirty="0" spc="-204"/>
              <a:t>full.</a:t>
            </a:r>
          </a:p>
          <a:p>
            <a:pPr marL="12700" marR="5080">
              <a:lnSpc>
                <a:spcPts val="4700"/>
              </a:lnSpc>
              <a:spcBef>
                <a:spcPts val="300"/>
              </a:spcBef>
            </a:pPr>
            <a:r>
              <a:rPr dirty="0" spc="-340"/>
              <a:t>Bury </a:t>
            </a:r>
            <a:r>
              <a:rPr dirty="0" spc="-275"/>
              <a:t>food </a:t>
            </a:r>
            <a:r>
              <a:rPr dirty="0" spc="-380"/>
              <a:t>scraps </a:t>
            </a:r>
            <a:r>
              <a:rPr dirty="0" spc="-229"/>
              <a:t>into </a:t>
            </a:r>
            <a:r>
              <a:rPr dirty="0" spc="-315"/>
              <a:t>bedding  </a:t>
            </a:r>
            <a:r>
              <a:rPr dirty="0" spc="-360"/>
              <a:t>Keep </a:t>
            </a:r>
            <a:r>
              <a:rPr dirty="0" spc="-235"/>
              <a:t>out </a:t>
            </a:r>
            <a:r>
              <a:rPr dirty="0" spc="-215"/>
              <a:t>of </a:t>
            </a:r>
            <a:r>
              <a:rPr dirty="0" spc="-275"/>
              <a:t>direct</a:t>
            </a:r>
            <a:r>
              <a:rPr dirty="0" spc="-280"/>
              <a:t> </a:t>
            </a:r>
            <a:r>
              <a:rPr dirty="0" spc="-370"/>
              <a:t>sun</a:t>
            </a: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pc="-360"/>
              <a:t>Keep </a:t>
            </a:r>
            <a:r>
              <a:rPr dirty="0" spc="-310"/>
              <a:t>bedding</a:t>
            </a:r>
            <a:r>
              <a:rPr dirty="0" spc="-160"/>
              <a:t> </a:t>
            </a:r>
            <a:r>
              <a:rPr dirty="0" spc="-265"/>
              <a:t>moist</a:t>
            </a:r>
          </a:p>
        </p:txBody>
      </p:sp>
      <p:sp>
        <p:nvSpPr>
          <p:cNvPr id="19" name="object 19"/>
          <p:cNvSpPr/>
          <p:nvPr/>
        </p:nvSpPr>
        <p:spPr>
          <a:xfrm>
            <a:off x="5876881" y="1933818"/>
            <a:ext cx="202374" cy="1696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655547" y="18330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19"/>
                </a:lnTo>
                <a:lnTo>
                  <a:pt x="245591" y="119557"/>
                </a:lnTo>
                <a:lnTo>
                  <a:pt x="204444" y="96511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60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68580" rIns="0" bIns="0" rtlCol="0" vert="horz">
            <a:spAutoFit/>
          </a:bodyPr>
          <a:lstStyle/>
          <a:p>
            <a:pPr marL="88900" marR="377825">
              <a:lnSpc>
                <a:spcPts val="3200"/>
              </a:lnSpc>
              <a:spcBef>
                <a:spcPts val="540"/>
              </a:spcBef>
            </a:pPr>
            <a:r>
              <a:rPr dirty="0" spc="-335"/>
              <a:t>Add </a:t>
            </a:r>
            <a:r>
              <a:rPr dirty="0" spc="-405"/>
              <a:t>egg </a:t>
            </a:r>
            <a:r>
              <a:rPr dirty="0" spc="-325"/>
              <a:t>shells  </a:t>
            </a:r>
            <a:r>
              <a:rPr dirty="0" spc="-270"/>
              <a:t>(maintains </a:t>
            </a:r>
            <a:r>
              <a:rPr dirty="0" spc="-320"/>
              <a:t>proper</a:t>
            </a:r>
            <a:r>
              <a:rPr dirty="0" spc="-330"/>
              <a:t> </a:t>
            </a:r>
            <a:r>
              <a:rPr dirty="0" spc="-260"/>
              <a:t>pH)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100" spc="-300" b="1">
                <a:solidFill>
                  <a:srgbClr val="40AD49"/>
                </a:solidFill>
                <a:latin typeface="Lucida Sans"/>
                <a:cs typeface="Lucida Sans"/>
              </a:rPr>
              <a:t>GOOD </a:t>
            </a:r>
            <a:r>
              <a:rPr dirty="0" sz="2100" spc="-250" b="1">
                <a:latin typeface="Lucida Sans"/>
                <a:cs typeface="Lucida Sans"/>
              </a:rPr>
              <a:t>for </a:t>
            </a:r>
            <a:r>
              <a:rPr dirty="0" sz="2100" spc="-280" b="1">
                <a:latin typeface="Lucida Sans"/>
                <a:cs typeface="Lucida Sans"/>
              </a:rPr>
              <a:t>worms:</a:t>
            </a:r>
            <a:endParaRPr sz="2100">
              <a:latin typeface="Lucida Sans"/>
              <a:cs typeface="Lucida Sans"/>
            </a:endParaRPr>
          </a:p>
          <a:p>
            <a:pPr marL="241300" indent="-228600">
              <a:lnSpc>
                <a:spcPts val="2410"/>
              </a:lnSpc>
              <a:buClr>
                <a:srgbClr val="40AD49"/>
              </a:buClr>
              <a:buChar char="•"/>
              <a:tabLst>
                <a:tab pos="240665" algn="l"/>
                <a:tab pos="241300" algn="l"/>
              </a:tabLst>
            </a:pPr>
            <a:r>
              <a:rPr dirty="0" sz="2100" spc="-160"/>
              <a:t>Fruit </a:t>
            </a:r>
            <a:r>
              <a:rPr dirty="0" sz="2100" spc="-200"/>
              <a:t>and </a:t>
            </a:r>
            <a:r>
              <a:rPr dirty="0" sz="2100" spc="-185"/>
              <a:t>vegetable</a:t>
            </a:r>
            <a:r>
              <a:rPr dirty="0" sz="2100" spc="-105"/>
              <a:t> </a:t>
            </a:r>
            <a:r>
              <a:rPr dirty="0" sz="2100" spc="-250"/>
              <a:t>scraps</a:t>
            </a:r>
            <a:endParaRPr sz="2100"/>
          </a:p>
          <a:p>
            <a:pPr marL="241300" indent="-228600">
              <a:lnSpc>
                <a:spcPts val="2410"/>
              </a:lnSpc>
              <a:buClr>
                <a:srgbClr val="40AD49"/>
              </a:buClr>
              <a:buChar char="•"/>
              <a:tabLst>
                <a:tab pos="240665" algn="l"/>
                <a:tab pos="241300" algn="l"/>
              </a:tabLst>
            </a:pPr>
            <a:r>
              <a:rPr dirty="0" sz="2100" spc="-185"/>
              <a:t>Coffee </a:t>
            </a:r>
            <a:r>
              <a:rPr dirty="0" sz="2100" spc="-235"/>
              <a:t>grounds </a:t>
            </a:r>
            <a:r>
              <a:rPr dirty="0" sz="2100" spc="-200"/>
              <a:t>and</a:t>
            </a:r>
            <a:r>
              <a:rPr dirty="0" sz="2100" spc="-10"/>
              <a:t> </a:t>
            </a:r>
            <a:r>
              <a:rPr dirty="0" sz="2100" spc="-140"/>
              <a:t>filters</a:t>
            </a:r>
            <a:endParaRPr sz="2100"/>
          </a:p>
          <a:p>
            <a:pPr marL="241300" indent="-228600">
              <a:lnSpc>
                <a:spcPct val="100000"/>
              </a:lnSpc>
              <a:buClr>
                <a:srgbClr val="40AD49"/>
              </a:buClr>
              <a:buChar char="•"/>
              <a:tabLst>
                <a:tab pos="240665" algn="l"/>
                <a:tab pos="241300" algn="l"/>
              </a:tabLst>
            </a:pPr>
            <a:r>
              <a:rPr dirty="0" sz="2100" spc="-270"/>
              <a:t>Tea </a:t>
            </a:r>
            <a:r>
              <a:rPr dirty="0" sz="2100" spc="-245"/>
              <a:t>bags </a:t>
            </a:r>
            <a:r>
              <a:rPr dirty="0" sz="2100" spc="-200"/>
              <a:t>and</a:t>
            </a:r>
            <a:r>
              <a:rPr dirty="0" sz="2100" spc="-210"/>
              <a:t> </a:t>
            </a:r>
            <a:r>
              <a:rPr dirty="0" sz="2100" spc="-215"/>
              <a:t>leaves</a:t>
            </a:r>
            <a:endParaRPr sz="2100"/>
          </a:p>
          <a:p>
            <a:pPr marL="241300" indent="-228600">
              <a:lnSpc>
                <a:spcPct val="100000"/>
              </a:lnSpc>
              <a:buClr>
                <a:srgbClr val="40AD49"/>
              </a:buClr>
              <a:buChar char="•"/>
              <a:tabLst>
                <a:tab pos="240665" algn="l"/>
                <a:tab pos="241300" algn="l"/>
              </a:tabLst>
            </a:pPr>
            <a:r>
              <a:rPr dirty="0" sz="2100" spc="-215"/>
              <a:t>Shredded</a:t>
            </a:r>
            <a:r>
              <a:rPr dirty="0" sz="2100" spc="-140"/>
              <a:t> </a:t>
            </a:r>
            <a:r>
              <a:rPr dirty="0" sz="2100" spc="-195"/>
              <a:t>paper</a:t>
            </a:r>
            <a:endParaRPr sz="2100"/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dirty="0" sz="2100" spc="-235" b="1">
                <a:solidFill>
                  <a:srgbClr val="D2232A"/>
                </a:solidFill>
                <a:latin typeface="Lucida Sans"/>
                <a:cs typeface="Lucida Sans"/>
              </a:rPr>
              <a:t>BAD </a:t>
            </a:r>
            <a:r>
              <a:rPr dirty="0" sz="2100" spc="-250" b="1">
                <a:latin typeface="Lucida Sans"/>
                <a:cs typeface="Lucida Sans"/>
              </a:rPr>
              <a:t>for</a:t>
            </a:r>
            <a:r>
              <a:rPr dirty="0" sz="2100" spc="-360" b="1">
                <a:latin typeface="Lucida Sans"/>
                <a:cs typeface="Lucida Sans"/>
              </a:rPr>
              <a:t> </a:t>
            </a:r>
            <a:r>
              <a:rPr dirty="0" sz="2100" spc="-280" b="1">
                <a:latin typeface="Lucida Sans"/>
                <a:cs typeface="Lucida Sans"/>
              </a:rPr>
              <a:t>worms:</a:t>
            </a:r>
            <a:endParaRPr sz="2100">
              <a:latin typeface="Lucida Sans"/>
              <a:cs typeface="Lucida Sans"/>
            </a:endParaRPr>
          </a:p>
          <a:p>
            <a:pPr marL="241300" indent="-228600">
              <a:lnSpc>
                <a:spcPts val="2410"/>
              </a:lnSpc>
              <a:buClr>
                <a:srgbClr val="D2232A"/>
              </a:buClr>
              <a:buChar char="•"/>
              <a:tabLst>
                <a:tab pos="240665" algn="l"/>
                <a:tab pos="241300" algn="l"/>
              </a:tabLst>
            </a:pPr>
            <a:r>
              <a:rPr dirty="0" sz="2100" spc="-165"/>
              <a:t>Meat </a:t>
            </a:r>
            <a:r>
              <a:rPr dirty="0" sz="2100" spc="-200"/>
              <a:t>and</a:t>
            </a:r>
            <a:r>
              <a:rPr dirty="0" sz="2100" spc="-110"/>
              <a:t> </a:t>
            </a:r>
            <a:r>
              <a:rPr dirty="0" sz="2100" spc="-185"/>
              <a:t>dairy</a:t>
            </a:r>
            <a:endParaRPr sz="2100"/>
          </a:p>
          <a:p>
            <a:pPr marL="241300" indent="-228600">
              <a:lnSpc>
                <a:spcPts val="2300"/>
              </a:lnSpc>
              <a:buClr>
                <a:srgbClr val="D2232A"/>
              </a:buClr>
              <a:buChar char="•"/>
              <a:tabLst>
                <a:tab pos="240665" algn="l"/>
                <a:tab pos="241300" algn="l"/>
              </a:tabLst>
            </a:pPr>
            <a:r>
              <a:rPr dirty="0" sz="2100" spc="-180"/>
              <a:t>Animal</a:t>
            </a:r>
            <a:r>
              <a:rPr dirty="0" sz="2100" spc="-140"/>
              <a:t> </a:t>
            </a:r>
            <a:r>
              <a:rPr dirty="0" sz="2100" spc="-185"/>
              <a:t>by-products</a:t>
            </a:r>
            <a:endParaRPr sz="2100"/>
          </a:p>
          <a:p>
            <a:pPr marL="241300" indent="-228600">
              <a:lnSpc>
                <a:spcPts val="2300"/>
              </a:lnSpc>
              <a:buClr>
                <a:srgbClr val="D2232A"/>
              </a:buClr>
              <a:buChar char="•"/>
              <a:tabLst>
                <a:tab pos="240665" algn="l"/>
                <a:tab pos="241300" algn="l"/>
              </a:tabLst>
            </a:pPr>
            <a:r>
              <a:rPr dirty="0" sz="2100" spc="-195"/>
              <a:t>Citrus</a:t>
            </a:r>
            <a:r>
              <a:rPr dirty="0" sz="2100" spc="-140"/>
              <a:t> </a:t>
            </a:r>
            <a:r>
              <a:rPr dirty="0" sz="2100" spc="-200"/>
              <a:t>rinds</a:t>
            </a:r>
            <a:endParaRPr sz="2100"/>
          </a:p>
          <a:p>
            <a:pPr marL="241300" indent="-228600">
              <a:lnSpc>
                <a:spcPts val="2300"/>
              </a:lnSpc>
              <a:buClr>
                <a:srgbClr val="D2232A"/>
              </a:buClr>
              <a:buChar char="•"/>
              <a:tabLst>
                <a:tab pos="240665" algn="l"/>
                <a:tab pos="241300" algn="l"/>
              </a:tabLst>
            </a:pPr>
            <a:r>
              <a:rPr dirty="0" sz="2100" spc="-190"/>
              <a:t>Fats, </a:t>
            </a:r>
            <a:r>
              <a:rPr dirty="0" sz="2100" spc="-195"/>
              <a:t>oils </a:t>
            </a:r>
            <a:r>
              <a:rPr dirty="0" sz="2100" spc="-200"/>
              <a:t>and</a:t>
            </a:r>
            <a:r>
              <a:rPr dirty="0" sz="2100" spc="-25"/>
              <a:t> </a:t>
            </a:r>
            <a:r>
              <a:rPr dirty="0" sz="2100" spc="-235"/>
              <a:t>grease</a:t>
            </a:r>
            <a:endParaRPr sz="2100"/>
          </a:p>
          <a:p>
            <a:pPr marL="241300" indent="-228600">
              <a:lnSpc>
                <a:spcPts val="2300"/>
              </a:lnSpc>
              <a:buClr>
                <a:srgbClr val="D2232A"/>
              </a:buClr>
              <a:buChar char="•"/>
              <a:tabLst>
                <a:tab pos="240665" algn="l"/>
                <a:tab pos="241300" algn="l"/>
              </a:tabLst>
            </a:pPr>
            <a:r>
              <a:rPr dirty="0" sz="2100" spc="-235"/>
              <a:t>Processed, </a:t>
            </a:r>
            <a:r>
              <a:rPr dirty="0" sz="2100" spc="-165"/>
              <a:t>salty </a:t>
            </a:r>
            <a:r>
              <a:rPr dirty="0" sz="2100" spc="-220"/>
              <a:t>or canned</a:t>
            </a:r>
            <a:r>
              <a:rPr dirty="0" sz="2100" spc="-40"/>
              <a:t> </a:t>
            </a:r>
            <a:r>
              <a:rPr dirty="0" sz="2100" spc="-200"/>
              <a:t>foods</a:t>
            </a:r>
            <a:endParaRPr sz="2100"/>
          </a:p>
          <a:p>
            <a:pPr marL="241300" indent="-228600">
              <a:lnSpc>
                <a:spcPts val="2410"/>
              </a:lnSpc>
              <a:buClr>
                <a:srgbClr val="D2232A"/>
              </a:buClr>
              <a:buChar char="•"/>
              <a:tabLst>
                <a:tab pos="240665" algn="l"/>
                <a:tab pos="241300" algn="l"/>
              </a:tabLst>
            </a:pPr>
            <a:r>
              <a:rPr dirty="0" sz="2100" spc="-180"/>
              <a:t>Animal</a:t>
            </a:r>
            <a:r>
              <a:rPr dirty="0" sz="2100" spc="-140"/>
              <a:t> </a:t>
            </a:r>
            <a:r>
              <a:rPr dirty="0" sz="2100" spc="-204"/>
              <a:t>manure</a:t>
            </a:r>
            <a:endParaRPr sz="2100"/>
          </a:p>
        </p:txBody>
      </p:sp>
      <p:sp>
        <p:nvSpPr>
          <p:cNvPr id="22" name="object 22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29700" y="3125152"/>
            <a:ext cx="1943100" cy="121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125152"/>
            <a:ext cx="1943100" cy="121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29300" y="4344352"/>
            <a:ext cx="1943100" cy="12191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200400" y="4344352"/>
            <a:ext cx="1943100" cy="1219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905939"/>
            <a:ext cx="3200400" cy="1219200"/>
          </a:xfrm>
          <a:custGeom>
            <a:avLst/>
            <a:gdLst/>
            <a:ahLst/>
            <a:cxnLst/>
            <a:rect l="l" t="t" r="r" b="b"/>
            <a:pathLst>
              <a:path w="3200400" h="1219200">
                <a:moveTo>
                  <a:pt x="0" y="1219200"/>
                </a:moveTo>
                <a:lnTo>
                  <a:pt x="3200400" y="1219200"/>
                </a:lnTo>
                <a:lnTo>
                  <a:pt x="3200400" y="0"/>
                </a:lnTo>
                <a:lnTo>
                  <a:pt x="0" y="0"/>
                </a:lnTo>
                <a:lnTo>
                  <a:pt x="0" y="1219200"/>
                </a:lnTo>
                <a:close/>
              </a:path>
            </a:pathLst>
          </a:custGeom>
          <a:solidFill>
            <a:srgbClr val="683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39700" y="2237732"/>
            <a:ext cx="125730" cy="37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685" b="1">
                <a:solidFill>
                  <a:srgbClr val="FFFFFF"/>
                </a:solidFill>
                <a:latin typeface="Lucida Sans"/>
                <a:cs typeface="Lucida Sans"/>
              </a:rPr>
              <a:t>1</a:t>
            </a:r>
            <a:endParaRPr sz="23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8300" y="2250432"/>
            <a:ext cx="2477770" cy="500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870"/>
              </a:lnSpc>
              <a:spcBef>
                <a:spcPts val="100"/>
              </a:spcBef>
            </a:pPr>
            <a:r>
              <a:rPr dirty="0" sz="1700" spc="-190" b="1">
                <a:solidFill>
                  <a:srgbClr val="FFFFFF"/>
                </a:solidFill>
                <a:latin typeface="Arial"/>
                <a:cs typeface="Arial"/>
              </a:rPr>
              <a:t>Purchase </a:t>
            </a:r>
            <a:r>
              <a:rPr dirty="0" sz="1700" spc="-140" b="1">
                <a:solidFill>
                  <a:srgbClr val="FFFFFF"/>
                </a:solidFill>
                <a:latin typeface="Arial"/>
                <a:cs typeface="Arial"/>
              </a:rPr>
              <a:t>two </a:t>
            </a:r>
            <a:r>
              <a:rPr dirty="0" sz="1700" spc="-145" b="1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r>
              <a:rPr dirty="0" sz="17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80" b="1">
                <a:solidFill>
                  <a:srgbClr val="FFFFFF"/>
                </a:solidFill>
                <a:latin typeface="Arial"/>
                <a:cs typeface="Arial"/>
              </a:rPr>
              <a:t>grade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dirty="0" sz="1700" spc="-120" b="1">
                <a:solidFill>
                  <a:srgbClr val="FFFFFF"/>
                </a:solidFill>
                <a:latin typeface="Arial"/>
                <a:cs typeface="Arial"/>
              </a:rPr>
              <a:t>5-gallon </a:t>
            </a:r>
            <a:r>
              <a:rPr dirty="0" sz="1700" spc="-170" b="1">
                <a:solidFill>
                  <a:srgbClr val="FFFFFF"/>
                </a:solidFill>
                <a:latin typeface="Arial"/>
                <a:cs typeface="Arial"/>
              </a:rPr>
              <a:t>buckets </a:t>
            </a:r>
            <a:r>
              <a:rPr dirty="0" sz="1700" spc="-160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700" spc="-175" b="1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dirty="0" sz="17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14" b="1">
                <a:solidFill>
                  <a:srgbClr val="FFFFFF"/>
                </a:solidFill>
                <a:latin typeface="Arial"/>
                <a:cs typeface="Arial"/>
              </a:rPr>
              <a:t>lid.</a:t>
            </a:r>
            <a:endParaRPr sz="17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43100" y="3125139"/>
            <a:ext cx="3200400" cy="1219200"/>
          </a:xfrm>
          <a:custGeom>
            <a:avLst/>
            <a:gdLst/>
            <a:ahLst/>
            <a:cxnLst/>
            <a:rect l="l" t="t" r="r" b="b"/>
            <a:pathLst>
              <a:path w="3200400" h="1219200">
                <a:moveTo>
                  <a:pt x="0" y="1219200"/>
                </a:moveTo>
                <a:lnTo>
                  <a:pt x="3200400" y="1219200"/>
                </a:lnTo>
                <a:lnTo>
                  <a:pt x="3200400" y="0"/>
                </a:lnTo>
                <a:lnTo>
                  <a:pt x="0" y="0"/>
                </a:lnTo>
                <a:lnTo>
                  <a:pt x="0" y="1219200"/>
                </a:lnTo>
                <a:close/>
              </a:path>
            </a:pathLst>
          </a:custGeom>
          <a:solidFill>
            <a:srgbClr val="BEA23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4344352"/>
            <a:ext cx="3200400" cy="1219200"/>
          </a:xfrm>
          <a:custGeom>
            <a:avLst/>
            <a:gdLst/>
            <a:ahLst/>
            <a:cxnLst/>
            <a:rect l="l" t="t" r="r" b="b"/>
            <a:pathLst>
              <a:path w="3200400" h="1219200">
                <a:moveTo>
                  <a:pt x="0" y="1219187"/>
                </a:moveTo>
                <a:lnTo>
                  <a:pt x="3200400" y="1219187"/>
                </a:lnTo>
                <a:lnTo>
                  <a:pt x="3200400" y="0"/>
                </a:lnTo>
                <a:lnTo>
                  <a:pt x="0" y="0"/>
                </a:lnTo>
                <a:lnTo>
                  <a:pt x="0" y="1219187"/>
                </a:lnTo>
                <a:close/>
              </a:path>
            </a:pathLst>
          </a:custGeom>
          <a:solidFill>
            <a:srgbClr val="8CA34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5563539"/>
            <a:ext cx="1943100" cy="1219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43100" y="5563539"/>
            <a:ext cx="3200400" cy="1219200"/>
          </a:xfrm>
          <a:custGeom>
            <a:avLst/>
            <a:gdLst/>
            <a:ahLst/>
            <a:cxnLst/>
            <a:rect l="l" t="t" r="r" b="b"/>
            <a:pathLst>
              <a:path w="3200400" h="1219200">
                <a:moveTo>
                  <a:pt x="0" y="1219199"/>
                </a:moveTo>
                <a:lnTo>
                  <a:pt x="3200400" y="1219199"/>
                </a:lnTo>
                <a:lnTo>
                  <a:pt x="3200400" y="0"/>
                </a:lnTo>
                <a:lnTo>
                  <a:pt x="0" y="0"/>
                </a:lnTo>
                <a:lnTo>
                  <a:pt x="0" y="1219199"/>
                </a:lnTo>
                <a:close/>
              </a:path>
            </a:pathLst>
          </a:custGeom>
          <a:solidFill>
            <a:srgbClr val="67A5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9700" y="3431532"/>
            <a:ext cx="4860925" cy="3230880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marL="2184400" marR="386080" indent="-228600">
              <a:lnSpc>
                <a:spcPct val="78700"/>
              </a:lnSpc>
              <a:spcBef>
                <a:spcPts val="685"/>
              </a:spcBef>
            </a:pPr>
            <a:r>
              <a:rPr dirty="0" baseline="-7246" sz="3450" spc="-375" b="1">
                <a:solidFill>
                  <a:srgbClr val="FFFFFF"/>
                </a:solidFill>
                <a:latin typeface="Lucida Sans"/>
                <a:cs typeface="Lucida Sans"/>
              </a:rPr>
              <a:t>2 </a:t>
            </a:r>
            <a:r>
              <a:rPr dirty="0" sz="1700" spc="-125" b="1">
                <a:solidFill>
                  <a:srgbClr val="FFFFFF"/>
                </a:solidFill>
                <a:latin typeface="Arial"/>
                <a:cs typeface="Arial"/>
              </a:rPr>
              <a:t>Drill </a:t>
            </a:r>
            <a:r>
              <a:rPr dirty="0" sz="1700" spc="-55" b="1">
                <a:solidFill>
                  <a:srgbClr val="FFFFFF"/>
                </a:solidFill>
                <a:latin typeface="Arial"/>
                <a:cs typeface="Arial"/>
              </a:rPr>
              <a:t>1/4” </a:t>
            </a:r>
            <a:r>
              <a:rPr dirty="0" sz="1700" spc="-150" b="1">
                <a:solidFill>
                  <a:srgbClr val="FFFFFF"/>
                </a:solidFill>
                <a:latin typeface="Arial"/>
                <a:cs typeface="Arial"/>
              </a:rPr>
              <a:t>drain </a:t>
            </a:r>
            <a:r>
              <a:rPr dirty="0" sz="1700" spc="-175" b="1">
                <a:solidFill>
                  <a:srgbClr val="FFFFFF"/>
                </a:solidFill>
                <a:latin typeface="Arial"/>
                <a:cs typeface="Arial"/>
              </a:rPr>
              <a:t>holes </a:t>
            </a:r>
            <a:r>
              <a:rPr dirty="0" sz="1700" spc="-135" b="1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700" spc="-114" b="1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1700" spc="-120" b="1">
                <a:solidFill>
                  <a:srgbClr val="FFFFFF"/>
                </a:solidFill>
                <a:latin typeface="Arial"/>
                <a:cs typeface="Arial"/>
              </a:rPr>
              <a:t>bottom </a:t>
            </a:r>
            <a:r>
              <a:rPr dirty="0" sz="1700" spc="-114" b="1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700" spc="-175" b="1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dirty="0" sz="1700" spc="-1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60" b="1">
                <a:solidFill>
                  <a:srgbClr val="FFFFFF"/>
                </a:solidFill>
                <a:latin typeface="Arial"/>
                <a:cs typeface="Arial"/>
              </a:rPr>
              <a:t>bucket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241300" marR="2082164" indent="-228600">
              <a:lnSpc>
                <a:spcPct val="81000"/>
              </a:lnSpc>
              <a:spcBef>
                <a:spcPts val="1025"/>
              </a:spcBef>
            </a:pPr>
            <a:r>
              <a:rPr dirty="0" baseline="-7246" sz="3450" spc="-405" b="1">
                <a:solidFill>
                  <a:srgbClr val="FFFFFF"/>
                </a:solidFill>
                <a:latin typeface="Lucida Sans"/>
                <a:cs typeface="Lucida Sans"/>
              </a:rPr>
              <a:t>3 </a:t>
            </a:r>
            <a:r>
              <a:rPr dirty="0" sz="1700" spc="-125" b="1">
                <a:solidFill>
                  <a:srgbClr val="FFFFFF"/>
                </a:solidFill>
                <a:latin typeface="Arial"/>
                <a:cs typeface="Arial"/>
              </a:rPr>
              <a:t>Drill </a:t>
            </a:r>
            <a:r>
              <a:rPr dirty="0" sz="1700" spc="-145" b="1">
                <a:solidFill>
                  <a:srgbClr val="FFFFFF"/>
                </a:solidFill>
                <a:latin typeface="Arial"/>
                <a:cs typeface="Arial"/>
              </a:rPr>
              <a:t>small </a:t>
            </a:r>
            <a:r>
              <a:rPr dirty="0" sz="1700" spc="-55" b="1">
                <a:solidFill>
                  <a:srgbClr val="FFFFFF"/>
                </a:solidFill>
                <a:latin typeface="Arial"/>
                <a:cs typeface="Arial"/>
              </a:rPr>
              <a:t>1/8” </a:t>
            </a:r>
            <a:r>
              <a:rPr dirty="0" sz="1700" spc="-140" b="1">
                <a:solidFill>
                  <a:srgbClr val="FFFFFF"/>
                </a:solidFill>
                <a:latin typeface="Arial"/>
                <a:cs typeface="Arial"/>
              </a:rPr>
              <a:t>air </a:t>
            </a:r>
            <a:r>
              <a:rPr dirty="0" sz="1700" spc="-175" b="1">
                <a:solidFill>
                  <a:srgbClr val="FFFFFF"/>
                </a:solidFill>
                <a:latin typeface="Arial"/>
                <a:cs typeface="Arial"/>
              </a:rPr>
              <a:t>holes </a:t>
            </a:r>
            <a:r>
              <a:rPr dirty="0" sz="1700" spc="-170" b="1">
                <a:solidFill>
                  <a:srgbClr val="FFFFFF"/>
                </a:solidFill>
                <a:latin typeface="Arial"/>
                <a:cs typeface="Arial"/>
              </a:rPr>
              <a:t>along  </a:t>
            </a:r>
            <a:r>
              <a:rPr dirty="0" sz="1700" spc="-120" b="1">
                <a:solidFill>
                  <a:srgbClr val="FFFFFF"/>
                </a:solidFill>
                <a:latin typeface="Arial"/>
                <a:cs typeface="Arial"/>
              </a:rPr>
              <a:t>top </a:t>
            </a:r>
            <a:r>
              <a:rPr dirty="0" sz="1700" spc="-185" b="1">
                <a:solidFill>
                  <a:srgbClr val="FFFFFF"/>
                </a:solidFill>
                <a:latin typeface="Arial"/>
                <a:cs typeface="Arial"/>
              </a:rPr>
              <a:t>edge </a:t>
            </a:r>
            <a:r>
              <a:rPr dirty="0" sz="1700" spc="-114" b="1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1700" spc="-175" b="1">
                <a:solidFill>
                  <a:srgbClr val="FFFFFF"/>
                </a:solidFill>
                <a:latin typeface="Arial"/>
                <a:cs typeface="Arial"/>
              </a:rPr>
              <a:t>same </a:t>
            </a:r>
            <a:r>
              <a:rPr dirty="0" sz="1700" spc="-160" b="1">
                <a:solidFill>
                  <a:srgbClr val="FFFFFF"/>
                </a:solidFill>
                <a:latin typeface="Arial"/>
                <a:cs typeface="Arial"/>
              </a:rPr>
              <a:t>bucket  and </a:t>
            </a:r>
            <a:r>
              <a:rPr dirty="0" sz="1700" spc="-135" b="1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700" spc="-114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7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14" b="1">
                <a:solidFill>
                  <a:srgbClr val="FFFFFF"/>
                </a:solidFill>
                <a:latin typeface="Arial"/>
                <a:cs typeface="Arial"/>
              </a:rPr>
              <a:t>lid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2183765" marR="5080" indent="-228600">
              <a:lnSpc>
                <a:spcPct val="81700"/>
              </a:lnSpc>
              <a:spcBef>
                <a:spcPts val="1260"/>
              </a:spcBef>
            </a:pPr>
            <a:r>
              <a:rPr dirty="0" baseline="-7246" sz="3450" spc="-195" b="1">
                <a:solidFill>
                  <a:srgbClr val="FFFFFF"/>
                </a:solidFill>
                <a:latin typeface="Lucida Sans"/>
                <a:cs typeface="Lucida Sans"/>
              </a:rPr>
              <a:t>4 </a:t>
            </a:r>
            <a:r>
              <a:rPr dirty="0" sz="1700" spc="-185" b="1">
                <a:solidFill>
                  <a:srgbClr val="FFFFFF"/>
                </a:solidFill>
                <a:latin typeface="Arial"/>
                <a:cs typeface="Arial"/>
              </a:rPr>
              <a:t>Make </a:t>
            </a:r>
            <a:r>
              <a:rPr dirty="0" sz="1700" spc="-165" b="1">
                <a:solidFill>
                  <a:srgbClr val="FFFFFF"/>
                </a:solidFill>
                <a:latin typeface="Arial"/>
                <a:cs typeface="Arial"/>
              </a:rPr>
              <a:t>bedding </a:t>
            </a:r>
            <a:r>
              <a:rPr dirty="0" sz="1700" spc="-175" b="1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1700" spc="-170" b="1">
                <a:solidFill>
                  <a:srgbClr val="FFFFFF"/>
                </a:solidFill>
                <a:latin typeface="Arial"/>
                <a:cs typeface="Arial"/>
              </a:rPr>
              <a:t>placing  </a:t>
            </a:r>
            <a:r>
              <a:rPr dirty="0" sz="1700" spc="-175" b="1">
                <a:solidFill>
                  <a:srgbClr val="FFFFFF"/>
                </a:solidFill>
                <a:latin typeface="Arial"/>
                <a:cs typeface="Arial"/>
              </a:rPr>
              <a:t>shredded </a:t>
            </a:r>
            <a:r>
              <a:rPr dirty="0" sz="1700" spc="-180" b="1">
                <a:solidFill>
                  <a:srgbClr val="FFFFFF"/>
                </a:solidFill>
                <a:latin typeface="Arial"/>
                <a:cs typeface="Arial"/>
              </a:rPr>
              <a:t>newspaper </a:t>
            </a:r>
            <a:r>
              <a:rPr dirty="0" sz="1700" spc="-160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700" spc="-145" b="1">
                <a:solidFill>
                  <a:srgbClr val="FFFFFF"/>
                </a:solidFill>
                <a:latin typeface="Arial"/>
                <a:cs typeface="Arial"/>
              </a:rPr>
              <a:t>dried  </a:t>
            </a:r>
            <a:r>
              <a:rPr dirty="0" sz="1700" spc="-175" b="1">
                <a:solidFill>
                  <a:srgbClr val="FFFFFF"/>
                </a:solidFill>
                <a:latin typeface="Arial"/>
                <a:cs typeface="Arial"/>
              </a:rPr>
              <a:t>leaves </a:t>
            </a:r>
            <a:r>
              <a:rPr dirty="0" sz="1700" spc="-150" b="1">
                <a:solidFill>
                  <a:srgbClr val="FFFFFF"/>
                </a:solidFill>
                <a:latin typeface="Arial"/>
                <a:cs typeface="Arial"/>
              </a:rPr>
              <a:t>approximately </a:t>
            </a:r>
            <a:r>
              <a:rPr dirty="0" sz="1700" spc="-120" b="1">
                <a:solidFill>
                  <a:srgbClr val="FFFFFF"/>
                </a:solidFill>
                <a:latin typeface="Arial"/>
                <a:cs typeface="Arial"/>
              </a:rPr>
              <a:t>6” </a:t>
            </a:r>
            <a:r>
              <a:rPr dirty="0" sz="1700" spc="-170" b="1">
                <a:solidFill>
                  <a:srgbClr val="FFFFFF"/>
                </a:solidFill>
                <a:latin typeface="Arial"/>
                <a:cs typeface="Arial"/>
              </a:rPr>
              <a:t>high </a:t>
            </a:r>
            <a:r>
              <a:rPr dirty="0" sz="1700" spc="-135" b="1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dirty="0" sz="1700" spc="-160" b="1">
                <a:solidFill>
                  <a:srgbClr val="FFFFFF"/>
                </a:solidFill>
                <a:latin typeface="Arial"/>
                <a:cs typeface="Arial"/>
              </a:rPr>
              <a:t>bucket and </a:t>
            </a:r>
            <a:r>
              <a:rPr dirty="0" sz="1700" spc="-120" b="1">
                <a:solidFill>
                  <a:srgbClr val="FFFFFF"/>
                </a:solidFill>
                <a:latin typeface="Arial"/>
                <a:cs typeface="Arial"/>
              </a:rPr>
              <a:t>mist with</a:t>
            </a:r>
            <a:r>
              <a:rPr dirty="0" sz="17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45" b="1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65554" y="1905012"/>
            <a:ext cx="3200400" cy="1219200"/>
          </a:xfrm>
          <a:prstGeom prst="rect">
            <a:avLst/>
          </a:prstGeom>
          <a:solidFill>
            <a:srgbClr val="9A6635"/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650">
              <a:latin typeface="Times New Roman"/>
              <a:cs typeface="Times New Roman"/>
            </a:endParaRPr>
          </a:p>
          <a:p>
            <a:pPr marL="234950">
              <a:lnSpc>
                <a:spcPct val="100000"/>
              </a:lnSpc>
            </a:pPr>
            <a:r>
              <a:rPr dirty="0" baseline="-7246" sz="3450" spc="-419" b="1">
                <a:solidFill>
                  <a:srgbClr val="FFFFFF"/>
                </a:solidFill>
                <a:latin typeface="Lucida Sans"/>
                <a:cs typeface="Lucida Sans"/>
              </a:rPr>
              <a:t>5 </a:t>
            </a:r>
            <a:r>
              <a:rPr dirty="0" sz="1700" spc="-180" b="1">
                <a:solidFill>
                  <a:srgbClr val="FFFFFF"/>
                </a:solidFill>
                <a:latin typeface="Arial"/>
                <a:cs typeface="Arial"/>
              </a:rPr>
              <a:t>Add </a:t>
            </a:r>
            <a:r>
              <a:rPr dirty="0" sz="1700" spc="-240" b="1">
                <a:solidFill>
                  <a:srgbClr val="FFFFFF"/>
                </a:solidFill>
                <a:latin typeface="Arial"/>
                <a:cs typeface="Arial"/>
              </a:rPr>
              <a:t>½ </a:t>
            </a:r>
            <a:r>
              <a:rPr dirty="0" sz="1700" spc="-170" b="1">
                <a:solidFill>
                  <a:srgbClr val="FFFFFF"/>
                </a:solidFill>
                <a:latin typeface="Arial"/>
                <a:cs typeface="Arial"/>
              </a:rPr>
              <a:t>pound </a:t>
            </a:r>
            <a:r>
              <a:rPr dirty="0" sz="1700" spc="-114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7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90" b="1">
                <a:solidFill>
                  <a:srgbClr val="FFFFFF"/>
                </a:solidFill>
                <a:latin typeface="Arial"/>
                <a:cs typeface="Arial"/>
              </a:rPr>
              <a:t>worms</a:t>
            </a:r>
            <a:endParaRPr sz="1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29300" y="3124200"/>
            <a:ext cx="3200400" cy="1220470"/>
          </a:xfrm>
          <a:prstGeom prst="rect">
            <a:avLst/>
          </a:prstGeom>
          <a:solidFill>
            <a:srgbClr val="BDBB41"/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650">
              <a:latin typeface="Times New Roman"/>
              <a:cs typeface="Times New Roman"/>
            </a:endParaRPr>
          </a:p>
          <a:p>
            <a:pPr marL="228600">
              <a:lnSpc>
                <a:spcPct val="100000"/>
              </a:lnSpc>
            </a:pPr>
            <a:r>
              <a:rPr dirty="0" baseline="-7246" sz="3450" spc="-247" b="1">
                <a:solidFill>
                  <a:srgbClr val="FFFFFF"/>
                </a:solidFill>
                <a:latin typeface="Lucida Sans"/>
                <a:cs typeface="Lucida Sans"/>
              </a:rPr>
              <a:t>6 </a:t>
            </a:r>
            <a:r>
              <a:rPr dirty="0" sz="1700" spc="-180" b="1">
                <a:solidFill>
                  <a:srgbClr val="FFFFFF"/>
                </a:solidFill>
                <a:latin typeface="Arial"/>
                <a:cs typeface="Arial"/>
              </a:rPr>
              <a:t>Add </a:t>
            </a:r>
            <a:r>
              <a:rPr dirty="0" sz="1700" spc="-145" b="1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r>
              <a:rPr dirty="0" sz="1700" spc="-1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0" b="1">
                <a:solidFill>
                  <a:srgbClr val="FFFFFF"/>
                </a:solidFill>
                <a:latin typeface="Arial"/>
                <a:cs typeface="Arial"/>
              </a:rPr>
              <a:t>scraps</a:t>
            </a:r>
            <a:endParaRPr sz="1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65554" y="4344339"/>
            <a:ext cx="3200400" cy="1219200"/>
          </a:xfrm>
          <a:prstGeom prst="rect">
            <a:avLst/>
          </a:prstGeom>
          <a:solidFill>
            <a:srgbClr val="5B986D"/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650">
              <a:latin typeface="Times New Roman"/>
              <a:cs typeface="Times New Roman"/>
            </a:endParaRPr>
          </a:p>
          <a:p>
            <a:pPr marL="221615">
              <a:lnSpc>
                <a:spcPct val="100000"/>
              </a:lnSpc>
            </a:pPr>
            <a:r>
              <a:rPr dirty="0" baseline="-7246" sz="3450" spc="-525" b="1">
                <a:solidFill>
                  <a:srgbClr val="FFFFFF"/>
                </a:solidFill>
                <a:latin typeface="Lucida Sans"/>
                <a:cs typeface="Lucida Sans"/>
              </a:rPr>
              <a:t>7 </a:t>
            </a:r>
            <a:r>
              <a:rPr dirty="0" sz="1700" spc="-204" b="1">
                <a:solidFill>
                  <a:srgbClr val="FFFFFF"/>
                </a:solidFill>
                <a:latin typeface="Arial"/>
                <a:cs typeface="Arial"/>
              </a:rPr>
              <a:t>Cover </a:t>
            </a:r>
            <a:r>
              <a:rPr dirty="0" sz="1700" spc="-120" b="1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17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65" b="1">
                <a:solidFill>
                  <a:srgbClr val="FFFFFF"/>
                </a:solidFill>
                <a:latin typeface="Arial"/>
                <a:cs typeface="Arial"/>
              </a:rPr>
              <a:t>bedding</a:t>
            </a:r>
            <a:endParaRPr sz="17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29700" y="5563539"/>
            <a:ext cx="1943100" cy="12191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829300" y="5563539"/>
            <a:ext cx="3200400" cy="1219200"/>
          </a:xfrm>
          <a:prstGeom prst="rect">
            <a:avLst/>
          </a:prstGeom>
          <a:solidFill>
            <a:srgbClr val="5C93BA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/>
              <a:cs typeface="Times New Roman"/>
            </a:endParaRPr>
          </a:p>
          <a:p>
            <a:pPr marL="381000" marR="860425" indent="-228600">
              <a:lnSpc>
                <a:spcPct val="78700"/>
              </a:lnSpc>
            </a:pPr>
            <a:r>
              <a:rPr dirty="0" baseline="-7246" sz="3450" spc="-292" b="1">
                <a:solidFill>
                  <a:srgbClr val="FFFFFF"/>
                </a:solidFill>
                <a:latin typeface="Lucida Sans"/>
                <a:cs typeface="Lucida Sans"/>
              </a:rPr>
              <a:t>8</a:t>
            </a:r>
            <a:r>
              <a:rPr dirty="0" baseline="-7246" sz="3450" spc="-577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700" spc="-160" b="1">
                <a:solidFill>
                  <a:srgbClr val="FFFFFF"/>
                </a:solidFill>
                <a:latin typeface="Arial"/>
                <a:cs typeface="Arial"/>
              </a:rPr>
              <a:t>Mist</a:t>
            </a:r>
            <a:r>
              <a:rPr dirty="0" sz="1700" spc="-1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65" b="1">
                <a:solidFill>
                  <a:srgbClr val="FFFFFF"/>
                </a:solidFill>
                <a:latin typeface="Arial"/>
                <a:cs typeface="Arial"/>
              </a:rPr>
              <a:t>daily</a:t>
            </a:r>
            <a:r>
              <a:rPr dirty="0" sz="1700" spc="-2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80" b="1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dirty="0" sz="1700" spc="-2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85" b="1">
                <a:solidFill>
                  <a:srgbClr val="FFFFFF"/>
                </a:solidFill>
                <a:latin typeface="Arial"/>
                <a:cs typeface="Arial"/>
              </a:rPr>
              <a:t>dry</a:t>
            </a:r>
            <a:r>
              <a:rPr dirty="0" sz="1700" spc="-2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85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700" spc="-2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65" b="1">
                <a:solidFill>
                  <a:srgbClr val="FFFFFF"/>
                </a:solidFill>
                <a:latin typeface="Arial"/>
                <a:cs typeface="Arial"/>
              </a:rPr>
              <a:t>feed  </a:t>
            </a:r>
            <a:r>
              <a:rPr dirty="0" sz="1700" spc="-215" b="1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dirty="0" sz="17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0" b="1">
                <a:solidFill>
                  <a:srgbClr val="FFFFFF"/>
                </a:solidFill>
                <a:latin typeface="Arial"/>
                <a:cs typeface="Arial"/>
              </a:rPr>
              <a:t>needed</a:t>
            </a:r>
            <a:endParaRPr sz="17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200400" y="1905000"/>
            <a:ext cx="1943100" cy="1219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29300" y="1905939"/>
            <a:ext cx="1943100" cy="1219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0" rIns="0" bIns="0" rtlCol="0" vert="horz">
            <a:spAutoFit/>
          </a:bodyPr>
          <a:lstStyle/>
          <a:p>
            <a:pPr algn="ctr" marL="0">
              <a:lnSpc>
                <a:spcPct val="100000"/>
              </a:lnSpc>
              <a:spcBef>
                <a:spcPts val="1200"/>
              </a:spcBef>
            </a:pPr>
            <a:r>
              <a:rPr dirty="0" spc="-650"/>
              <a:t>WORM</a:t>
            </a:r>
            <a:r>
              <a:rPr dirty="0" spc="-635"/>
              <a:t> </a:t>
            </a:r>
            <a:r>
              <a:rPr dirty="0" spc="-560"/>
              <a:t>COMPOSTING</a:t>
            </a:r>
          </a:p>
          <a:p>
            <a:pPr algn="ctr" marL="0">
              <a:lnSpc>
                <a:spcPct val="100000"/>
              </a:lnSpc>
              <a:spcBef>
                <a:spcPts val="690"/>
              </a:spcBef>
            </a:pPr>
            <a:r>
              <a:rPr dirty="0" sz="3000" spc="-250" b="1">
                <a:solidFill>
                  <a:srgbClr val="231F20"/>
                </a:solidFill>
                <a:latin typeface="Arial"/>
                <a:cs typeface="Arial"/>
              </a:rPr>
              <a:t>DIY </a:t>
            </a:r>
            <a:r>
              <a:rPr dirty="0" sz="3000" spc="-360" b="1">
                <a:solidFill>
                  <a:srgbClr val="231F20"/>
                </a:solidFill>
                <a:latin typeface="Arial"/>
                <a:cs typeface="Arial"/>
              </a:rPr>
              <a:t>Worm</a:t>
            </a:r>
            <a:r>
              <a:rPr dirty="0" sz="3000" spc="-29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285" b="1">
                <a:solidFill>
                  <a:srgbClr val="231F20"/>
                </a:solidFill>
                <a:latin typeface="Arial"/>
                <a:cs typeface="Arial"/>
              </a:rPr>
              <a:t>Bin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0800" y="1987235"/>
            <a:ext cx="2590800" cy="36515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90800" y="5638800"/>
            <a:ext cx="2590800" cy="121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91200" y="3200400"/>
            <a:ext cx="2590800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791200" y="5638800"/>
            <a:ext cx="2590800" cy="1219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91200" y="1981200"/>
            <a:ext cx="2590800" cy="1219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0" y="1981200"/>
            <a:ext cx="2590800" cy="1219200"/>
          </a:xfrm>
          <a:prstGeom prst="rect">
            <a:avLst/>
          </a:prstGeom>
          <a:solidFill>
            <a:srgbClr val="68332C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Times New Roman"/>
              <a:cs typeface="Times New Roman"/>
            </a:endParaRPr>
          </a:p>
          <a:p>
            <a:pPr marL="387985" marR="147320" indent="-239395">
              <a:lnSpc>
                <a:spcPts val="2400"/>
              </a:lnSpc>
            </a:pPr>
            <a:r>
              <a:rPr dirty="0" sz="2400" spc="-295" b="1">
                <a:solidFill>
                  <a:srgbClr val="FFFFFF"/>
                </a:solidFill>
                <a:latin typeface="Arial"/>
                <a:cs typeface="Arial"/>
              </a:rPr>
              <a:t>Clumps </a:t>
            </a:r>
            <a:r>
              <a:rPr dirty="0" sz="2400" spc="-185" b="1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305" b="1">
                <a:solidFill>
                  <a:srgbClr val="FFFFFF"/>
                </a:solidFill>
                <a:latin typeface="Arial"/>
                <a:cs typeface="Arial"/>
              </a:rPr>
              <a:t>worms</a:t>
            </a:r>
            <a:r>
              <a:rPr dirty="0" sz="2400" spc="-4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40" b="1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dirty="0" sz="2400" spc="-315" b="1">
                <a:solidFill>
                  <a:srgbClr val="FFFFFF"/>
                </a:solidFill>
                <a:latin typeface="Arial"/>
                <a:cs typeface="Arial"/>
              </a:rPr>
              <a:t>corners </a:t>
            </a:r>
            <a:r>
              <a:rPr dirty="0" sz="2400" spc="-275" b="1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dirty="0" sz="2400" spc="-280" b="1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2400" spc="-2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15" b="1">
                <a:solidFill>
                  <a:srgbClr val="FFFFFF"/>
                </a:solidFill>
                <a:latin typeface="Arial"/>
                <a:cs typeface="Arial"/>
              </a:rPr>
              <a:t>lid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0" y="3200400"/>
            <a:ext cx="2590800" cy="1219835"/>
          </a:xfrm>
          <a:prstGeom prst="rect">
            <a:avLst/>
          </a:prstGeom>
          <a:solidFill>
            <a:srgbClr val="BEA23D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400" spc="-225" b="1">
                <a:solidFill>
                  <a:srgbClr val="FFFFFF"/>
                </a:solidFill>
                <a:latin typeface="Arial"/>
                <a:cs typeface="Arial"/>
              </a:rPr>
              <a:t>Ants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0" y="4419612"/>
            <a:ext cx="2590800" cy="1219200"/>
          </a:xfrm>
          <a:prstGeom prst="rect">
            <a:avLst/>
          </a:prstGeom>
          <a:solidFill>
            <a:srgbClr val="8CA34C"/>
          </a:solidFill>
        </p:spPr>
        <p:txBody>
          <a:bodyPr wrap="square" lIns="0" tIns="149860" rIns="0" bIns="0" rtlCol="0" vert="horz">
            <a:spAutoFit/>
          </a:bodyPr>
          <a:lstStyle/>
          <a:p>
            <a:pPr algn="ctr" marL="398780" marR="391160" indent="-9525">
              <a:lnSpc>
                <a:spcPts val="2400"/>
              </a:lnSpc>
              <a:spcBef>
                <a:spcPts val="1180"/>
              </a:spcBef>
            </a:pPr>
            <a:r>
              <a:rPr dirty="0" sz="2400" spc="-265" b="1">
                <a:solidFill>
                  <a:srgbClr val="FFFFFF"/>
                </a:solidFill>
                <a:latin typeface="Arial"/>
                <a:cs typeface="Arial"/>
              </a:rPr>
              <a:t>Offensive </a:t>
            </a:r>
            <a:r>
              <a:rPr dirty="0" sz="2400" spc="-340" b="1">
                <a:solidFill>
                  <a:srgbClr val="FFFFFF"/>
                </a:solidFill>
                <a:latin typeface="Arial"/>
                <a:cs typeface="Arial"/>
              </a:rPr>
              <a:t>odors  </a:t>
            </a:r>
            <a:r>
              <a:rPr dirty="0" sz="2400" spc="-170" b="1">
                <a:solidFill>
                  <a:srgbClr val="FFFFFF"/>
                </a:solidFill>
                <a:latin typeface="Arial"/>
                <a:cs typeface="Arial"/>
              </a:rPr>
              <a:t>and/or</a:t>
            </a:r>
            <a:r>
              <a:rPr dirty="0" sz="2400" spc="-4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75" b="1">
                <a:solidFill>
                  <a:srgbClr val="FFFFFF"/>
                </a:solidFill>
                <a:latin typeface="Arial"/>
                <a:cs typeface="Arial"/>
              </a:rPr>
              <a:t>leachate  </a:t>
            </a:r>
            <a:r>
              <a:rPr dirty="0" sz="2400" spc="-305" b="1">
                <a:solidFill>
                  <a:srgbClr val="FFFFFF"/>
                </a:solidFill>
                <a:latin typeface="Arial"/>
                <a:cs typeface="Arial"/>
              </a:rPr>
              <a:t>smells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0" y="5638800"/>
            <a:ext cx="2590800" cy="1231900"/>
          </a:xfrm>
          <a:prstGeom prst="rect">
            <a:avLst/>
          </a:prstGeom>
          <a:solidFill>
            <a:srgbClr val="67A5A0"/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Times New Roman"/>
              <a:cs typeface="Times New Roman"/>
            </a:endParaRPr>
          </a:p>
          <a:p>
            <a:pPr marL="467995" marR="469265" indent="480695">
              <a:lnSpc>
                <a:spcPts val="2400"/>
              </a:lnSpc>
            </a:pPr>
            <a:r>
              <a:rPr dirty="0" sz="2400" spc="-360" b="1">
                <a:solidFill>
                  <a:srgbClr val="FFFFFF"/>
                </a:solidFill>
                <a:latin typeface="Arial"/>
                <a:cs typeface="Arial"/>
              </a:rPr>
              <a:t>Worm  </a:t>
            </a:r>
            <a:r>
              <a:rPr dirty="0" sz="2400" spc="-235" b="1">
                <a:solidFill>
                  <a:srgbClr val="FFFFFF"/>
                </a:solidFill>
                <a:latin typeface="Arial"/>
                <a:cs typeface="Arial"/>
              </a:rPr>
              <a:t>lifespan/dying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82000" y="5638800"/>
            <a:ext cx="2590800" cy="1219200"/>
          </a:xfrm>
          <a:prstGeom prst="rect">
            <a:avLst/>
          </a:prstGeom>
          <a:solidFill>
            <a:srgbClr val="67A5A0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imes New Roman"/>
              <a:cs typeface="Times New Roman"/>
            </a:endParaRPr>
          </a:p>
          <a:p>
            <a:pPr marL="193675">
              <a:lnSpc>
                <a:spcPct val="100000"/>
              </a:lnSpc>
            </a:pPr>
            <a:r>
              <a:rPr dirty="0" sz="2400" spc="-210" b="1">
                <a:solidFill>
                  <a:srgbClr val="FFFFFF"/>
                </a:solidFill>
                <a:latin typeface="Arial"/>
                <a:cs typeface="Arial"/>
              </a:rPr>
              <a:t>Need </a:t>
            </a:r>
            <a:r>
              <a:rPr dirty="0" sz="2400" spc="-240" b="1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dirty="0" sz="24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65" b="1">
                <a:solidFill>
                  <a:srgbClr val="FFFFFF"/>
                </a:solidFill>
                <a:latin typeface="Arial"/>
                <a:cs typeface="Arial"/>
              </a:rPr>
              <a:t>worms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82000" y="1981200"/>
            <a:ext cx="2590800" cy="1219200"/>
          </a:xfrm>
          <a:prstGeom prst="rect">
            <a:avLst/>
          </a:prstGeom>
          <a:solidFill>
            <a:srgbClr val="9A6635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imes New Roman"/>
              <a:cs typeface="Times New Roman"/>
            </a:endParaRPr>
          </a:p>
          <a:p>
            <a:pPr marL="177800">
              <a:lnSpc>
                <a:spcPct val="100000"/>
              </a:lnSpc>
            </a:pPr>
            <a:r>
              <a:rPr dirty="0" sz="2400" spc="-240" b="1">
                <a:solidFill>
                  <a:srgbClr val="FFFFFF"/>
                </a:solidFill>
                <a:latin typeface="Arial"/>
                <a:cs typeface="Arial"/>
              </a:rPr>
              <a:t>Bedding </a:t>
            </a:r>
            <a:r>
              <a:rPr dirty="0" sz="2400" spc="-185" b="1">
                <a:solidFill>
                  <a:srgbClr val="FFFFFF"/>
                </a:solidFill>
                <a:latin typeface="Arial"/>
                <a:cs typeface="Arial"/>
              </a:rPr>
              <a:t>too</a:t>
            </a:r>
            <a:r>
              <a:rPr dirty="0" sz="2400" spc="-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90" b="1">
                <a:solidFill>
                  <a:srgbClr val="FFFFFF"/>
                </a:solidFill>
                <a:latin typeface="Arial"/>
                <a:cs typeface="Arial"/>
              </a:rPr>
              <a:t>moist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82000" y="3200400"/>
            <a:ext cx="2590800" cy="1219835"/>
          </a:xfrm>
          <a:prstGeom prst="rect">
            <a:avLst/>
          </a:prstGeom>
          <a:solidFill>
            <a:srgbClr val="BDBB41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400" spc="-195" b="1">
                <a:solidFill>
                  <a:srgbClr val="FFFFFF"/>
                </a:solidFill>
                <a:latin typeface="Arial"/>
                <a:cs typeface="Arial"/>
              </a:rPr>
              <a:t>Mites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82000" y="4419612"/>
            <a:ext cx="2590800" cy="1219200"/>
          </a:xfrm>
          <a:prstGeom prst="rect">
            <a:avLst/>
          </a:prstGeom>
          <a:solidFill>
            <a:srgbClr val="5B986D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imes New Roman"/>
              <a:cs typeface="Times New Roman"/>
            </a:endParaRPr>
          </a:p>
          <a:p>
            <a:pPr marL="213360">
              <a:lnSpc>
                <a:spcPct val="100000"/>
              </a:lnSpc>
            </a:pPr>
            <a:r>
              <a:rPr dirty="0" sz="2400" spc="-150" b="1">
                <a:solidFill>
                  <a:srgbClr val="FFFFFF"/>
                </a:solidFill>
                <a:latin typeface="Arial"/>
                <a:cs typeface="Arial"/>
              </a:rPr>
              <a:t>Fruit/vinegar</a:t>
            </a:r>
            <a:r>
              <a:rPr dirty="0" sz="2400" spc="-2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75" b="1">
                <a:solidFill>
                  <a:srgbClr val="FFFFFF"/>
                </a:solidFill>
                <a:latin typeface="Arial"/>
                <a:cs typeface="Arial"/>
              </a:rPr>
              <a:t>flies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0" rIns="0" bIns="0" rtlCol="0" vert="horz">
            <a:spAutoFit/>
          </a:bodyPr>
          <a:lstStyle/>
          <a:p>
            <a:pPr algn="ctr" marL="0">
              <a:lnSpc>
                <a:spcPct val="100000"/>
              </a:lnSpc>
              <a:spcBef>
                <a:spcPts val="1200"/>
              </a:spcBef>
            </a:pPr>
            <a:r>
              <a:rPr dirty="0" spc="-650"/>
              <a:t>WORM</a:t>
            </a:r>
            <a:r>
              <a:rPr dirty="0" spc="-590"/>
              <a:t> </a:t>
            </a:r>
            <a:r>
              <a:rPr dirty="0" spc="-560"/>
              <a:t>COMPOSTING</a:t>
            </a:r>
          </a:p>
          <a:p>
            <a:pPr algn="ctr" marL="0">
              <a:lnSpc>
                <a:spcPct val="100000"/>
              </a:lnSpc>
              <a:spcBef>
                <a:spcPts val="690"/>
              </a:spcBef>
            </a:pPr>
            <a:r>
              <a:rPr dirty="0" sz="3000" spc="-305" b="1">
                <a:solidFill>
                  <a:srgbClr val="231F20"/>
                </a:solidFill>
                <a:latin typeface="Arial"/>
                <a:cs typeface="Arial"/>
              </a:rPr>
              <a:t>Troubleshooting </a:t>
            </a:r>
            <a:r>
              <a:rPr dirty="0" sz="3000" spc="-290" b="1">
                <a:solidFill>
                  <a:srgbClr val="231F20"/>
                </a:solidFill>
                <a:latin typeface="Arial"/>
                <a:cs typeface="Arial"/>
              </a:rPr>
              <a:t>Tips </a:t>
            </a:r>
            <a:r>
              <a:rPr dirty="0" sz="3000" spc="-254" b="1">
                <a:solidFill>
                  <a:srgbClr val="231F20"/>
                </a:solidFill>
                <a:latin typeface="Arial"/>
                <a:cs typeface="Arial"/>
              </a:rPr>
              <a:t>(stop </a:t>
            </a:r>
            <a:r>
              <a:rPr dirty="0" sz="3000" spc="-290" b="1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3000" spc="-265" b="1">
                <a:solidFill>
                  <a:srgbClr val="231F20"/>
                </a:solidFill>
                <a:latin typeface="Arial"/>
                <a:cs typeface="Arial"/>
              </a:rPr>
              <a:t>before </a:t>
            </a:r>
            <a:r>
              <a:rPr dirty="0" sz="3000" spc="-235" b="1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dirty="0" sz="3000" spc="1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195" b="1">
                <a:solidFill>
                  <a:srgbClr val="231F20"/>
                </a:solidFill>
                <a:latin typeface="Arial"/>
                <a:cs typeface="Arial"/>
              </a:rPr>
              <a:t>start)</a:t>
            </a:r>
            <a:endParaRPr sz="3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4800" y="701040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0" y="4394200"/>
            <a:ext cx="5029200" cy="2628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0" rIns="0" bIns="0" rtlCol="0" vert="horz">
            <a:spAutoFit/>
          </a:bodyPr>
          <a:lstStyle/>
          <a:p>
            <a:pPr algn="ctr" marL="0">
              <a:lnSpc>
                <a:spcPct val="100000"/>
              </a:lnSpc>
              <a:spcBef>
                <a:spcPts val="1200"/>
              </a:spcBef>
            </a:pPr>
            <a:r>
              <a:rPr dirty="0" spc="-650"/>
              <a:t>WORM</a:t>
            </a:r>
            <a:r>
              <a:rPr dirty="0" spc="-635"/>
              <a:t> </a:t>
            </a:r>
            <a:r>
              <a:rPr dirty="0" spc="-560"/>
              <a:t>COMPOSTING</a:t>
            </a:r>
          </a:p>
          <a:p>
            <a:pPr algn="ctr" marL="0">
              <a:lnSpc>
                <a:spcPct val="100000"/>
              </a:lnSpc>
              <a:spcBef>
                <a:spcPts val="690"/>
              </a:spcBef>
            </a:pPr>
            <a:r>
              <a:rPr dirty="0" sz="3000" spc="-275" b="1">
                <a:solidFill>
                  <a:srgbClr val="231F20"/>
                </a:solidFill>
                <a:latin typeface="Arial"/>
                <a:cs typeface="Arial"/>
              </a:rPr>
              <a:t>Harvesting </a:t>
            </a:r>
            <a:r>
              <a:rPr dirty="0" sz="3000" spc="-360" b="1">
                <a:solidFill>
                  <a:srgbClr val="231F20"/>
                </a:solidFill>
                <a:latin typeface="Arial"/>
                <a:cs typeface="Arial"/>
              </a:rPr>
              <a:t>Worm</a:t>
            </a:r>
            <a:r>
              <a:rPr dirty="0" sz="3000" spc="-2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305" b="1">
                <a:solidFill>
                  <a:srgbClr val="231F20"/>
                </a:solidFill>
                <a:latin typeface="Arial"/>
                <a:cs typeface="Arial"/>
              </a:rPr>
              <a:t>Compost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2881" y="2238618"/>
            <a:ext cx="202374" cy="169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21551" y="2137867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35" y="0"/>
                </a:moveTo>
                <a:lnTo>
                  <a:pt x="103100" y="0"/>
                </a:lnTo>
                <a:lnTo>
                  <a:pt x="55901" y="10621"/>
                </a:lnTo>
                <a:lnTo>
                  <a:pt x="42774" y="14597"/>
                </a:lnTo>
                <a:lnTo>
                  <a:pt x="30325" y="18499"/>
                </a:lnTo>
                <a:lnTo>
                  <a:pt x="16687" y="23799"/>
                </a:lnTo>
                <a:lnTo>
                  <a:pt x="0" y="31970"/>
                </a:lnTo>
                <a:lnTo>
                  <a:pt x="9529" y="34387"/>
                </a:lnTo>
                <a:lnTo>
                  <a:pt x="30079" y="48492"/>
                </a:lnTo>
                <a:lnTo>
                  <a:pt x="57767" y="80161"/>
                </a:lnTo>
                <a:lnTo>
                  <a:pt x="88718" y="135271"/>
                </a:lnTo>
                <a:lnTo>
                  <a:pt x="104432" y="162155"/>
                </a:lnTo>
                <a:lnTo>
                  <a:pt x="155158" y="212933"/>
                </a:lnTo>
                <a:lnTo>
                  <a:pt x="227724" y="247295"/>
                </a:lnTo>
                <a:lnTo>
                  <a:pt x="254242" y="254442"/>
                </a:lnTo>
                <a:lnTo>
                  <a:pt x="278652" y="253940"/>
                </a:lnTo>
                <a:lnTo>
                  <a:pt x="320854" y="244028"/>
                </a:lnTo>
                <a:lnTo>
                  <a:pt x="334793" y="225009"/>
                </a:lnTo>
                <a:lnTo>
                  <a:pt x="318371" y="189012"/>
                </a:lnTo>
                <a:lnTo>
                  <a:pt x="286100" y="152132"/>
                </a:lnTo>
                <a:lnTo>
                  <a:pt x="245587" y="119569"/>
                </a:lnTo>
                <a:lnTo>
                  <a:pt x="204440" y="96523"/>
                </a:lnTo>
                <a:lnTo>
                  <a:pt x="204694" y="96269"/>
                </a:lnTo>
                <a:lnTo>
                  <a:pt x="360028" y="96269"/>
                </a:lnTo>
                <a:lnTo>
                  <a:pt x="351378" y="79023"/>
                </a:lnTo>
                <a:lnTo>
                  <a:pt x="323533" y="50068"/>
                </a:lnTo>
                <a:lnTo>
                  <a:pt x="287960" y="28250"/>
                </a:lnTo>
                <a:lnTo>
                  <a:pt x="245931" y="12081"/>
                </a:lnTo>
                <a:lnTo>
                  <a:pt x="204435" y="0"/>
                </a:lnTo>
                <a:close/>
              </a:path>
              <a:path w="378459" h="254635">
                <a:moveTo>
                  <a:pt x="360028" y="96269"/>
                </a:moveTo>
                <a:lnTo>
                  <a:pt x="204694" y="96269"/>
                </a:lnTo>
                <a:lnTo>
                  <a:pt x="204948" y="96282"/>
                </a:lnTo>
                <a:lnTo>
                  <a:pt x="221464" y="98178"/>
                </a:lnTo>
                <a:lnTo>
                  <a:pt x="272322" y="112576"/>
                </a:lnTo>
                <a:lnTo>
                  <a:pt x="309076" y="134408"/>
                </a:lnTo>
                <a:lnTo>
                  <a:pt x="337613" y="161014"/>
                </a:lnTo>
                <a:lnTo>
                  <a:pt x="341788" y="166368"/>
                </a:lnTo>
                <a:lnTo>
                  <a:pt x="348088" y="173530"/>
                </a:lnTo>
                <a:lnTo>
                  <a:pt x="355663" y="178920"/>
                </a:lnTo>
                <a:lnTo>
                  <a:pt x="363660" y="178959"/>
                </a:lnTo>
                <a:lnTo>
                  <a:pt x="374157" y="172963"/>
                </a:lnTo>
                <a:lnTo>
                  <a:pt x="378340" y="164468"/>
                </a:lnTo>
                <a:lnTo>
                  <a:pt x="376824" y="147630"/>
                </a:lnTo>
                <a:lnTo>
                  <a:pt x="370226" y="116602"/>
                </a:lnTo>
                <a:lnTo>
                  <a:pt x="360028" y="96269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2881" y="3356218"/>
            <a:ext cx="202374" cy="169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1551" y="32554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79" y="0"/>
                </a:moveTo>
                <a:lnTo>
                  <a:pt x="103044" y="0"/>
                </a:lnTo>
                <a:lnTo>
                  <a:pt x="55901" y="10608"/>
                </a:lnTo>
                <a:lnTo>
                  <a:pt x="42774" y="14585"/>
                </a:lnTo>
                <a:lnTo>
                  <a:pt x="30325" y="18487"/>
                </a:lnTo>
                <a:lnTo>
                  <a:pt x="16687" y="23786"/>
                </a:lnTo>
                <a:lnTo>
                  <a:pt x="0" y="31958"/>
                </a:lnTo>
                <a:lnTo>
                  <a:pt x="9529" y="34374"/>
                </a:lnTo>
                <a:lnTo>
                  <a:pt x="30079" y="48479"/>
                </a:lnTo>
                <a:lnTo>
                  <a:pt x="57767" y="80148"/>
                </a:lnTo>
                <a:lnTo>
                  <a:pt x="88718" y="135258"/>
                </a:lnTo>
                <a:lnTo>
                  <a:pt x="104432" y="162143"/>
                </a:lnTo>
                <a:lnTo>
                  <a:pt x="155158" y="212920"/>
                </a:lnTo>
                <a:lnTo>
                  <a:pt x="227724" y="247282"/>
                </a:lnTo>
                <a:lnTo>
                  <a:pt x="254242" y="254429"/>
                </a:lnTo>
                <a:lnTo>
                  <a:pt x="278652" y="253927"/>
                </a:lnTo>
                <a:lnTo>
                  <a:pt x="320854" y="244015"/>
                </a:lnTo>
                <a:lnTo>
                  <a:pt x="334793" y="224997"/>
                </a:lnTo>
                <a:lnTo>
                  <a:pt x="318371" y="188999"/>
                </a:lnTo>
                <a:lnTo>
                  <a:pt x="286100" y="152119"/>
                </a:lnTo>
                <a:lnTo>
                  <a:pt x="245587" y="119557"/>
                </a:lnTo>
                <a:lnTo>
                  <a:pt x="204440" y="96511"/>
                </a:lnTo>
                <a:lnTo>
                  <a:pt x="204694" y="96257"/>
                </a:lnTo>
                <a:lnTo>
                  <a:pt x="360028" y="96257"/>
                </a:lnTo>
                <a:lnTo>
                  <a:pt x="351378" y="79011"/>
                </a:lnTo>
                <a:lnTo>
                  <a:pt x="323533" y="50056"/>
                </a:lnTo>
                <a:lnTo>
                  <a:pt x="287960" y="28237"/>
                </a:lnTo>
                <a:lnTo>
                  <a:pt x="245931" y="12068"/>
                </a:lnTo>
                <a:lnTo>
                  <a:pt x="204479" y="0"/>
                </a:lnTo>
                <a:close/>
              </a:path>
              <a:path w="378459" h="254635">
                <a:moveTo>
                  <a:pt x="360028" y="96257"/>
                </a:moveTo>
                <a:lnTo>
                  <a:pt x="204694" y="96257"/>
                </a:lnTo>
                <a:lnTo>
                  <a:pt x="204948" y="96269"/>
                </a:lnTo>
                <a:lnTo>
                  <a:pt x="221464" y="98165"/>
                </a:lnTo>
                <a:lnTo>
                  <a:pt x="272322" y="112564"/>
                </a:lnTo>
                <a:lnTo>
                  <a:pt x="309076" y="134395"/>
                </a:lnTo>
                <a:lnTo>
                  <a:pt x="337613" y="161001"/>
                </a:lnTo>
                <a:lnTo>
                  <a:pt x="341788" y="166356"/>
                </a:lnTo>
                <a:lnTo>
                  <a:pt x="348088" y="173517"/>
                </a:lnTo>
                <a:lnTo>
                  <a:pt x="355663" y="178907"/>
                </a:lnTo>
                <a:lnTo>
                  <a:pt x="363660" y="178946"/>
                </a:lnTo>
                <a:lnTo>
                  <a:pt x="374157" y="172950"/>
                </a:lnTo>
                <a:lnTo>
                  <a:pt x="378340" y="164456"/>
                </a:lnTo>
                <a:lnTo>
                  <a:pt x="376824" y="147617"/>
                </a:lnTo>
                <a:lnTo>
                  <a:pt x="370226" y="116589"/>
                </a:lnTo>
                <a:lnTo>
                  <a:pt x="360028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2881" y="4473818"/>
            <a:ext cx="202374" cy="1696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1551" y="43730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79" y="0"/>
                </a:moveTo>
                <a:lnTo>
                  <a:pt x="103044" y="0"/>
                </a:lnTo>
                <a:lnTo>
                  <a:pt x="55901" y="10608"/>
                </a:lnTo>
                <a:lnTo>
                  <a:pt x="42774" y="14585"/>
                </a:lnTo>
                <a:lnTo>
                  <a:pt x="30325" y="18487"/>
                </a:lnTo>
                <a:lnTo>
                  <a:pt x="16687" y="23786"/>
                </a:lnTo>
                <a:lnTo>
                  <a:pt x="0" y="31958"/>
                </a:lnTo>
                <a:lnTo>
                  <a:pt x="9529" y="34374"/>
                </a:lnTo>
                <a:lnTo>
                  <a:pt x="30079" y="48479"/>
                </a:lnTo>
                <a:lnTo>
                  <a:pt x="57767" y="80148"/>
                </a:lnTo>
                <a:lnTo>
                  <a:pt x="88718" y="135258"/>
                </a:lnTo>
                <a:lnTo>
                  <a:pt x="104432" y="162143"/>
                </a:lnTo>
                <a:lnTo>
                  <a:pt x="155158" y="212920"/>
                </a:lnTo>
                <a:lnTo>
                  <a:pt x="227724" y="247282"/>
                </a:lnTo>
                <a:lnTo>
                  <a:pt x="254242" y="254429"/>
                </a:lnTo>
                <a:lnTo>
                  <a:pt x="278652" y="253927"/>
                </a:lnTo>
                <a:lnTo>
                  <a:pt x="320854" y="244015"/>
                </a:lnTo>
                <a:lnTo>
                  <a:pt x="334793" y="224997"/>
                </a:lnTo>
                <a:lnTo>
                  <a:pt x="318371" y="188999"/>
                </a:lnTo>
                <a:lnTo>
                  <a:pt x="286100" y="152121"/>
                </a:lnTo>
                <a:lnTo>
                  <a:pt x="245587" y="119562"/>
                </a:lnTo>
                <a:lnTo>
                  <a:pt x="204440" y="96523"/>
                </a:lnTo>
                <a:lnTo>
                  <a:pt x="204694" y="96257"/>
                </a:lnTo>
                <a:lnTo>
                  <a:pt x="360028" y="96257"/>
                </a:lnTo>
                <a:lnTo>
                  <a:pt x="351378" y="79011"/>
                </a:lnTo>
                <a:lnTo>
                  <a:pt x="323533" y="50056"/>
                </a:lnTo>
                <a:lnTo>
                  <a:pt x="287960" y="28237"/>
                </a:lnTo>
                <a:lnTo>
                  <a:pt x="245931" y="12068"/>
                </a:lnTo>
                <a:lnTo>
                  <a:pt x="204479" y="0"/>
                </a:lnTo>
                <a:close/>
              </a:path>
              <a:path w="378459" h="254635">
                <a:moveTo>
                  <a:pt x="360028" y="96257"/>
                </a:moveTo>
                <a:lnTo>
                  <a:pt x="204694" y="96257"/>
                </a:lnTo>
                <a:lnTo>
                  <a:pt x="204948" y="96269"/>
                </a:lnTo>
                <a:lnTo>
                  <a:pt x="221464" y="98165"/>
                </a:lnTo>
                <a:lnTo>
                  <a:pt x="272322" y="112564"/>
                </a:lnTo>
                <a:lnTo>
                  <a:pt x="309076" y="134395"/>
                </a:lnTo>
                <a:lnTo>
                  <a:pt x="337613" y="161001"/>
                </a:lnTo>
                <a:lnTo>
                  <a:pt x="341788" y="166356"/>
                </a:lnTo>
                <a:lnTo>
                  <a:pt x="348088" y="173517"/>
                </a:lnTo>
                <a:lnTo>
                  <a:pt x="355663" y="178907"/>
                </a:lnTo>
                <a:lnTo>
                  <a:pt x="363660" y="178946"/>
                </a:lnTo>
                <a:lnTo>
                  <a:pt x="374157" y="172950"/>
                </a:lnTo>
                <a:lnTo>
                  <a:pt x="378340" y="164456"/>
                </a:lnTo>
                <a:lnTo>
                  <a:pt x="376824" y="147617"/>
                </a:lnTo>
                <a:lnTo>
                  <a:pt x="370226" y="116589"/>
                </a:lnTo>
                <a:lnTo>
                  <a:pt x="360028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01700" y="2006600"/>
            <a:ext cx="4280535" cy="3653154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marL="12700" marR="133985">
              <a:lnSpc>
                <a:spcPts val="3500"/>
              </a:lnSpc>
              <a:spcBef>
                <a:spcPts val="600"/>
              </a:spcBef>
            </a:pPr>
            <a:r>
              <a:rPr dirty="0" sz="3300" spc="-365" b="1">
                <a:solidFill>
                  <a:srgbClr val="231F20"/>
                </a:solidFill>
                <a:latin typeface="Arial"/>
                <a:cs typeface="Arial"/>
              </a:rPr>
              <a:t>Feed one </a:t>
            </a:r>
            <a:r>
              <a:rPr dirty="0" sz="3300" spc="-315" b="1">
                <a:solidFill>
                  <a:srgbClr val="231F20"/>
                </a:solidFill>
                <a:latin typeface="Arial"/>
                <a:cs typeface="Arial"/>
              </a:rPr>
              <a:t>end, </a:t>
            </a:r>
            <a:r>
              <a:rPr dirty="0" sz="3300" spc="-345" b="1">
                <a:solidFill>
                  <a:srgbClr val="231F20"/>
                </a:solidFill>
                <a:latin typeface="Arial"/>
                <a:cs typeface="Arial"/>
              </a:rPr>
              <a:t>side </a:t>
            </a:r>
            <a:r>
              <a:rPr dirty="0" sz="3300" spc="-360" b="1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3300" spc="-280" b="1">
                <a:solidFill>
                  <a:srgbClr val="231F20"/>
                </a:solidFill>
                <a:latin typeface="Arial"/>
                <a:cs typeface="Arial"/>
              </a:rPr>
              <a:t>tray  </a:t>
            </a:r>
            <a:r>
              <a:rPr dirty="0" sz="3300" spc="-275" b="1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3300" spc="-285" b="1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dirty="0" sz="3300" spc="-4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300" spc="-405" b="1">
                <a:solidFill>
                  <a:srgbClr val="231F20"/>
                </a:solidFill>
                <a:latin typeface="Arial"/>
                <a:cs typeface="Arial"/>
              </a:rPr>
              <a:t>weeks</a:t>
            </a:r>
            <a:endParaRPr sz="3300">
              <a:latin typeface="Arial"/>
              <a:cs typeface="Arial"/>
            </a:endParaRPr>
          </a:p>
          <a:p>
            <a:pPr marL="12700" marR="8890">
              <a:lnSpc>
                <a:spcPts val="3500"/>
              </a:lnSpc>
              <a:spcBef>
                <a:spcPts val="1800"/>
              </a:spcBef>
            </a:pPr>
            <a:r>
              <a:rPr dirty="0" sz="3300" spc="-420" b="1">
                <a:solidFill>
                  <a:srgbClr val="231F20"/>
                </a:solidFill>
                <a:latin typeface="Arial"/>
                <a:cs typeface="Arial"/>
              </a:rPr>
              <a:t>Remove </a:t>
            </a:r>
            <a:r>
              <a:rPr dirty="0" sz="3300" spc="-395" b="1">
                <a:solidFill>
                  <a:srgbClr val="231F20"/>
                </a:solidFill>
                <a:latin typeface="Arial"/>
                <a:cs typeface="Arial"/>
              </a:rPr>
              <a:t>worm </a:t>
            </a:r>
            <a:r>
              <a:rPr dirty="0" sz="3300" spc="-400" b="1">
                <a:solidFill>
                  <a:srgbClr val="231F20"/>
                </a:solidFill>
                <a:latin typeface="Arial"/>
                <a:cs typeface="Arial"/>
              </a:rPr>
              <a:t>compost  </a:t>
            </a:r>
            <a:r>
              <a:rPr dirty="0" sz="3300" spc="-310" b="1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3300" spc="-330" b="1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3300" spc="-345" b="1">
                <a:solidFill>
                  <a:srgbClr val="231F20"/>
                </a:solidFill>
                <a:latin typeface="Arial"/>
                <a:cs typeface="Arial"/>
              </a:rPr>
              <a:t>end, </a:t>
            </a:r>
            <a:r>
              <a:rPr dirty="0" sz="3300" spc="-370" b="1">
                <a:solidFill>
                  <a:srgbClr val="231F20"/>
                </a:solidFill>
                <a:latin typeface="Arial"/>
                <a:cs typeface="Arial"/>
              </a:rPr>
              <a:t>side </a:t>
            </a:r>
            <a:r>
              <a:rPr dirty="0" sz="3300" spc="-375" b="1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3300" spc="-54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300" spc="-305" b="1">
                <a:solidFill>
                  <a:srgbClr val="231F20"/>
                </a:solidFill>
                <a:latin typeface="Arial"/>
                <a:cs typeface="Arial"/>
              </a:rPr>
              <a:t>tray</a:t>
            </a:r>
            <a:endParaRPr sz="3300">
              <a:latin typeface="Arial"/>
              <a:cs typeface="Arial"/>
            </a:endParaRPr>
          </a:p>
          <a:p>
            <a:pPr marL="12700" marR="5080">
              <a:lnSpc>
                <a:spcPts val="3500"/>
              </a:lnSpc>
              <a:spcBef>
                <a:spcPts val="1800"/>
              </a:spcBef>
            </a:pPr>
            <a:r>
              <a:rPr dirty="0" sz="3300" spc="-240" b="1">
                <a:solidFill>
                  <a:srgbClr val="231F20"/>
                </a:solidFill>
                <a:latin typeface="Arial"/>
                <a:cs typeface="Arial"/>
              </a:rPr>
              <a:t>Put </a:t>
            </a:r>
            <a:r>
              <a:rPr dirty="0" sz="3300" spc="-395" b="1">
                <a:solidFill>
                  <a:srgbClr val="231F20"/>
                </a:solidFill>
                <a:latin typeface="Arial"/>
                <a:cs typeface="Arial"/>
              </a:rPr>
              <a:t>worms </a:t>
            </a:r>
            <a:r>
              <a:rPr dirty="0" sz="3300" spc="-385" b="1">
                <a:solidFill>
                  <a:srgbClr val="231F20"/>
                </a:solidFill>
                <a:latin typeface="Arial"/>
                <a:cs typeface="Arial"/>
              </a:rPr>
              <a:t>back </a:t>
            </a:r>
            <a:r>
              <a:rPr dirty="0" sz="3300" spc="-275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3300" spc="-295" b="1">
                <a:solidFill>
                  <a:srgbClr val="231F20"/>
                </a:solidFill>
                <a:latin typeface="Arial"/>
                <a:cs typeface="Arial"/>
              </a:rPr>
              <a:t>bin </a:t>
            </a:r>
            <a:r>
              <a:rPr dirty="0" sz="3300" spc="-150" b="1">
                <a:solidFill>
                  <a:srgbClr val="231F20"/>
                </a:solidFill>
                <a:latin typeface="Arial"/>
                <a:cs typeface="Arial"/>
              </a:rPr>
              <a:t>if  </a:t>
            </a:r>
            <a:r>
              <a:rPr dirty="0" sz="3300" spc="-360" b="1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3300" spc="-325" b="1">
                <a:solidFill>
                  <a:srgbClr val="231F20"/>
                </a:solidFill>
                <a:latin typeface="Arial"/>
                <a:cs typeface="Arial"/>
              </a:rPr>
              <a:t>remain </a:t>
            </a:r>
            <a:r>
              <a:rPr dirty="0" sz="3300" spc="-254" b="1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3300" spc="-340" b="1">
                <a:solidFill>
                  <a:srgbClr val="231F20"/>
                </a:solidFill>
                <a:latin typeface="Arial"/>
                <a:cs typeface="Arial"/>
              </a:rPr>
              <a:t>harvested  </a:t>
            </a:r>
            <a:r>
              <a:rPr dirty="0" sz="3300" spc="-365" b="1">
                <a:solidFill>
                  <a:srgbClr val="231F20"/>
                </a:solidFill>
                <a:latin typeface="Arial"/>
                <a:cs typeface="Arial"/>
              </a:rPr>
              <a:t>compost</a:t>
            </a:r>
            <a:endParaRPr sz="33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76881" y="2238618"/>
            <a:ext cx="202374" cy="169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655547" y="2137867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39" y="0"/>
                </a:moveTo>
                <a:lnTo>
                  <a:pt x="103104" y="0"/>
                </a:lnTo>
                <a:lnTo>
                  <a:pt x="55905" y="10621"/>
                </a:lnTo>
                <a:lnTo>
                  <a:pt x="42778" y="14597"/>
                </a:lnTo>
                <a:lnTo>
                  <a:pt x="30329" y="18499"/>
                </a:lnTo>
                <a:lnTo>
                  <a:pt x="16691" y="23799"/>
                </a:lnTo>
                <a:lnTo>
                  <a:pt x="0" y="31969"/>
                </a:lnTo>
                <a:lnTo>
                  <a:pt x="9533" y="34387"/>
                </a:lnTo>
                <a:lnTo>
                  <a:pt x="30083" y="48492"/>
                </a:lnTo>
                <a:lnTo>
                  <a:pt x="57771" y="80161"/>
                </a:lnTo>
                <a:lnTo>
                  <a:pt x="88722" y="135271"/>
                </a:lnTo>
                <a:lnTo>
                  <a:pt x="104436" y="162155"/>
                </a:lnTo>
                <a:lnTo>
                  <a:pt x="155162" y="212933"/>
                </a:lnTo>
                <a:lnTo>
                  <a:pt x="227728" y="247295"/>
                </a:lnTo>
                <a:lnTo>
                  <a:pt x="254246" y="254442"/>
                </a:lnTo>
                <a:lnTo>
                  <a:pt x="278656" y="253940"/>
                </a:lnTo>
                <a:lnTo>
                  <a:pt x="320858" y="244028"/>
                </a:lnTo>
                <a:lnTo>
                  <a:pt x="334797" y="225009"/>
                </a:lnTo>
                <a:lnTo>
                  <a:pt x="318374" y="189012"/>
                </a:lnTo>
                <a:lnTo>
                  <a:pt x="286104" y="152132"/>
                </a:lnTo>
                <a:lnTo>
                  <a:pt x="245591" y="119569"/>
                </a:lnTo>
                <a:lnTo>
                  <a:pt x="204444" y="96523"/>
                </a:lnTo>
                <a:lnTo>
                  <a:pt x="204698" y="96269"/>
                </a:lnTo>
                <a:lnTo>
                  <a:pt x="360032" y="96269"/>
                </a:lnTo>
                <a:lnTo>
                  <a:pt x="351382" y="79023"/>
                </a:lnTo>
                <a:lnTo>
                  <a:pt x="323537" y="50068"/>
                </a:lnTo>
                <a:lnTo>
                  <a:pt x="287964" y="28250"/>
                </a:lnTo>
                <a:lnTo>
                  <a:pt x="245935" y="12081"/>
                </a:lnTo>
                <a:lnTo>
                  <a:pt x="204439" y="0"/>
                </a:lnTo>
                <a:close/>
              </a:path>
              <a:path w="378460" h="254635">
                <a:moveTo>
                  <a:pt x="360032" y="96269"/>
                </a:moveTo>
                <a:lnTo>
                  <a:pt x="204698" y="96269"/>
                </a:lnTo>
                <a:lnTo>
                  <a:pt x="204952" y="96282"/>
                </a:lnTo>
                <a:lnTo>
                  <a:pt x="221467" y="98178"/>
                </a:lnTo>
                <a:lnTo>
                  <a:pt x="272326" y="112576"/>
                </a:lnTo>
                <a:lnTo>
                  <a:pt x="309079" y="134408"/>
                </a:lnTo>
                <a:lnTo>
                  <a:pt x="337616" y="161014"/>
                </a:lnTo>
                <a:lnTo>
                  <a:pt x="341792" y="166368"/>
                </a:lnTo>
                <a:lnTo>
                  <a:pt x="348092" y="173530"/>
                </a:lnTo>
                <a:lnTo>
                  <a:pt x="355667" y="178920"/>
                </a:lnTo>
                <a:lnTo>
                  <a:pt x="363664" y="178959"/>
                </a:lnTo>
                <a:lnTo>
                  <a:pt x="374161" y="172963"/>
                </a:lnTo>
                <a:lnTo>
                  <a:pt x="378344" y="164468"/>
                </a:lnTo>
                <a:lnTo>
                  <a:pt x="376828" y="147630"/>
                </a:lnTo>
                <a:lnTo>
                  <a:pt x="370230" y="116602"/>
                </a:lnTo>
                <a:lnTo>
                  <a:pt x="360032" y="96269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76881" y="3356218"/>
            <a:ext cx="202374" cy="169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655547" y="32554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19"/>
                </a:lnTo>
                <a:lnTo>
                  <a:pt x="245591" y="119557"/>
                </a:lnTo>
                <a:lnTo>
                  <a:pt x="204444" y="96511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60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235700" y="2006600"/>
            <a:ext cx="4307840" cy="2045335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marL="12700" marR="473709">
              <a:lnSpc>
                <a:spcPts val="3500"/>
              </a:lnSpc>
              <a:spcBef>
                <a:spcPts val="600"/>
              </a:spcBef>
            </a:pPr>
            <a:r>
              <a:rPr dirty="0" sz="3300" spc="-325" b="1">
                <a:solidFill>
                  <a:srgbClr val="231F20"/>
                </a:solidFill>
                <a:latin typeface="Arial"/>
                <a:cs typeface="Arial"/>
              </a:rPr>
              <a:t>Mix </a:t>
            </a:r>
            <a:r>
              <a:rPr dirty="0" sz="3300" spc="-370" b="1">
                <a:solidFill>
                  <a:srgbClr val="231F20"/>
                </a:solidFill>
                <a:latin typeface="Arial"/>
                <a:cs typeface="Arial"/>
              </a:rPr>
              <a:t>worm </a:t>
            </a:r>
            <a:r>
              <a:rPr dirty="0" sz="3300" spc="-360" b="1">
                <a:solidFill>
                  <a:srgbClr val="231F20"/>
                </a:solidFill>
                <a:latin typeface="Arial"/>
                <a:cs typeface="Arial"/>
              </a:rPr>
              <a:t>compost </a:t>
            </a:r>
            <a:r>
              <a:rPr dirty="0" sz="3300" spc="-254" b="1">
                <a:solidFill>
                  <a:srgbClr val="231F20"/>
                </a:solidFill>
                <a:latin typeface="Arial"/>
                <a:cs typeface="Arial"/>
              </a:rPr>
              <a:t>into  </a:t>
            </a:r>
            <a:r>
              <a:rPr dirty="0" sz="3300" spc="-335" b="1">
                <a:solidFill>
                  <a:srgbClr val="231F20"/>
                </a:solidFill>
                <a:latin typeface="Arial"/>
                <a:cs typeface="Arial"/>
              </a:rPr>
              <a:t>soil</a:t>
            </a:r>
            <a:endParaRPr sz="3300">
              <a:latin typeface="Arial"/>
              <a:cs typeface="Arial"/>
            </a:endParaRPr>
          </a:p>
          <a:p>
            <a:pPr marL="12700" marR="5080">
              <a:lnSpc>
                <a:spcPts val="3200"/>
              </a:lnSpc>
              <a:spcBef>
                <a:spcPts val="2040"/>
              </a:spcBef>
            </a:pPr>
            <a:r>
              <a:rPr dirty="0" sz="3000" spc="-275" b="1">
                <a:solidFill>
                  <a:srgbClr val="231F20"/>
                </a:solidFill>
                <a:latin typeface="Arial"/>
                <a:cs typeface="Arial"/>
              </a:rPr>
              <a:t>Empty </a:t>
            </a:r>
            <a:r>
              <a:rPr dirty="0" sz="3000" spc="-335" b="1">
                <a:solidFill>
                  <a:srgbClr val="231F20"/>
                </a:solidFill>
                <a:latin typeface="Arial"/>
                <a:cs typeface="Arial"/>
              </a:rPr>
              <a:t>worm </a:t>
            </a:r>
            <a:r>
              <a:rPr dirty="0" sz="3000" spc="-285" b="1">
                <a:solidFill>
                  <a:srgbClr val="231F20"/>
                </a:solidFill>
                <a:latin typeface="Arial"/>
                <a:cs typeface="Arial"/>
              </a:rPr>
              <a:t>leachate</a:t>
            </a:r>
            <a:r>
              <a:rPr dirty="0" sz="3000" spc="-4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320" b="1">
                <a:solidFill>
                  <a:srgbClr val="231F20"/>
                </a:solidFill>
                <a:latin typeface="Arial"/>
                <a:cs typeface="Arial"/>
              </a:rPr>
              <a:t>weekly  </a:t>
            </a:r>
            <a:r>
              <a:rPr dirty="0" sz="3000" spc="-325" b="1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3000" spc="-365" b="1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dirty="0" sz="3000" spc="-24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315" b="1">
                <a:solidFill>
                  <a:srgbClr val="231F20"/>
                </a:solidFill>
                <a:latin typeface="Arial"/>
                <a:cs typeface="Arial"/>
              </a:rPr>
              <a:t>needed</a:t>
            </a:r>
            <a:endParaRPr sz="3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87826" y="292100"/>
            <a:ext cx="53975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50">
                <a:solidFill>
                  <a:srgbClr val="AA4124"/>
                </a:solidFill>
              </a:rPr>
              <a:t>WORM</a:t>
            </a:r>
            <a:r>
              <a:rPr dirty="0" spc="-635">
                <a:solidFill>
                  <a:srgbClr val="AA4124"/>
                </a:solidFill>
              </a:rPr>
              <a:t> </a:t>
            </a:r>
            <a:r>
              <a:rPr dirty="0" spc="-560">
                <a:solidFill>
                  <a:srgbClr val="AA4124"/>
                </a:solidFill>
              </a:rPr>
              <a:t>COMPOSTING</a:t>
            </a:r>
          </a:p>
        </p:txBody>
      </p:sp>
      <p:sp>
        <p:nvSpPr>
          <p:cNvPr id="3" name="object 3"/>
          <p:cNvSpPr/>
          <p:nvPr/>
        </p:nvSpPr>
        <p:spPr>
          <a:xfrm>
            <a:off x="542881" y="2086218"/>
            <a:ext cx="202374" cy="169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1551" y="19854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79" y="0"/>
                </a:moveTo>
                <a:lnTo>
                  <a:pt x="103044" y="0"/>
                </a:lnTo>
                <a:lnTo>
                  <a:pt x="55901" y="10608"/>
                </a:lnTo>
                <a:lnTo>
                  <a:pt x="42774" y="14585"/>
                </a:lnTo>
                <a:lnTo>
                  <a:pt x="30325" y="18487"/>
                </a:lnTo>
                <a:lnTo>
                  <a:pt x="16687" y="23786"/>
                </a:lnTo>
                <a:lnTo>
                  <a:pt x="0" y="31958"/>
                </a:lnTo>
                <a:lnTo>
                  <a:pt x="9529" y="34374"/>
                </a:lnTo>
                <a:lnTo>
                  <a:pt x="30079" y="48479"/>
                </a:lnTo>
                <a:lnTo>
                  <a:pt x="57767" y="80148"/>
                </a:lnTo>
                <a:lnTo>
                  <a:pt x="88718" y="135258"/>
                </a:lnTo>
                <a:lnTo>
                  <a:pt x="104432" y="162143"/>
                </a:lnTo>
                <a:lnTo>
                  <a:pt x="155158" y="212920"/>
                </a:lnTo>
                <a:lnTo>
                  <a:pt x="227724" y="247282"/>
                </a:lnTo>
                <a:lnTo>
                  <a:pt x="254242" y="254429"/>
                </a:lnTo>
                <a:lnTo>
                  <a:pt x="278652" y="253927"/>
                </a:lnTo>
                <a:lnTo>
                  <a:pt x="320854" y="244015"/>
                </a:lnTo>
                <a:lnTo>
                  <a:pt x="334793" y="224997"/>
                </a:lnTo>
                <a:lnTo>
                  <a:pt x="318371" y="188999"/>
                </a:lnTo>
                <a:lnTo>
                  <a:pt x="286100" y="152119"/>
                </a:lnTo>
                <a:lnTo>
                  <a:pt x="245587" y="119557"/>
                </a:lnTo>
                <a:lnTo>
                  <a:pt x="204440" y="96511"/>
                </a:lnTo>
                <a:lnTo>
                  <a:pt x="204694" y="96257"/>
                </a:lnTo>
                <a:lnTo>
                  <a:pt x="360028" y="96257"/>
                </a:lnTo>
                <a:lnTo>
                  <a:pt x="351378" y="79011"/>
                </a:lnTo>
                <a:lnTo>
                  <a:pt x="323533" y="50056"/>
                </a:lnTo>
                <a:lnTo>
                  <a:pt x="287960" y="28237"/>
                </a:lnTo>
                <a:lnTo>
                  <a:pt x="245931" y="12068"/>
                </a:lnTo>
                <a:lnTo>
                  <a:pt x="204479" y="0"/>
                </a:lnTo>
                <a:close/>
              </a:path>
              <a:path w="378459" h="254635">
                <a:moveTo>
                  <a:pt x="360028" y="96257"/>
                </a:moveTo>
                <a:lnTo>
                  <a:pt x="204694" y="96257"/>
                </a:lnTo>
                <a:lnTo>
                  <a:pt x="204948" y="96269"/>
                </a:lnTo>
                <a:lnTo>
                  <a:pt x="221464" y="98165"/>
                </a:lnTo>
                <a:lnTo>
                  <a:pt x="272322" y="112564"/>
                </a:lnTo>
                <a:lnTo>
                  <a:pt x="309076" y="134395"/>
                </a:lnTo>
                <a:lnTo>
                  <a:pt x="337613" y="161001"/>
                </a:lnTo>
                <a:lnTo>
                  <a:pt x="341788" y="166356"/>
                </a:lnTo>
                <a:lnTo>
                  <a:pt x="348088" y="173517"/>
                </a:lnTo>
                <a:lnTo>
                  <a:pt x="355663" y="178907"/>
                </a:lnTo>
                <a:lnTo>
                  <a:pt x="363660" y="178946"/>
                </a:lnTo>
                <a:lnTo>
                  <a:pt x="374157" y="172950"/>
                </a:lnTo>
                <a:lnTo>
                  <a:pt x="378340" y="164456"/>
                </a:lnTo>
                <a:lnTo>
                  <a:pt x="376824" y="147617"/>
                </a:lnTo>
                <a:lnTo>
                  <a:pt x="370226" y="116589"/>
                </a:lnTo>
                <a:lnTo>
                  <a:pt x="360028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2881" y="3203818"/>
            <a:ext cx="202374" cy="169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1551" y="31030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79" y="0"/>
                </a:moveTo>
                <a:lnTo>
                  <a:pt x="103044" y="0"/>
                </a:lnTo>
                <a:lnTo>
                  <a:pt x="55901" y="10608"/>
                </a:lnTo>
                <a:lnTo>
                  <a:pt x="42774" y="14585"/>
                </a:lnTo>
                <a:lnTo>
                  <a:pt x="30325" y="18487"/>
                </a:lnTo>
                <a:lnTo>
                  <a:pt x="16687" y="23786"/>
                </a:lnTo>
                <a:lnTo>
                  <a:pt x="0" y="31958"/>
                </a:lnTo>
                <a:lnTo>
                  <a:pt x="9529" y="34374"/>
                </a:lnTo>
                <a:lnTo>
                  <a:pt x="30079" y="48479"/>
                </a:lnTo>
                <a:lnTo>
                  <a:pt x="57767" y="80148"/>
                </a:lnTo>
                <a:lnTo>
                  <a:pt x="88718" y="135258"/>
                </a:lnTo>
                <a:lnTo>
                  <a:pt x="104432" y="162143"/>
                </a:lnTo>
                <a:lnTo>
                  <a:pt x="155158" y="212920"/>
                </a:lnTo>
                <a:lnTo>
                  <a:pt x="227724" y="247282"/>
                </a:lnTo>
                <a:lnTo>
                  <a:pt x="254242" y="254429"/>
                </a:lnTo>
                <a:lnTo>
                  <a:pt x="278652" y="253927"/>
                </a:lnTo>
                <a:lnTo>
                  <a:pt x="320854" y="244015"/>
                </a:lnTo>
                <a:lnTo>
                  <a:pt x="334793" y="224997"/>
                </a:lnTo>
                <a:lnTo>
                  <a:pt x="318371" y="188999"/>
                </a:lnTo>
                <a:lnTo>
                  <a:pt x="286100" y="152119"/>
                </a:lnTo>
                <a:lnTo>
                  <a:pt x="245587" y="119557"/>
                </a:lnTo>
                <a:lnTo>
                  <a:pt x="204440" y="96511"/>
                </a:lnTo>
                <a:lnTo>
                  <a:pt x="204694" y="96257"/>
                </a:lnTo>
                <a:lnTo>
                  <a:pt x="360028" y="96257"/>
                </a:lnTo>
                <a:lnTo>
                  <a:pt x="351378" y="79011"/>
                </a:lnTo>
                <a:lnTo>
                  <a:pt x="323533" y="50056"/>
                </a:lnTo>
                <a:lnTo>
                  <a:pt x="287960" y="28237"/>
                </a:lnTo>
                <a:lnTo>
                  <a:pt x="245931" y="12068"/>
                </a:lnTo>
                <a:lnTo>
                  <a:pt x="204479" y="0"/>
                </a:lnTo>
                <a:close/>
              </a:path>
              <a:path w="378459" h="254635">
                <a:moveTo>
                  <a:pt x="360028" y="96257"/>
                </a:moveTo>
                <a:lnTo>
                  <a:pt x="204694" y="96257"/>
                </a:lnTo>
                <a:lnTo>
                  <a:pt x="204948" y="96269"/>
                </a:lnTo>
                <a:lnTo>
                  <a:pt x="221464" y="98165"/>
                </a:lnTo>
                <a:lnTo>
                  <a:pt x="272322" y="112564"/>
                </a:lnTo>
                <a:lnTo>
                  <a:pt x="309076" y="134395"/>
                </a:lnTo>
                <a:lnTo>
                  <a:pt x="337613" y="161001"/>
                </a:lnTo>
                <a:lnTo>
                  <a:pt x="341788" y="166356"/>
                </a:lnTo>
                <a:lnTo>
                  <a:pt x="348088" y="173517"/>
                </a:lnTo>
                <a:lnTo>
                  <a:pt x="355663" y="178907"/>
                </a:lnTo>
                <a:lnTo>
                  <a:pt x="363660" y="178946"/>
                </a:lnTo>
                <a:lnTo>
                  <a:pt x="374157" y="172950"/>
                </a:lnTo>
                <a:lnTo>
                  <a:pt x="378340" y="164456"/>
                </a:lnTo>
                <a:lnTo>
                  <a:pt x="376824" y="147617"/>
                </a:lnTo>
                <a:lnTo>
                  <a:pt x="370226" y="116589"/>
                </a:lnTo>
                <a:lnTo>
                  <a:pt x="360028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00194" y="851477"/>
            <a:ext cx="10172700" cy="5945505"/>
          </a:xfrm>
          <a:prstGeom prst="rect">
            <a:avLst/>
          </a:prstGeom>
        </p:spPr>
        <p:txBody>
          <a:bodyPr wrap="square" lIns="0" tIns="272415" rIns="0" bIns="0" rtlCol="0" vert="horz">
            <a:spAutoFit/>
          </a:bodyPr>
          <a:lstStyle/>
          <a:p>
            <a:pPr marL="2877185">
              <a:lnSpc>
                <a:spcPct val="100000"/>
              </a:lnSpc>
              <a:spcBef>
                <a:spcPts val="2145"/>
              </a:spcBef>
            </a:pPr>
            <a:r>
              <a:rPr dirty="0" sz="3000" spc="-360" b="1">
                <a:solidFill>
                  <a:srgbClr val="231F20"/>
                </a:solidFill>
                <a:latin typeface="Arial"/>
                <a:cs typeface="Arial"/>
              </a:rPr>
              <a:t>Worm </a:t>
            </a:r>
            <a:r>
              <a:rPr dirty="0" sz="3000" spc="-380" b="1">
                <a:solidFill>
                  <a:srgbClr val="231F20"/>
                </a:solidFill>
                <a:latin typeface="Arial"/>
                <a:cs typeface="Arial"/>
              </a:rPr>
              <a:t>Tea </a:t>
            </a:r>
            <a:r>
              <a:rPr dirty="0" sz="3000" spc="-330" b="1">
                <a:solidFill>
                  <a:srgbClr val="231F20"/>
                </a:solidFill>
                <a:latin typeface="Arial"/>
                <a:cs typeface="Arial"/>
              </a:rPr>
              <a:t>Vs. </a:t>
            </a:r>
            <a:r>
              <a:rPr dirty="0" sz="3000" spc="-360" b="1">
                <a:solidFill>
                  <a:srgbClr val="231F20"/>
                </a:solidFill>
                <a:latin typeface="Arial"/>
                <a:cs typeface="Arial"/>
              </a:rPr>
              <a:t>Worm</a:t>
            </a:r>
            <a:r>
              <a:rPr dirty="0" sz="3000" spc="8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290" b="1">
                <a:solidFill>
                  <a:srgbClr val="231F20"/>
                </a:solidFill>
                <a:latin typeface="Arial"/>
                <a:cs typeface="Arial"/>
              </a:rPr>
              <a:t>Leachate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imes New Roman"/>
              <a:cs typeface="Times New Roman"/>
            </a:endParaRPr>
          </a:p>
          <a:p>
            <a:pPr marL="513715" marR="2129155">
              <a:lnSpc>
                <a:spcPts val="3500"/>
              </a:lnSpc>
            </a:pPr>
            <a:r>
              <a:rPr dirty="0" sz="3300" spc="-420" b="1">
                <a:solidFill>
                  <a:srgbClr val="231F20"/>
                </a:solidFill>
                <a:latin typeface="Arial"/>
                <a:cs typeface="Arial"/>
              </a:rPr>
              <a:t>Worm </a:t>
            </a:r>
            <a:r>
              <a:rPr dirty="0" sz="3300" spc="-315" b="1">
                <a:solidFill>
                  <a:srgbClr val="231F20"/>
                </a:solidFill>
                <a:latin typeface="Arial"/>
                <a:cs typeface="Arial"/>
              </a:rPr>
              <a:t>leachate </a:t>
            </a:r>
            <a:r>
              <a:rPr dirty="0" sz="3300" spc="-340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3300" spc="-24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3300" spc="-280" b="1">
                <a:solidFill>
                  <a:srgbClr val="231F20"/>
                </a:solidFill>
                <a:latin typeface="Arial"/>
                <a:cs typeface="Arial"/>
              </a:rPr>
              <a:t>liquid </a:t>
            </a:r>
            <a:r>
              <a:rPr dirty="0" sz="3300" spc="-345" b="1">
                <a:solidFill>
                  <a:srgbClr val="231F20"/>
                </a:solidFill>
                <a:latin typeface="Arial"/>
                <a:cs typeface="Arial"/>
              </a:rPr>
              <a:t>byproduct </a:t>
            </a:r>
            <a:r>
              <a:rPr dirty="0" sz="3300" spc="-23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3300" spc="-380" b="1">
                <a:solidFill>
                  <a:srgbClr val="231F20"/>
                </a:solidFill>
                <a:latin typeface="Arial"/>
                <a:cs typeface="Arial"/>
              </a:rPr>
              <a:t>worm  </a:t>
            </a:r>
            <a:r>
              <a:rPr dirty="0" sz="3300" spc="-360" b="1">
                <a:solidFill>
                  <a:srgbClr val="231F20"/>
                </a:solidFill>
                <a:latin typeface="Arial"/>
                <a:cs typeface="Arial"/>
              </a:rPr>
              <a:t>composting </a:t>
            </a:r>
            <a:r>
              <a:rPr dirty="0" sz="3300" spc="-33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3300" spc="-340" b="1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3300" spc="-325" b="1">
                <a:solidFill>
                  <a:srgbClr val="231F20"/>
                </a:solidFill>
                <a:latin typeface="Arial"/>
                <a:cs typeface="Arial"/>
              </a:rPr>
              <a:t>contain </a:t>
            </a:r>
            <a:r>
              <a:rPr dirty="0" sz="3300" spc="-290" b="1">
                <a:solidFill>
                  <a:srgbClr val="231F20"/>
                </a:solidFill>
                <a:latin typeface="Arial"/>
                <a:cs typeface="Arial"/>
              </a:rPr>
              <a:t>harmful</a:t>
            </a:r>
            <a:r>
              <a:rPr dirty="0" sz="3300" spc="-1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300" spc="-310" b="1">
                <a:solidFill>
                  <a:srgbClr val="231F20"/>
                </a:solidFill>
                <a:latin typeface="Arial"/>
                <a:cs typeface="Arial"/>
              </a:rPr>
              <a:t>bacteria.</a:t>
            </a:r>
            <a:endParaRPr sz="3300">
              <a:latin typeface="Arial"/>
              <a:cs typeface="Arial"/>
            </a:endParaRPr>
          </a:p>
          <a:p>
            <a:pPr marL="513715" marR="4762500">
              <a:lnSpc>
                <a:spcPts val="3500"/>
              </a:lnSpc>
              <a:spcBef>
                <a:spcPts val="1800"/>
              </a:spcBef>
            </a:pPr>
            <a:r>
              <a:rPr dirty="0" sz="3300" spc="-420" b="1">
                <a:solidFill>
                  <a:srgbClr val="231F20"/>
                </a:solidFill>
                <a:latin typeface="Arial"/>
                <a:cs typeface="Arial"/>
              </a:rPr>
              <a:t>Worm </a:t>
            </a:r>
            <a:r>
              <a:rPr dirty="0" sz="3300" spc="-235" b="1">
                <a:solidFill>
                  <a:srgbClr val="231F20"/>
                </a:solidFill>
                <a:latin typeface="Arial"/>
                <a:cs typeface="Arial"/>
              </a:rPr>
              <a:t>tea </a:t>
            </a:r>
            <a:r>
              <a:rPr dirty="0" sz="3300" spc="-340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3300" spc="-305" b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3300" spc="-280" b="1">
                <a:solidFill>
                  <a:srgbClr val="231F20"/>
                </a:solidFill>
                <a:latin typeface="Arial"/>
                <a:cs typeface="Arial"/>
              </a:rPr>
              <a:t>liquid </a:t>
            </a:r>
            <a:r>
              <a:rPr dirty="0" sz="3300" spc="-254" b="1">
                <a:solidFill>
                  <a:srgbClr val="231F20"/>
                </a:solidFill>
                <a:latin typeface="Arial"/>
                <a:cs typeface="Arial"/>
              </a:rPr>
              <a:t>fertilizer  </a:t>
            </a:r>
            <a:r>
              <a:rPr dirty="0" sz="3300" spc="-190" b="1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3300" spc="-395" b="1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3300" spc="-330" b="1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3300" spc="-325" b="1">
                <a:solidFill>
                  <a:srgbClr val="231F20"/>
                </a:solidFill>
                <a:latin typeface="Arial"/>
                <a:cs typeface="Arial"/>
              </a:rPr>
              <a:t>made </a:t>
            </a:r>
            <a:r>
              <a:rPr dirty="0" sz="3300" spc="-360" b="1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3300" spc="-330" b="1">
                <a:solidFill>
                  <a:srgbClr val="231F20"/>
                </a:solidFill>
                <a:latin typeface="Arial"/>
                <a:cs typeface="Arial"/>
              </a:rPr>
              <a:t>mixing</a:t>
            </a:r>
            <a:r>
              <a:rPr dirty="0" sz="3300" spc="-204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300" spc="-375" b="1">
                <a:solidFill>
                  <a:srgbClr val="231F20"/>
                </a:solidFill>
                <a:latin typeface="Arial"/>
                <a:cs typeface="Arial"/>
              </a:rPr>
              <a:t>or</a:t>
            </a:r>
            <a:endParaRPr sz="3300">
              <a:latin typeface="Arial"/>
              <a:cs typeface="Arial"/>
            </a:endParaRPr>
          </a:p>
          <a:p>
            <a:pPr marL="513715" marR="4149090">
              <a:lnSpc>
                <a:spcPts val="3500"/>
              </a:lnSpc>
            </a:pPr>
            <a:r>
              <a:rPr dirty="0" sz="3300" spc="-350" b="1">
                <a:solidFill>
                  <a:srgbClr val="231F20"/>
                </a:solidFill>
                <a:latin typeface="Arial"/>
                <a:cs typeface="Arial"/>
              </a:rPr>
              <a:t>“steeping” </a:t>
            </a:r>
            <a:r>
              <a:rPr dirty="0" sz="3300" spc="-300" b="1">
                <a:solidFill>
                  <a:srgbClr val="231F20"/>
                </a:solidFill>
                <a:latin typeface="Arial"/>
                <a:cs typeface="Arial"/>
              </a:rPr>
              <a:t>finished </a:t>
            </a:r>
            <a:r>
              <a:rPr dirty="0" sz="3300" spc="-370" b="1">
                <a:solidFill>
                  <a:srgbClr val="231F20"/>
                </a:solidFill>
                <a:latin typeface="Arial"/>
                <a:cs typeface="Arial"/>
              </a:rPr>
              <a:t>worm castings  </a:t>
            </a:r>
            <a:r>
              <a:rPr dirty="0" sz="3300" spc="-275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3300" spc="-315" b="1">
                <a:solidFill>
                  <a:srgbClr val="231F20"/>
                </a:solidFill>
                <a:latin typeface="Arial"/>
                <a:cs typeface="Arial"/>
              </a:rPr>
              <a:t>water. </a:t>
            </a:r>
            <a:r>
              <a:rPr dirty="0" sz="3300" spc="-370" b="1">
                <a:solidFill>
                  <a:srgbClr val="231F20"/>
                </a:solidFill>
                <a:latin typeface="Arial"/>
                <a:cs typeface="Arial"/>
              </a:rPr>
              <a:t>Various </a:t>
            </a:r>
            <a:r>
              <a:rPr dirty="0" sz="3300" spc="-375" b="1">
                <a:solidFill>
                  <a:srgbClr val="231F20"/>
                </a:solidFill>
                <a:latin typeface="Arial"/>
                <a:cs typeface="Arial"/>
              </a:rPr>
              <a:t>recipes </a:t>
            </a:r>
            <a:r>
              <a:rPr dirty="0" sz="3300" spc="-345" b="1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3300" spc="-325" b="1">
                <a:solidFill>
                  <a:srgbClr val="231F20"/>
                </a:solidFill>
                <a:latin typeface="Arial"/>
                <a:cs typeface="Arial"/>
              </a:rPr>
              <a:t>methods </a:t>
            </a:r>
            <a:r>
              <a:rPr dirty="0" sz="3300" spc="-395" b="1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3300" spc="-330" b="1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3300" spc="-305" b="1">
                <a:solidFill>
                  <a:srgbClr val="231F20"/>
                </a:solidFill>
                <a:latin typeface="Arial"/>
                <a:cs typeface="Arial"/>
              </a:rPr>
              <a:t>found</a:t>
            </a:r>
            <a:r>
              <a:rPr dirty="0" sz="3300" spc="-10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300" spc="-315" b="1">
                <a:solidFill>
                  <a:srgbClr val="231F20"/>
                </a:solidFill>
                <a:latin typeface="Arial"/>
                <a:cs typeface="Arial"/>
              </a:rPr>
              <a:t>online.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300">
              <a:latin typeface="Times New Roman"/>
              <a:cs typeface="Times New Roman"/>
            </a:endParaRPr>
          </a:p>
          <a:p>
            <a:pPr algn="ctr">
              <a:lnSpc>
                <a:spcPts val="2960"/>
              </a:lnSpc>
              <a:spcBef>
                <a:spcPts val="2680"/>
              </a:spcBef>
            </a:pPr>
            <a:r>
              <a:rPr dirty="0" sz="2500" spc="-275" b="1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2500" spc="-250" b="1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2500" spc="-190" b="1">
                <a:solidFill>
                  <a:srgbClr val="231F20"/>
                </a:solidFill>
                <a:latin typeface="Arial"/>
                <a:cs typeface="Arial"/>
              </a:rPr>
              <a:t>information </a:t>
            </a:r>
            <a:r>
              <a:rPr dirty="0" sz="2500" spc="-265" b="1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2500" spc="-260" b="1">
                <a:solidFill>
                  <a:srgbClr val="231F20"/>
                </a:solidFill>
                <a:latin typeface="Arial"/>
                <a:cs typeface="Arial"/>
              </a:rPr>
              <a:t>worm </a:t>
            </a:r>
            <a:r>
              <a:rPr dirty="0" sz="2500" spc="-215" b="1">
                <a:solidFill>
                  <a:srgbClr val="231F20"/>
                </a:solidFill>
                <a:latin typeface="Arial"/>
                <a:cs typeface="Arial"/>
              </a:rPr>
              <a:t>leachate </a:t>
            </a:r>
            <a:r>
              <a:rPr dirty="0" sz="2500" spc="-285" b="1">
                <a:solidFill>
                  <a:srgbClr val="231F20"/>
                </a:solidFill>
                <a:latin typeface="Arial"/>
                <a:cs typeface="Arial"/>
              </a:rPr>
              <a:t>versus </a:t>
            </a:r>
            <a:r>
              <a:rPr dirty="0" sz="2500" spc="-260" b="1">
                <a:solidFill>
                  <a:srgbClr val="231F20"/>
                </a:solidFill>
                <a:latin typeface="Arial"/>
                <a:cs typeface="Arial"/>
              </a:rPr>
              <a:t>worm </a:t>
            </a:r>
            <a:r>
              <a:rPr dirty="0" sz="2500" spc="-165" b="1">
                <a:solidFill>
                  <a:srgbClr val="231F20"/>
                </a:solidFill>
                <a:latin typeface="Arial"/>
                <a:cs typeface="Arial"/>
              </a:rPr>
              <a:t>tea,</a:t>
            </a:r>
            <a:r>
              <a:rPr dirty="0" sz="2500" spc="2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500" spc="-195" b="1">
                <a:solidFill>
                  <a:srgbClr val="231F20"/>
                </a:solidFill>
                <a:latin typeface="Arial"/>
                <a:cs typeface="Arial"/>
              </a:rPr>
              <a:t>visit:</a:t>
            </a:r>
            <a:endParaRPr sz="2500">
              <a:latin typeface="Arial"/>
              <a:cs typeface="Arial"/>
            </a:endParaRPr>
          </a:p>
          <a:p>
            <a:pPr algn="ctr">
              <a:lnSpc>
                <a:spcPts val="2480"/>
              </a:lnSpc>
            </a:pPr>
            <a:r>
              <a:rPr dirty="0" sz="2100" spc="-145" b="1">
                <a:solidFill>
                  <a:srgbClr val="231F20"/>
                </a:solidFill>
                <a:latin typeface="Arial"/>
                <a:cs typeface="Arial"/>
              </a:rPr>
              <a:t>https://</a:t>
            </a:r>
            <a:r>
              <a:rPr dirty="0" sz="2100" spc="-145" b="1">
                <a:solidFill>
                  <a:srgbClr val="231F20"/>
                </a:solidFill>
                <a:latin typeface="Arial"/>
                <a:cs typeface="Arial"/>
                <a:hlinkClick r:id="rId4"/>
              </a:rPr>
              <a:t>www.solanacenter.org/resources/compost-it-yourself/compost-tea-worm-tea-leachate</a:t>
            </a:r>
            <a:endParaRPr sz="2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58000" y="3124200"/>
            <a:ext cx="4114800" cy="2628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3662" y="292100"/>
            <a:ext cx="610552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40"/>
              <a:t>BOKASHI</a:t>
            </a:r>
            <a:r>
              <a:rPr dirty="0" spc="-615"/>
              <a:t> </a:t>
            </a:r>
            <a:r>
              <a:rPr dirty="0" spc="-560"/>
              <a:t>COMPOSTING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24000" y="1371600"/>
            <a:ext cx="2133600" cy="1371600"/>
          </a:xfrm>
          <a:prstGeom prst="rect">
            <a:avLst/>
          </a:prstGeom>
          <a:solidFill>
            <a:srgbClr val="68332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419100" marR="274320" indent="-190500">
              <a:lnSpc>
                <a:spcPts val="1600"/>
              </a:lnSpc>
              <a:spcBef>
                <a:spcPts val="1280"/>
              </a:spcBef>
            </a:pPr>
            <a:r>
              <a:rPr dirty="0" sz="1600" spc="-265" b="1">
                <a:solidFill>
                  <a:srgbClr val="FFFFFF"/>
                </a:solidFill>
                <a:latin typeface="Lucida Sans"/>
                <a:cs typeface="Lucida Sans"/>
              </a:rPr>
              <a:t>1. 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Start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Bokashi 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composter 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bokashi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mix.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8575" y="5974079"/>
            <a:ext cx="6829425" cy="897890"/>
          </a:xfrm>
          <a:prstGeom prst="rect">
            <a:avLst/>
          </a:prstGeom>
          <a:solidFill>
            <a:srgbClr val="68332C"/>
          </a:solidFill>
        </p:spPr>
        <p:txBody>
          <a:bodyPr wrap="square" lIns="0" tIns="158750" rIns="0" bIns="0" rtlCol="0" vert="horz">
            <a:spAutoFit/>
          </a:bodyPr>
          <a:lstStyle/>
          <a:p>
            <a:pPr marL="495300" marR="554355" indent="-267335">
              <a:lnSpc>
                <a:spcPts val="1600"/>
              </a:lnSpc>
              <a:spcBef>
                <a:spcPts val="1250"/>
              </a:spcBef>
            </a:pPr>
            <a:r>
              <a:rPr dirty="0" sz="1600" spc="-200" b="1">
                <a:solidFill>
                  <a:srgbClr val="FFFFFF"/>
                </a:solidFill>
                <a:latin typeface="Lucida Sans"/>
                <a:cs typeface="Lucida Sans"/>
              </a:rPr>
              <a:t>10. </a:t>
            </a:r>
            <a:r>
              <a:rPr dirty="0" sz="1600" spc="-195" b="1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bucket 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full, 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bury 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fermented 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contents 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garden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finish  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decomposition 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process.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dirty="0" sz="1600" spc="-195" b="1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take 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between 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two </a:t>
            </a:r>
            <a:r>
              <a:rPr dirty="0" sz="1600" spc="-195" b="1">
                <a:solidFill>
                  <a:srgbClr val="FFFFFF"/>
                </a:solidFill>
                <a:latin typeface="Arial"/>
                <a:cs typeface="Arial"/>
              </a:rPr>
              <a:t>weeks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month,  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depending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temperature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weather.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4000" y="4191000"/>
            <a:ext cx="2133600" cy="1371600"/>
          </a:xfrm>
          <a:prstGeom prst="rect">
            <a:avLst/>
          </a:prstGeom>
          <a:solidFill>
            <a:srgbClr val="BEA23D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marL="381000" marR="89535" indent="-190500">
              <a:lnSpc>
                <a:spcPts val="1600"/>
              </a:lnSpc>
            </a:pPr>
            <a:r>
              <a:rPr dirty="0" sz="1600" spc="-120" b="1">
                <a:solidFill>
                  <a:srgbClr val="FFFFFF"/>
                </a:solidFill>
                <a:latin typeface="Lucida Sans"/>
                <a:cs typeface="Lucida Sans"/>
              </a:rPr>
              <a:t>3. </a:t>
            </a:r>
            <a:r>
              <a:rPr dirty="0" sz="1600" spc="-204" b="1">
                <a:solidFill>
                  <a:srgbClr val="FFFFFF"/>
                </a:solidFill>
                <a:latin typeface="Arial"/>
                <a:cs typeface="Arial"/>
              </a:rPr>
              <a:t>Chop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food </a:t>
            </a:r>
            <a:r>
              <a:rPr dirty="0" sz="1600" spc="-210" b="1">
                <a:solidFill>
                  <a:srgbClr val="FFFFFF"/>
                </a:solidFill>
                <a:latin typeface="Arial"/>
                <a:cs typeface="Arial"/>
              </a:rPr>
              <a:t>scraps 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(including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meat 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dirty="0" sz="1600" spc="-155" b="1">
                <a:solidFill>
                  <a:srgbClr val="FFFFFF"/>
                </a:solidFill>
                <a:latin typeface="Arial"/>
                <a:cs typeface="Arial"/>
              </a:rPr>
              <a:t>dairy)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small 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pieces 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adding.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9200" y="2781300"/>
            <a:ext cx="2133600" cy="1371600"/>
          </a:xfrm>
          <a:prstGeom prst="rect">
            <a:avLst/>
          </a:prstGeom>
          <a:solidFill>
            <a:srgbClr val="8CA34C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marL="342900" marR="210185" indent="-190500">
              <a:lnSpc>
                <a:spcPts val="1600"/>
              </a:lnSpc>
            </a:pPr>
            <a:r>
              <a:rPr dirty="0" sz="1600" spc="-125" b="1">
                <a:solidFill>
                  <a:srgbClr val="FFFFFF"/>
                </a:solidFill>
                <a:latin typeface="Lucida Sans"/>
                <a:cs typeface="Lucida Sans"/>
              </a:rPr>
              <a:t>5.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Dust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layer</a:t>
            </a:r>
            <a:r>
              <a:rPr dirty="0" sz="1600" spc="-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bokashi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5" b="1">
                <a:solidFill>
                  <a:srgbClr val="FFFFFF"/>
                </a:solidFill>
                <a:latin typeface="Arial"/>
                <a:cs typeface="Arial"/>
              </a:rPr>
              <a:t>mix</a:t>
            </a:r>
            <a:endParaRPr sz="1600">
              <a:latin typeface="Arial"/>
              <a:cs typeface="Arial"/>
            </a:endParaRPr>
          </a:p>
          <a:p>
            <a:pPr marL="342900" marR="259715">
              <a:lnSpc>
                <a:spcPts val="1600"/>
              </a:lnSpc>
            </a:pP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(use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meat, 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bones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5" b="1">
                <a:solidFill>
                  <a:srgbClr val="FFFFFF"/>
                </a:solidFill>
                <a:latin typeface="Arial"/>
                <a:cs typeface="Arial"/>
              </a:rPr>
              <a:t>dairy).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34400" y="2781300"/>
            <a:ext cx="2133600" cy="1371600"/>
          </a:xfrm>
          <a:prstGeom prst="rect">
            <a:avLst/>
          </a:prstGeom>
          <a:solidFill>
            <a:srgbClr val="8CA34C"/>
          </a:solidFill>
        </p:spPr>
        <p:txBody>
          <a:bodyPr wrap="square" lIns="0" tIns="91440" rIns="0" bIns="0" rtlCol="0" vert="horz">
            <a:spAutoFit/>
          </a:bodyPr>
          <a:lstStyle/>
          <a:p>
            <a:pPr marL="266700" marR="314325" indent="-191135">
              <a:lnSpc>
                <a:spcPts val="1600"/>
              </a:lnSpc>
              <a:spcBef>
                <a:spcPts val="720"/>
              </a:spcBef>
            </a:pPr>
            <a:r>
              <a:rPr dirty="0" sz="1600" spc="-95" b="1">
                <a:solidFill>
                  <a:srgbClr val="FFFFFF"/>
                </a:solidFill>
                <a:latin typeface="Lucida Sans"/>
                <a:cs typeface="Lucida Sans"/>
              </a:rPr>
              <a:t>8. 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Close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lid 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tightly.  </a:t>
            </a:r>
            <a:r>
              <a:rPr dirty="0" sz="1600" spc="-155" b="1">
                <a:solidFill>
                  <a:srgbClr val="FFFFFF"/>
                </a:solidFill>
                <a:latin typeface="Arial"/>
                <a:cs typeface="Arial"/>
              </a:rPr>
              <a:t>Repeat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steps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3  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through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7 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whenever  new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food </a:t>
            </a:r>
            <a:r>
              <a:rPr dirty="0" sz="1600" spc="-210" b="1">
                <a:solidFill>
                  <a:srgbClr val="FFFFFF"/>
                </a:solidFill>
                <a:latin typeface="Arial"/>
                <a:cs typeface="Arial"/>
              </a:rPr>
              <a:t>scraps  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ready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until 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composter 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full.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4000" y="2781300"/>
            <a:ext cx="2133600" cy="1371600"/>
          </a:xfrm>
          <a:prstGeom prst="rect">
            <a:avLst/>
          </a:prstGeom>
          <a:solidFill>
            <a:srgbClr val="9A6635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marL="342900" marR="190500" indent="-190500">
              <a:lnSpc>
                <a:spcPts val="1600"/>
              </a:lnSpc>
            </a:pPr>
            <a:r>
              <a:rPr dirty="0" sz="1600" spc="-114" b="1">
                <a:solidFill>
                  <a:srgbClr val="FFFFFF"/>
                </a:solidFill>
                <a:latin typeface="Lucida Sans"/>
                <a:cs typeface="Lucida Sans"/>
              </a:rPr>
              <a:t>2.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Dust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bottom 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composter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mix, 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being 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careful 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block </a:t>
            </a:r>
            <a:r>
              <a:rPr dirty="0" sz="1600" spc="-155" b="1">
                <a:solidFill>
                  <a:srgbClr val="FFFFFF"/>
                </a:solidFill>
                <a:latin typeface="Arial"/>
                <a:cs typeface="Arial"/>
              </a:rPr>
              <a:t>small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holes.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29200" y="1371600"/>
            <a:ext cx="2133600" cy="1371600"/>
          </a:xfrm>
          <a:prstGeom prst="rect">
            <a:avLst/>
          </a:prstGeom>
          <a:solidFill>
            <a:srgbClr val="BDBB4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342900" marR="183515" indent="-190500">
              <a:lnSpc>
                <a:spcPts val="1600"/>
              </a:lnSpc>
              <a:spcBef>
                <a:spcPts val="1280"/>
              </a:spcBef>
            </a:pPr>
            <a:r>
              <a:rPr dirty="0" sz="1600" spc="-75" b="1">
                <a:solidFill>
                  <a:srgbClr val="FFFFFF"/>
                </a:solidFill>
                <a:latin typeface="Lucida Sans"/>
                <a:cs typeface="Lucida Sans"/>
              </a:rPr>
              <a:t>4. 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Add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food </a:t>
            </a:r>
            <a:r>
              <a:rPr dirty="0" sz="1600" spc="-204" b="1">
                <a:solidFill>
                  <a:srgbClr val="FFFFFF"/>
                </a:solidFill>
                <a:latin typeface="Arial"/>
                <a:cs typeface="Arial"/>
              </a:rPr>
              <a:t>scraps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layers 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(up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three </a:t>
            </a:r>
            <a:r>
              <a:rPr dirty="0" sz="1600" spc="-85" b="1">
                <a:solidFill>
                  <a:srgbClr val="FFFFFF"/>
                </a:solidFill>
                <a:latin typeface="Arial"/>
                <a:cs typeface="Arial"/>
              </a:rPr>
              <a:t>at  at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time).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34400" y="1371600"/>
            <a:ext cx="2133600" cy="1371600"/>
          </a:xfrm>
          <a:prstGeom prst="rect">
            <a:avLst/>
          </a:prstGeom>
          <a:solidFill>
            <a:srgbClr val="BDBB41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algn="just" marL="266700" marR="107314" indent="-190500">
              <a:lnSpc>
                <a:spcPts val="1600"/>
              </a:lnSpc>
            </a:pPr>
            <a:r>
              <a:rPr dirty="0" sz="1600" spc="-195" b="1">
                <a:solidFill>
                  <a:srgbClr val="FFFFFF"/>
                </a:solidFill>
                <a:latin typeface="Lucida Sans"/>
                <a:cs typeface="Lucida Sans"/>
              </a:rPr>
              <a:t>7. </a:t>
            </a:r>
            <a:r>
              <a:rPr dirty="0" sz="1600" spc="-210" b="1">
                <a:solidFill>
                  <a:srgbClr val="FFFFFF"/>
                </a:solidFill>
                <a:latin typeface="Arial"/>
                <a:cs typeface="Arial"/>
              </a:rPr>
              <a:t>Cover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press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down  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contents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5" b="1">
                <a:solidFill>
                  <a:srgbClr val="FFFFFF"/>
                </a:solidFill>
                <a:latin typeface="Arial"/>
                <a:cs typeface="Arial"/>
              </a:rPr>
              <a:t>plastic 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bag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plate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and leave  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place 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until 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next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use.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29200" y="4191000"/>
            <a:ext cx="2133600" cy="1371600"/>
          </a:xfrm>
          <a:prstGeom prst="rect">
            <a:avLst/>
          </a:prstGeom>
          <a:solidFill>
            <a:srgbClr val="5B986D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marL="342900" marR="84455" indent="-190500">
              <a:lnSpc>
                <a:spcPts val="1600"/>
              </a:lnSpc>
            </a:pPr>
            <a:r>
              <a:rPr dirty="0" sz="1600" spc="-85" b="1">
                <a:solidFill>
                  <a:srgbClr val="FFFFFF"/>
                </a:solidFill>
                <a:latin typeface="Lucida Sans"/>
                <a:cs typeface="Lucida Sans"/>
              </a:rPr>
              <a:t>6. </a:t>
            </a:r>
            <a:r>
              <a:rPr dirty="0" sz="1600" spc="-195" b="1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spatula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spoon 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mix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layers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together  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then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sprinkle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more 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mix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top.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34400" y="4191000"/>
            <a:ext cx="2133600" cy="1371600"/>
          </a:xfrm>
          <a:prstGeom prst="rect">
            <a:avLst/>
          </a:prstGeom>
          <a:solidFill>
            <a:srgbClr val="5B986D"/>
          </a:solidFill>
        </p:spPr>
        <p:txBody>
          <a:bodyPr wrap="square" lIns="0" tIns="91440" rIns="0" bIns="0" rtlCol="0" vert="horz">
            <a:spAutoFit/>
          </a:bodyPr>
          <a:lstStyle/>
          <a:p>
            <a:pPr marL="266700" marR="68580" indent="-190500">
              <a:lnSpc>
                <a:spcPts val="1600"/>
              </a:lnSpc>
              <a:spcBef>
                <a:spcPts val="720"/>
              </a:spcBef>
            </a:pPr>
            <a:r>
              <a:rPr dirty="0" sz="1600" spc="-105" b="1">
                <a:solidFill>
                  <a:srgbClr val="FFFFFF"/>
                </a:solidFill>
                <a:latin typeface="Lucida Sans"/>
                <a:cs typeface="Lucida Sans"/>
              </a:rPr>
              <a:t>9. 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Drain 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liquid 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(tea)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spigot </a:t>
            </a:r>
            <a:r>
              <a:rPr dirty="0" sz="1600" spc="-195" b="1">
                <a:solidFill>
                  <a:srgbClr val="FFFFFF"/>
                </a:solidFill>
                <a:latin typeface="Arial"/>
                <a:cs typeface="Arial"/>
              </a:rPr>
              <a:t>every </a:t>
            </a:r>
            <a:r>
              <a:rPr dirty="0" sz="1600" spc="-85" b="1">
                <a:solidFill>
                  <a:srgbClr val="FFFFFF"/>
                </a:solidFill>
                <a:latin typeface="Arial"/>
                <a:cs typeface="Arial"/>
              </a:rPr>
              <a:t>2 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1600" spc="-3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04" b="1">
                <a:solidFill>
                  <a:srgbClr val="FFFFFF"/>
                </a:solidFill>
                <a:latin typeface="Arial"/>
                <a:cs typeface="Arial"/>
              </a:rPr>
              <a:t>days  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dirty="0" sz="1600" spc="-204" b="1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needed. 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Dilute 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tablespoon 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tea 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gallon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water 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dirty="0" sz="1600" spc="-204" b="1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dirty="0" sz="1600" spc="-2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plants.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4800" y="1371600"/>
            <a:ext cx="1219200" cy="137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810000" y="1371600"/>
            <a:ext cx="1219200" cy="137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315200" y="1371600"/>
            <a:ext cx="1219200" cy="137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4800" y="4191000"/>
            <a:ext cx="1219200" cy="1371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810000" y="4191000"/>
            <a:ext cx="1219200" cy="1371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315200" y="4191000"/>
            <a:ext cx="1219200" cy="1371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810000" y="2781300"/>
            <a:ext cx="1219200" cy="1371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315200" y="2781300"/>
            <a:ext cx="1219200" cy="1371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04800" y="2781300"/>
            <a:ext cx="1219200" cy="1371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819525" y="1371600"/>
            <a:ext cx="0" cy="4191000"/>
          </a:xfrm>
          <a:custGeom>
            <a:avLst/>
            <a:gdLst/>
            <a:ahLst/>
            <a:cxnLst/>
            <a:rect l="l" t="t" r="r" b="b"/>
            <a:pathLst>
              <a:path w="0" h="4191000">
                <a:moveTo>
                  <a:pt x="0" y="0"/>
                </a:moveTo>
                <a:lnTo>
                  <a:pt x="0" y="419100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32711" y="5817846"/>
            <a:ext cx="2009951" cy="11925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3662" y="292100"/>
            <a:ext cx="610552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40"/>
              <a:t>BOKASHI</a:t>
            </a:r>
            <a:r>
              <a:rPr dirty="0" spc="-615"/>
              <a:t> </a:t>
            </a:r>
            <a:r>
              <a:rPr dirty="0" spc="-560"/>
              <a:t>COMPOSTING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4800" y="1371600"/>
            <a:ext cx="3352800" cy="1371600"/>
          </a:xfrm>
          <a:prstGeom prst="rect">
            <a:avLst/>
          </a:prstGeom>
          <a:solidFill>
            <a:srgbClr val="68332C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550">
              <a:latin typeface="Times New Roman"/>
              <a:cs typeface="Times New Roman"/>
            </a:endParaRPr>
          </a:p>
          <a:p>
            <a:pPr marL="598170" marR="239395" indent="-354330">
              <a:lnSpc>
                <a:spcPts val="2500"/>
              </a:lnSpc>
            </a:pPr>
            <a:r>
              <a:rPr dirty="0" sz="2200" spc="-325" b="1">
                <a:solidFill>
                  <a:srgbClr val="FFFFFF"/>
                </a:solidFill>
                <a:latin typeface="Lucida Sans"/>
                <a:cs typeface="Lucida Sans"/>
              </a:rPr>
              <a:t>Can </a:t>
            </a:r>
            <a:r>
              <a:rPr dirty="0" sz="2200" spc="-295" b="1">
                <a:solidFill>
                  <a:srgbClr val="FFFFFF"/>
                </a:solidFill>
                <a:latin typeface="Lucida Sans"/>
                <a:cs typeface="Lucida Sans"/>
              </a:rPr>
              <a:t>fermented </a:t>
            </a:r>
            <a:r>
              <a:rPr dirty="0" sz="2200" spc="-315" b="1">
                <a:solidFill>
                  <a:srgbClr val="FFFFFF"/>
                </a:solidFill>
                <a:latin typeface="Lucida Sans"/>
                <a:cs typeface="Lucida Sans"/>
              </a:rPr>
              <a:t>bokashi </a:t>
            </a:r>
            <a:r>
              <a:rPr dirty="0" sz="2200" spc="-325" b="1">
                <a:solidFill>
                  <a:srgbClr val="FFFFFF"/>
                </a:solidFill>
                <a:latin typeface="Lucida Sans"/>
                <a:cs typeface="Lucida Sans"/>
              </a:rPr>
              <a:t>be  </a:t>
            </a:r>
            <a:r>
              <a:rPr dirty="0" sz="2200" spc="-320" b="1">
                <a:solidFill>
                  <a:srgbClr val="FFFFFF"/>
                </a:solidFill>
                <a:latin typeface="Lucida Sans"/>
                <a:cs typeface="Lucida Sans"/>
              </a:rPr>
              <a:t>added </a:t>
            </a:r>
            <a:r>
              <a:rPr dirty="0" sz="2200" spc="-235" b="1">
                <a:solidFill>
                  <a:srgbClr val="FFFFFF"/>
                </a:solidFill>
                <a:latin typeface="Lucida Sans"/>
                <a:cs typeface="Lucida Sans"/>
              </a:rPr>
              <a:t>to </a:t>
            </a:r>
            <a:r>
              <a:rPr dirty="0" sz="2200" spc="-380" b="1">
                <a:solidFill>
                  <a:srgbClr val="FFFFFF"/>
                </a:solidFill>
                <a:latin typeface="Lucida Sans"/>
                <a:cs typeface="Lucida Sans"/>
              </a:rPr>
              <a:t>worm</a:t>
            </a:r>
            <a:r>
              <a:rPr dirty="0" sz="2200" spc="-45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200" spc="-260" b="1">
                <a:solidFill>
                  <a:srgbClr val="FFFFFF"/>
                </a:solidFill>
                <a:latin typeface="Lucida Sans"/>
                <a:cs typeface="Lucida Sans"/>
              </a:rPr>
              <a:t>bin?</a:t>
            </a:r>
            <a:endParaRPr sz="22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10000" y="1371600"/>
            <a:ext cx="3352800" cy="1371600"/>
          </a:xfrm>
          <a:prstGeom prst="rect">
            <a:avLst/>
          </a:prstGeom>
          <a:solidFill>
            <a:srgbClr val="BDBB41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550">
              <a:latin typeface="Times New Roman"/>
              <a:cs typeface="Times New Roman"/>
            </a:endParaRPr>
          </a:p>
          <a:p>
            <a:pPr marL="497840" marR="71120" indent="-417830">
              <a:lnSpc>
                <a:spcPts val="2500"/>
              </a:lnSpc>
            </a:pPr>
            <a:r>
              <a:rPr dirty="0" sz="2200" spc="-360" b="1">
                <a:solidFill>
                  <a:srgbClr val="FFFFFF"/>
                </a:solidFill>
                <a:latin typeface="Lucida Sans"/>
                <a:cs typeface="Lucida Sans"/>
              </a:rPr>
              <a:t>How</a:t>
            </a:r>
            <a:r>
              <a:rPr dirty="0" sz="2200" spc="-36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200" spc="-330" b="1">
                <a:solidFill>
                  <a:srgbClr val="FFFFFF"/>
                </a:solidFill>
                <a:latin typeface="Lucida Sans"/>
                <a:cs typeface="Lucida Sans"/>
              </a:rPr>
              <a:t>do</a:t>
            </a:r>
            <a:r>
              <a:rPr dirty="0" sz="2200" spc="-32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200" spc="-140" b="1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dirty="0" sz="2200" spc="-32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200" spc="-290" b="1">
                <a:solidFill>
                  <a:srgbClr val="FFFFFF"/>
                </a:solidFill>
                <a:latin typeface="Lucida Sans"/>
                <a:cs typeface="Lucida Sans"/>
              </a:rPr>
              <a:t>get</a:t>
            </a:r>
            <a:r>
              <a:rPr dirty="0" sz="2200" spc="-32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200" spc="-285" b="1">
                <a:solidFill>
                  <a:srgbClr val="FFFFFF"/>
                </a:solidFill>
                <a:latin typeface="Lucida Sans"/>
                <a:cs typeface="Lucida Sans"/>
              </a:rPr>
              <a:t>rid</a:t>
            </a:r>
            <a:r>
              <a:rPr dirty="0" sz="2200" spc="-32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200" spc="-254" b="1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dirty="0" sz="2200" spc="-3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200" spc="-260" b="1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sz="2200" spc="-32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200" spc="-260" b="1">
                <a:solidFill>
                  <a:srgbClr val="FFFFFF"/>
                </a:solidFill>
                <a:latin typeface="Lucida Sans"/>
                <a:cs typeface="Lucida Sans"/>
              </a:rPr>
              <a:t>foul</a:t>
            </a:r>
            <a:r>
              <a:rPr dirty="0" sz="2200" spc="-32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200" spc="-340" b="1">
                <a:solidFill>
                  <a:srgbClr val="FFFFFF"/>
                </a:solidFill>
                <a:latin typeface="Lucida Sans"/>
                <a:cs typeface="Lucida Sans"/>
              </a:rPr>
              <a:t>odor  </a:t>
            </a:r>
            <a:r>
              <a:rPr dirty="0" sz="2200" spc="-310" b="1">
                <a:solidFill>
                  <a:srgbClr val="FFFFFF"/>
                </a:solidFill>
                <a:latin typeface="Lucida Sans"/>
                <a:cs typeface="Lucida Sans"/>
              </a:rPr>
              <a:t>from </a:t>
            </a:r>
            <a:r>
              <a:rPr dirty="0" sz="2200" spc="-355" b="1">
                <a:solidFill>
                  <a:srgbClr val="FFFFFF"/>
                </a:solidFill>
                <a:latin typeface="Lucida Sans"/>
                <a:cs typeface="Lucida Sans"/>
              </a:rPr>
              <a:t>my </a:t>
            </a:r>
            <a:r>
              <a:rPr dirty="0" sz="2200" spc="-315" b="1">
                <a:solidFill>
                  <a:srgbClr val="FFFFFF"/>
                </a:solidFill>
                <a:latin typeface="Lucida Sans"/>
                <a:cs typeface="Lucida Sans"/>
              </a:rPr>
              <a:t>bokashi</a:t>
            </a:r>
            <a:r>
              <a:rPr dirty="0" sz="2200" spc="-34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200" spc="-260" b="1">
                <a:solidFill>
                  <a:srgbClr val="FFFFFF"/>
                </a:solidFill>
                <a:latin typeface="Lucida Sans"/>
                <a:cs typeface="Lucida Sans"/>
              </a:rPr>
              <a:t>bin?</a:t>
            </a:r>
            <a:endParaRPr sz="220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5200" y="1371600"/>
            <a:ext cx="3352800" cy="1371600"/>
          </a:xfrm>
          <a:prstGeom prst="rect">
            <a:avLst/>
          </a:prstGeom>
          <a:solidFill>
            <a:srgbClr val="5B986D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550">
              <a:latin typeface="Times New Roman"/>
              <a:cs typeface="Times New Roman"/>
            </a:endParaRPr>
          </a:p>
          <a:p>
            <a:pPr marL="985519" marR="165735" indent="-815340">
              <a:lnSpc>
                <a:spcPts val="2500"/>
              </a:lnSpc>
            </a:pPr>
            <a:r>
              <a:rPr dirty="0" sz="2200" spc="-275" b="1">
                <a:solidFill>
                  <a:srgbClr val="FFFFFF"/>
                </a:solidFill>
                <a:latin typeface="Lucida Sans"/>
                <a:cs typeface="Lucida Sans"/>
              </a:rPr>
              <a:t>Should </a:t>
            </a:r>
            <a:r>
              <a:rPr dirty="0" sz="2200" spc="-280" b="1">
                <a:solidFill>
                  <a:srgbClr val="FFFFFF"/>
                </a:solidFill>
                <a:latin typeface="Lucida Sans"/>
                <a:cs typeface="Lucida Sans"/>
              </a:rPr>
              <a:t>there </a:t>
            </a:r>
            <a:r>
              <a:rPr dirty="0" sz="2200" spc="-310" b="1">
                <a:solidFill>
                  <a:srgbClr val="FFFFFF"/>
                </a:solidFill>
                <a:latin typeface="Lucida Sans"/>
                <a:cs typeface="Lucida Sans"/>
              </a:rPr>
              <a:t>be </a:t>
            </a:r>
            <a:r>
              <a:rPr dirty="0" sz="2200" spc="-320" b="1">
                <a:solidFill>
                  <a:srgbClr val="FFFFFF"/>
                </a:solidFill>
                <a:latin typeface="Lucida Sans"/>
                <a:cs typeface="Lucida Sans"/>
              </a:rPr>
              <a:t>mold </a:t>
            </a:r>
            <a:r>
              <a:rPr dirty="0" sz="2200" spc="-260" b="1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dirty="0" sz="2200" spc="-44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200" spc="-260" b="1">
                <a:solidFill>
                  <a:srgbClr val="FFFFFF"/>
                </a:solidFill>
                <a:latin typeface="Lucida Sans"/>
                <a:cs typeface="Lucida Sans"/>
              </a:rPr>
              <a:t>the  </a:t>
            </a:r>
            <a:r>
              <a:rPr dirty="0" sz="2200" spc="-315" b="1">
                <a:solidFill>
                  <a:srgbClr val="FFFFFF"/>
                </a:solidFill>
                <a:latin typeface="Lucida Sans"/>
                <a:cs typeface="Lucida Sans"/>
              </a:rPr>
              <a:t>bokashi</a:t>
            </a:r>
            <a:r>
              <a:rPr dirty="0" sz="2200" spc="-32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200" spc="-260" b="1">
                <a:solidFill>
                  <a:srgbClr val="FFFFFF"/>
                </a:solidFill>
                <a:latin typeface="Lucida Sans"/>
                <a:cs typeface="Lucida Sans"/>
              </a:rPr>
              <a:t>bin?</a:t>
            </a:r>
            <a:endParaRPr sz="2200">
              <a:latin typeface="Lucida Sans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800" y="2743200"/>
            <a:ext cx="3352800" cy="4267200"/>
          </a:xfrm>
          <a:prstGeom prst="rect">
            <a:avLst/>
          </a:prstGeom>
          <a:solidFill>
            <a:srgbClr val="D8C3AE"/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Times New Roman"/>
              <a:cs typeface="Times New Roman"/>
            </a:endParaRPr>
          </a:p>
          <a:p>
            <a:pPr algn="ctr" marL="455295" marR="450850">
              <a:lnSpc>
                <a:spcPts val="2500"/>
              </a:lnSpc>
            </a:pPr>
            <a:r>
              <a:rPr dirty="0" sz="2200" spc="-305" b="1">
                <a:solidFill>
                  <a:srgbClr val="231F20"/>
                </a:solidFill>
                <a:latin typeface="Arial"/>
                <a:cs typeface="Arial"/>
              </a:rPr>
              <a:t>Yes, </a:t>
            </a:r>
            <a:r>
              <a:rPr dirty="0" sz="2200" spc="-185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2200" spc="-210" b="1">
                <a:solidFill>
                  <a:srgbClr val="231F20"/>
                </a:solidFill>
                <a:latin typeface="Arial"/>
                <a:cs typeface="Arial"/>
              </a:rPr>
              <a:t>small </a:t>
            </a:r>
            <a:r>
              <a:rPr dirty="0" sz="2200" spc="-225" b="1">
                <a:solidFill>
                  <a:srgbClr val="231F20"/>
                </a:solidFill>
                <a:latin typeface="Arial"/>
                <a:cs typeface="Arial"/>
              </a:rPr>
              <a:t>amounts  </a:t>
            </a:r>
            <a:r>
              <a:rPr dirty="0" sz="2200" spc="-120" b="1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2200" spc="-204" b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2200" spc="-155" b="1">
                <a:solidFill>
                  <a:srgbClr val="231F20"/>
                </a:solidFill>
                <a:latin typeface="Arial"/>
                <a:cs typeface="Arial"/>
              </a:rPr>
              <a:t>time. </a:t>
            </a:r>
            <a:r>
              <a:rPr dirty="0" sz="2200" spc="-60" b="1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2200" spc="-185" b="1">
                <a:solidFill>
                  <a:srgbClr val="231F20"/>
                </a:solidFill>
                <a:latin typeface="Arial"/>
                <a:cs typeface="Arial"/>
              </a:rPr>
              <a:t>too </a:t>
            </a:r>
            <a:r>
              <a:rPr dirty="0" sz="2200" spc="-265" b="1">
                <a:solidFill>
                  <a:srgbClr val="231F20"/>
                </a:solidFill>
                <a:latin typeface="Arial"/>
                <a:cs typeface="Arial"/>
              </a:rPr>
              <a:t>much 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2200" spc="-225" b="1">
                <a:solidFill>
                  <a:srgbClr val="231F20"/>
                </a:solidFill>
                <a:latin typeface="Arial"/>
                <a:cs typeface="Arial"/>
              </a:rPr>
              <a:t>added </a:t>
            </a:r>
            <a:r>
              <a:rPr dirty="0" sz="2200" spc="-120" b="1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2200" spc="-254" b="1">
                <a:solidFill>
                  <a:srgbClr val="231F20"/>
                </a:solidFill>
                <a:latin typeface="Arial"/>
                <a:cs typeface="Arial"/>
              </a:rPr>
              <a:t>once, </a:t>
            </a:r>
            <a:r>
              <a:rPr dirty="0" sz="2200" spc="-90" b="1">
                <a:solidFill>
                  <a:srgbClr val="231F20"/>
                </a:solidFill>
                <a:latin typeface="Arial"/>
                <a:cs typeface="Arial"/>
              </a:rPr>
              <a:t>it  </a:t>
            </a:r>
            <a:r>
              <a:rPr dirty="0" sz="2200" spc="-265" b="1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2200" spc="-235" b="1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2200" spc="-16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2200" spc="-225" b="1">
                <a:solidFill>
                  <a:srgbClr val="231F20"/>
                </a:solidFill>
                <a:latin typeface="Arial"/>
                <a:cs typeface="Arial"/>
              </a:rPr>
              <a:t>contents  </a:t>
            </a:r>
            <a:r>
              <a:rPr dirty="0" sz="2200" spc="-185" b="1">
                <a:solidFill>
                  <a:srgbClr val="231F20"/>
                </a:solidFill>
                <a:latin typeface="Arial"/>
                <a:cs typeface="Arial"/>
              </a:rPr>
              <a:t>too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acidic, </a:t>
            </a:r>
            <a:r>
              <a:rPr dirty="0" sz="2200" spc="-290" b="1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2200" spc="-265" b="1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2200" spc="-200" b="1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2200" spc="-210" b="1">
                <a:solidFill>
                  <a:srgbClr val="231F20"/>
                </a:solidFill>
                <a:latin typeface="Arial"/>
                <a:cs typeface="Arial"/>
              </a:rPr>
              <a:t>moderation.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10000" y="2743200"/>
            <a:ext cx="3352800" cy="4267200"/>
          </a:xfrm>
          <a:prstGeom prst="rect">
            <a:avLst/>
          </a:prstGeom>
          <a:solidFill>
            <a:srgbClr val="D8C3AE"/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Times New Roman"/>
              <a:cs typeface="Times New Roman"/>
            </a:endParaRPr>
          </a:p>
          <a:p>
            <a:pPr algn="ctr" marL="356235" marR="351790">
              <a:lnSpc>
                <a:spcPts val="2500"/>
              </a:lnSpc>
            </a:pPr>
            <a:r>
              <a:rPr dirty="0" sz="2200" spc="-50" b="1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normal </a:t>
            </a:r>
            <a:r>
              <a:rPr dirty="0" sz="2200" spc="-185" b="1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2200" spc="-170" b="1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contents </a:t>
            </a:r>
            <a:r>
              <a:rPr dirty="0" sz="2200" spc="-160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2200" spc="-250" b="1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dirty="0" sz="2200" spc="-3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45" b="1">
                <a:solidFill>
                  <a:srgbClr val="231F20"/>
                </a:solidFill>
                <a:latin typeface="Arial"/>
                <a:cs typeface="Arial"/>
              </a:rPr>
              <a:t>bokashi  </a:t>
            </a:r>
            <a:r>
              <a:rPr dirty="0" sz="2200" spc="-200" b="1">
                <a:solidFill>
                  <a:srgbClr val="231F20"/>
                </a:solidFill>
                <a:latin typeface="Arial"/>
                <a:cs typeface="Arial"/>
              </a:rPr>
              <a:t>bin </a:t>
            </a:r>
            <a:r>
              <a:rPr dirty="0" sz="2200" spc="-140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2200" spc="-245" b="1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2200" spc="-204" b="1">
                <a:solidFill>
                  <a:srgbClr val="231F20"/>
                </a:solidFill>
                <a:latin typeface="Arial"/>
                <a:cs typeface="Arial"/>
              </a:rPr>
              <a:t>a slight </a:t>
            </a:r>
            <a:r>
              <a:rPr dirty="0" sz="2200" spc="-260" b="1">
                <a:solidFill>
                  <a:srgbClr val="231F20"/>
                </a:solidFill>
                <a:latin typeface="Arial"/>
                <a:cs typeface="Arial"/>
              </a:rPr>
              <a:t>sour,  </a:t>
            </a:r>
            <a:r>
              <a:rPr dirty="0" sz="2200" spc="-190" b="1">
                <a:solidFill>
                  <a:srgbClr val="231F20"/>
                </a:solidFill>
                <a:latin typeface="Arial"/>
                <a:cs typeface="Arial"/>
              </a:rPr>
              <a:t>pickle-like </a:t>
            </a:r>
            <a:r>
              <a:rPr dirty="0" sz="2200" spc="-245" b="1">
                <a:solidFill>
                  <a:srgbClr val="231F20"/>
                </a:solidFill>
                <a:latin typeface="Arial"/>
                <a:cs typeface="Arial"/>
              </a:rPr>
              <a:t>odor.</a:t>
            </a:r>
            <a:r>
              <a:rPr dirty="0" sz="2200" spc="-195" b="1">
                <a:solidFill>
                  <a:srgbClr val="231F20"/>
                </a:solidFill>
                <a:latin typeface="Arial"/>
                <a:cs typeface="Arial"/>
              </a:rPr>
              <a:t> But</a:t>
            </a:r>
            <a:endParaRPr sz="2200">
              <a:latin typeface="Arial"/>
              <a:cs typeface="Arial"/>
            </a:endParaRPr>
          </a:p>
          <a:p>
            <a:pPr marL="578485">
              <a:lnSpc>
                <a:spcPts val="2365"/>
              </a:lnSpc>
            </a:pPr>
            <a:r>
              <a:rPr dirty="0" sz="2200" spc="-90" b="1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2200" spc="-210" b="1">
                <a:solidFill>
                  <a:srgbClr val="231F20"/>
                </a:solidFill>
                <a:latin typeface="Arial"/>
                <a:cs typeface="Arial"/>
              </a:rPr>
              <a:t>smell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2200" spc="-180" b="1">
                <a:solidFill>
                  <a:srgbClr val="231F20"/>
                </a:solidFill>
                <a:latin typeface="Arial"/>
                <a:cs typeface="Arial"/>
              </a:rPr>
              <a:t>foul,</a:t>
            </a:r>
            <a:r>
              <a:rPr dirty="0" sz="2200" spc="-3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35" b="1">
                <a:solidFill>
                  <a:srgbClr val="231F20"/>
                </a:solidFill>
                <a:latin typeface="Arial"/>
                <a:cs typeface="Arial"/>
              </a:rPr>
              <a:t>make</a:t>
            </a:r>
            <a:endParaRPr sz="2200">
              <a:latin typeface="Arial"/>
              <a:cs typeface="Arial"/>
            </a:endParaRPr>
          </a:p>
          <a:p>
            <a:pPr algn="ctr" marL="340360" marR="336550" indent="2540">
              <a:lnSpc>
                <a:spcPts val="2500"/>
              </a:lnSpc>
              <a:spcBef>
                <a:spcPts val="130"/>
              </a:spcBef>
            </a:pPr>
            <a:r>
              <a:rPr dirty="0" sz="2200" spc="-260" b="1">
                <a:solidFill>
                  <a:srgbClr val="231F20"/>
                </a:solidFill>
                <a:latin typeface="Arial"/>
                <a:cs typeface="Arial"/>
              </a:rPr>
              <a:t>sure </a:t>
            </a:r>
            <a:r>
              <a:rPr dirty="0" sz="2200" spc="-165" b="1">
                <a:solidFill>
                  <a:srgbClr val="231F20"/>
                </a:solidFill>
                <a:latin typeface="Arial"/>
                <a:cs typeface="Arial"/>
              </a:rPr>
              <a:t>the lid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2200" spc="-175" b="1">
                <a:solidFill>
                  <a:srgbClr val="231F20"/>
                </a:solidFill>
                <a:latin typeface="Arial"/>
                <a:cs typeface="Arial"/>
              </a:rPr>
              <a:t>airtight  </a:t>
            </a:r>
            <a:r>
              <a:rPr dirty="0" sz="2200" spc="-22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2200" spc="-160" b="1">
                <a:solidFill>
                  <a:srgbClr val="231F20"/>
                </a:solidFill>
                <a:latin typeface="Arial"/>
                <a:cs typeface="Arial"/>
              </a:rPr>
              <a:t>try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adding </a:t>
            </a:r>
            <a:r>
              <a:rPr dirty="0" sz="2200" spc="-240" b="1">
                <a:solidFill>
                  <a:srgbClr val="231F20"/>
                </a:solidFill>
                <a:latin typeface="Arial"/>
                <a:cs typeface="Arial"/>
              </a:rPr>
              <a:t>more  bokashi </a:t>
            </a:r>
            <a:r>
              <a:rPr dirty="0" sz="2200" spc="-195" b="1">
                <a:solidFill>
                  <a:srgbClr val="231F20"/>
                </a:solidFill>
                <a:latin typeface="Arial"/>
                <a:cs typeface="Arial"/>
              </a:rPr>
              <a:t>mix. </a:t>
            </a:r>
            <a:r>
              <a:rPr dirty="0" sz="2200" spc="-60" b="1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2200" spc="-130" b="1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dirty="0" sz="2200" spc="-210" b="1">
                <a:solidFill>
                  <a:srgbClr val="231F20"/>
                </a:solidFill>
                <a:latin typeface="Arial"/>
                <a:cs typeface="Arial"/>
              </a:rPr>
              <a:t>doesn’t </a:t>
            </a:r>
            <a:r>
              <a:rPr dirty="0" sz="2200" spc="-250" b="1">
                <a:solidFill>
                  <a:srgbClr val="231F20"/>
                </a:solidFill>
                <a:latin typeface="Arial"/>
                <a:cs typeface="Arial"/>
              </a:rPr>
              <a:t>correct </a:t>
            </a:r>
            <a:r>
              <a:rPr dirty="0" sz="2200" spc="-16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2200" spc="-245" b="1">
                <a:solidFill>
                  <a:srgbClr val="231F20"/>
                </a:solidFill>
                <a:latin typeface="Arial"/>
                <a:cs typeface="Arial"/>
              </a:rPr>
              <a:t>issue,  </a:t>
            </a:r>
            <a:r>
              <a:rPr dirty="0" sz="2200" spc="-260" b="1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2200" spc="-240" b="1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2200" spc="-190" b="1">
                <a:solidFill>
                  <a:srgbClr val="231F20"/>
                </a:solidFill>
                <a:latin typeface="Arial"/>
                <a:cs typeface="Arial"/>
              </a:rPr>
              <a:t>empty </a:t>
            </a:r>
            <a:r>
              <a:rPr dirty="0" sz="2200" spc="-170" b="1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contents </a:t>
            </a:r>
            <a:r>
              <a:rPr dirty="0" sz="2200" spc="-22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2200" spc="-165" b="1">
                <a:solidFill>
                  <a:srgbClr val="231F20"/>
                </a:solidFill>
                <a:latin typeface="Arial"/>
                <a:cs typeface="Arial"/>
              </a:rPr>
              <a:t>start</a:t>
            </a:r>
            <a:r>
              <a:rPr dirty="0" sz="2200" spc="-1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54" b="1">
                <a:solidFill>
                  <a:srgbClr val="231F20"/>
                </a:solidFill>
                <a:latin typeface="Arial"/>
                <a:cs typeface="Arial"/>
              </a:rPr>
              <a:t>over.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5200" y="2743200"/>
            <a:ext cx="3352800" cy="4267200"/>
          </a:xfrm>
          <a:prstGeom prst="rect">
            <a:avLst/>
          </a:prstGeom>
          <a:solidFill>
            <a:srgbClr val="D8C3AE"/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Times New Roman"/>
              <a:cs typeface="Times New Roman"/>
            </a:endParaRPr>
          </a:p>
          <a:p>
            <a:pPr algn="ctr" marL="482600" marR="477520" indent="-635">
              <a:lnSpc>
                <a:spcPts val="2500"/>
              </a:lnSpc>
            </a:pPr>
            <a:r>
              <a:rPr dirty="0" sz="2200" spc="-200" b="1">
                <a:solidFill>
                  <a:srgbClr val="231F20"/>
                </a:solidFill>
                <a:latin typeface="Arial"/>
                <a:cs typeface="Arial"/>
              </a:rPr>
              <a:t>White </a:t>
            </a:r>
            <a:r>
              <a:rPr dirty="0" sz="2200" spc="-210" b="1">
                <a:solidFill>
                  <a:srgbClr val="231F20"/>
                </a:solidFill>
                <a:latin typeface="Arial"/>
                <a:cs typeface="Arial"/>
              </a:rPr>
              <a:t>mold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2200" spc="-175" b="1">
                <a:solidFill>
                  <a:srgbClr val="231F20"/>
                </a:solidFill>
                <a:latin typeface="Arial"/>
                <a:cs typeface="Arial"/>
              </a:rPr>
              <a:t>fine.  </a:t>
            </a:r>
            <a:r>
              <a:rPr dirty="0" sz="2200" spc="-235" b="1">
                <a:solidFill>
                  <a:srgbClr val="231F20"/>
                </a:solidFill>
                <a:latin typeface="Arial"/>
                <a:cs typeface="Arial"/>
              </a:rPr>
              <a:t>Black, </a:t>
            </a:r>
            <a:r>
              <a:rPr dirty="0" sz="2200" spc="-260" b="1">
                <a:solidFill>
                  <a:srgbClr val="231F20"/>
                </a:solidFill>
                <a:latin typeface="Arial"/>
                <a:cs typeface="Arial"/>
              </a:rPr>
              <a:t>green </a:t>
            </a:r>
            <a:r>
              <a:rPr dirty="0" sz="2200" spc="-240" b="1">
                <a:solidFill>
                  <a:srgbClr val="231F20"/>
                </a:solidFill>
                <a:latin typeface="Arial"/>
                <a:cs typeface="Arial"/>
              </a:rPr>
              <a:t>or red  </a:t>
            </a:r>
            <a:r>
              <a:rPr dirty="0" sz="2200" spc="-210" b="1">
                <a:solidFill>
                  <a:srgbClr val="231F20"/>
                </a:solidFill>
                <a:latin typeface="Arial"/>
                <a:cs typeface="Arial"/>
              </a:rPr>
              <a:t>mold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2200" spc="-204" b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2200" spc="-260" b="1">
                <a:solidFill>
                  <a:srgbClr val="231F20"/>
                </a:solidFill>
                <a:latin typeface="Arial"/>
                <a:cs typeface="Arial"/>
              </a:rPr>
              <a:t>sign </a:t>
            </a:r>
            <a:r>
              <a:rPr dirty="0" sz="2200" spc="-130" b="1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2200" spc="-170" b="1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2200" spc="-200" b="1">
                <a:solidFill>
                  <a:srgbClr val="231F20"/>
                </a:solidFill>
                <a:latin typeface="Arial"/>
                <a:cs typeface="Arial"/>
              </a:rPr>
              <a:t>bin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2200" spc="-19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10" b="1">
                <a:solidFill>
                  <a:srgbClr val="231F20"/>
                </a:solidFill>
                <a:latin typeface="Arial"/>
                <a:cs typeface="Arial"/>
              </a:rPr>
              <a:t>contaminated</a:t>
            </a:r>
            <a:endParaRPr sz="2200">
              <a:latin typeface="Arial"/>
              <a:cs typeface="Arial"/>
            </a:endParaRPr>
          </a:p>
          <a:p>
            <a:pPr marL="520065">
              <a:lnSpc>
                <a:spcPts val="2365"/>
              </a:lnSpc>
            </a:pPr>
            <a:r>
              <a:rPr dirty="0" sz="2200" spc="-640" b="1">
                <a:solidFill>
                  <a:srgbClr val="231F20"/>
                </a:solidFill>
                <a:latin typeface="Arial"/>
                <a:cs typeface="Arial"/>
              </a:rPr>
              <a:t>—</a:t>
            </a:r>
            <a:r>
              <a:rPr dirty="0" sz="2200" spc="-19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contents </a:t>
            </a:r>
            <a:r>
              <a:rPr dirty="0" sz="2200" spc="-240" b="1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dirty="0" sz="2200" spc="-16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35" b="1">
                <a:solidFill>
                  <a:srgbClr val="231F20"/>
                </a:solidFill>
                <a:latin typeface="Arial"/>
                <a:cs typeface="Arial"/>
              </a:rPr>
              <a:t>be</a:t>
            </a:r>
            <a:endParaRPr sz="2200">
              <a:latin typeface="Arial"/>
              <a:cs typeface="Arial"/>
            </a:endParaRPr>
          </a:p>
          <a:p>
            <a:pPr algn="ctr" marL="373380" marR="367665">
              <a:lnSpc>
                <a:spcPts val="2500"/>
              </a:lnSpc>
              <a:spcBef>
                <a:spcPts val="130"/>
              </a:spcBef>
            </a:pPr>
            <a:r>
              <a:rPr dirty="0" sz="2200" spc="-190" b="1">
                <a:solidFill>
                  <a:srgbClr val="231F20"/>
                </a:solidFill>
                <a:latin typeface="Arial"/>
                <a:cs typeface="Arial"/>
              </a:rPr>
              <a:t>emptied </a:t>
            </a:r>
            <a:r>
              <a:rPr dirty="0" sz="2200" spc="-22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2200" spc="-16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2200" spc="-204" b="1">
                <a:solidFill>
                  <a:srgbClr val="231F20"/>
                </a:solidFill>
                <a:latin typeface="Arial"/>
                <a:cs typeface="Arial"/>
              </a:rPr>
              <a:t>bin  </a:t>
            </a:r>
            <a:r>
              <a:rPr dirty="0" sz="2200" spc="-240" b="1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2200" spc="-185" b="1">
                <a:solidFill>
                  <a:srgbClr val="231F20"/>
                </a:solidFill>
                <a:latin typeface="Arial"/>
                <a:cs typeface="Arial"/>
              </a:rPr>
              <a:t>started </a:t>
            </a:r>
            <a:r>
              <a:rPr dirty="0" sz="2200" spc="-254" b="1">
                <a:solidFill>
                  <a:srgbClr val="231F20"/>
                </a:solidFill>
                <a:latin typeface="Arial"/>
                <a:cs typeface="Arial"/>
              </a:rPr>
              <a:t>over.  Make </a:t>
            </a:r>
            <a:r>
              <a:rPr dirty="0" sz="2200" spc="-260" b="1">
                <a:solidFill>
                  <a:srgbClr val="231F20"/>
                </a:solidFill>
                <a:latin typeface="Arial"/>
                <a:cs typeface="Arial"/>
              </a:rPr>
              <a:t>sure </a:t>
            </a:r>
            <a:r>
              <a:rPr dirty="0" sz="2200" spc="-80" b="1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2200" spc="-170" b="1">
                <a:solidFill>
                  <a:srgbClr val="231F20"/>
                </a:solidFill>
                <a:latin typeface="Arial"/>
                <a:cs typeface="Arial"/>
              </a:rPr>
              <a:t>tightly 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sealed </a:t>
            </a:r>
            <a:r>
              <a:rPr dirty="0" sz="2200" spc="-22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2200" spc="-265" b="1">
                <a:solidFill>
                  <a:srgbClr val="231F20"/>
                </a:solidFill>
                <a:latin typeface="Arial"/>
                <a:cs typeface="Arial"/>
              </a:rPr>
              <a:t>enough  </a:t>
            </a:r>
            <a:r>
              <a:rPr dirty="0" sz="2200" spc="-240" b="1">
                <a:solidFill>
                  <a:srgbClr val="231F20"/>
                </a:solidFill>
                <a:latin typeface="Arial"/>
                <a:cs typeface="Arial"/>
              </a:rPr>
              <a:t>bokashi </a:t>
            </a:r>
            <a:r>
              <a:rPr dirty="0" sz="2200" spc="-204" b="1">
                <a:solidFill>
                  <a:srgbClr val="231F20"/>
                </a:solidFill>
                <a:latin typeface="Arial"/>
                <a:cs typeface="Arial"/>
              </a:rPr>
              <a:t>mix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2200" spc="-240" b="1">
                <a:solidFill>
                  <a:srgbClr val="231F20"/>
                </a:solidFill>
                <a:latin typeface="Arial"/>
                <a:cs typeface="Arial"/>
              </a:rPr>
              <a:t>being  </a:t>
            </a:r>
            <a:r>
              <a:rPr dirty="0" sz="2200" spc="-225" b="1">
                <a:solidFill>
                  <a:srgbClr val="231F20"/>
                </a:solidFill>
                <a:latin typeface="Arial"/>
                <a:cs typeface="Arial"/>
              </a:rPr>
              <a:t>added </a:t>
            </a:r>
            <a:r>
              <a:rPr dirty="0" sz="2200" spc="-185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2200" spc="-16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2200" spc="-195" b="1">
                <a:solidFill>
                  <a:srgbClr val="231F20"/>
                </a:solidFill>
                <a:latin typeface="Arial"/>
                <a:cs typeface="Arial"/>
              </a:rPr>
              <a:t>next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10" b="1">
                <a:solidFill>
                  <a:srgbClr val="231F20"/>
                </a:solidFill>
                <a:latin typeface="Arial"/>
                <a:cs typeface="Arial"/>
              </a:rPr>
              <a:t>batch.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4231640"/>
            <a:ext cx="10363200" cy="1844039"/>
          </a:xfrm>
          <a:custGeom>
            <a:avLst/>
            <a:gdLst/>
            <a:ahLst/>
            <a:cxnLst/>
            <a:rect l="l" t="t" r="r" b="b"/>
            <a:pathLst>
              <a:path w="10363200" h="1844039">
                <a:moveTo>
                  <a:pt x="0" y="1844039"/>
                </a:moveTo>
                <a:lnTo>
                  <a:pt x="10363200" y="1844039"/>
                </a:lnTo>
                <a:lnTo>
                  <a:pt x="10363200" y="0"/>
                </a:lnTo>
                <a:lnTo>
                  <a:pt x="0" y="0"/>
                </a:lnTo>
                <a:lnTo>
                  <a:pt x="0" y="1844039"/>
                </a:lnTo>
                <a:close/>
              </a:path>
            </a:pathLst>
          </a:custGeom>
          <a:solidFill>
            <a:srgbClr val="9A66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4800" y="6075679"/>
            <a:ext cx="10363200" cy="934719"/>
          </a:xfrm>
          <a:custGeom>
            <a:avLst/>
            <a:gdLst/>
            <a:ahLst/>
            <a:cxnLst/>
            <a:rect l="l" t="t" r="r" b="b"/>
            <a:pathLst>
              <a:path w="10363200" h="934720">
                <a:moveTo>
                  <a:pt x="0" y="934720"/>
                </a:moveTo>
                <a:lnTo>
                  <a:pt x="10363200" y="934720"/>
                </a:lnTo>
                <a:lnTo>
                  <a:pt x="10363200" y="0"/>
                </a:lnTo>
                <a:lnTo>
                  <a:pt x="0" y="0"/>
                </a:lnTo>
                <a:lnTo>
                  <a:pt x="0" y="934720"/>
                </a:lnTo>
                <a:close/>
              </a:path>
            </a:pathLst>
          </a:custGeom>
          <a:solidFill>
            <a:srgbClr val="5C93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95400" y="4231642"/>
            <a:ext cx="8382000" cy="1524000"/>
          </a:xfrm>
          <a:custGeom>
            <a:avLst/>
            <a:gdLst/>
            <a:ahLst/>
            <a:cxnLst/>
            <a:rect l="l" t="t" r="r" b="b"/>
            <a:pathLst>
              <a:path w="8382000" h="1524000">
                <a:moveTo>
                  <a:pt x="8382000" y="0"/>
                </a:moveTo>
                <a:lnTo>
                  <a:pt x="0" y="0"/>
                </a:lnTo>
                <a:lnTo>
                  <a:pt x="0" y="1143000"/>
                </a:lnTo>
                <a:lnTo>
                  <a:pt x="2968" y="1190790"/>
                </a:lnTo>
                <a:lnTo>
                  <a:pt x="11635" y="1236809"/>
                </a:lnTo>
                <a:lnTo>
                  <a:pt x="25644" y="1280701"/>
                </a:lnTo>
                <a:lnTo>
                  <a:pt x="44638" y="1322106"/>
                </a:lnTo>
                <a:lnTo>
                  <a:pt x="68260" y="1360670"/>
                </a:lnTo>
                <a:lnTo>
                  <a:pt x="96153" y="1396034"/>
                </a:lnTo>
                <a:lnTo>
                  <a:pt x="127960" y="1427841"/>
                </a:lnTo>
                <a:lnTo>
                  <a:pt x="163323" y="1455735"/>
                </a:lnTo>
                <a:lnTo>
                  <a:pt x="201887" y="1479358"/>
                </a:lnTo>
                <a:lnTo>
                  <a:pt x="243293" y="1498353"/>
                </a:lnTo>
                <a:lnTo>
                  <a:pt x="287185" y="1512363"/>
                </a:lnTo>
                <a:lnTo>
                  <a:pt x="333207" y="1521031"/>
                </a:lnTo>
                <a:lnTo>
                  <a:pt x="381000" y="1524000"/>
                </a:lnTo>
                <a:lnTo>
                  <a:pt x="8001000" y="1524000"/>
                </a:lnTo>
                <a:lnTo>
                  <a:pt x="8048792" y="1521031"/>
                </a:lnTo>
                <a:lnTo>
                  <a:pt x="8094814" y="1512363"/>
                </a:lnTo>
                <a:lnTo>
                  <a:pt x="8138706" y="1498353"/>
                </a:lnTo>
                <a:lnTo>
                  <a:pt x="8180112" y="1479358"/>
                </a:lnTo>
                <a:lnTo>
                  <a:pt x="8218676" y="1455735"/>
                </a:lnTo>
                <a:lnTo>
                  <a:pt x="8254039" y="1427841"/>
                </a:lnTo>
                <a:lnTo>
                  <a:pt x="8285846" y="1396034"/>
                </a:lnTo>
                <a:lnTo>
                  <a:pt x="8313739" y="1360670"/>
                </a:lnTo>
                <a:lnTo>
                  <a:pt x="8337361" y="1322106"/>
                </a:lnTo>
                <a:lnTo>
                  <a:pt x="8356355" y="1280701"/>
                </a:lnTo>
                <a:lnTo>
                  <a:pt x="8370364" y="1236809"/>
                </a:lnTo>
                <a:lnTo>
                  <a:pt x="8379031" y="1190790"/>
                </a:lnTo>
                <a:lnTo>
                  <a:pt x="8382000" y="1143000"/>
                </a:lnTo>
                <a:lnTo>
                  <a:pt x="83820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47800" y="4231642"/>
            <a:ext cx="8077200" cy="1371600"/>
          </a:xfrm>
          <a:custGeom>
            <a:avLst/>
            <a:gdLst/>
            <a:ahLst/>
            <a:cxnLst/>
            <a:rect l="l" t="t" r="r" b="b"/>
            <a:pathLst>
              <a:path w="8077200" h="1371600">
                <a:moveTo>
                  <a:pt x="8077200" y="0"/>
                </a:moveTo>
                <a:lnTo>
                  <a:pt x="0" y="0"/>
                </a:lnTo>
                <a:lnTo>
                  <a:pt x="0" y="1066800"/>
                </a:lnTo>
                <a:lnTo>
                  <a:pt x="3989" y="1116240"/>
                </a:lnTo>
                <a:lnTo>
                  <a:pt x="15538" y="1163141"/>
                </a:lnTo>
                <a:lnTo>
                  <a:pt x="34020" y="1206874"/>
                </a:lnTo>
                <a:lnTo>
                  <a:pt x="58808" y="1246811"/>
                </a:lnTo>
                <a:lnTo>
                  <a:pt x="89273" y="1282326"/>
                </a:lnTo>
                <a:lnTo>
                  <a:pt x="124788" y="1312791"/>
                </a:lnTo>
                <a:lnTo>
                  <a:pt x="164725" y="1337579"/>
                </a:lnTo>
                <a:lnTo>
                  <a:pt x="208458" y="1356061"/>
                </a:lnTo>
                <a:lnTo>
                  <a:pt x="255359" y="1367610"/>
                </a:lnTo>
                <a:lnTo>
                  <a:pt x="304800" y="1371600"/>
                </a:lnTo>
                <a:lnTo>
                  <a:pt x="7772400" y="1371600"/>
                </a:lnTo>
                <a:lnTo>
                  <a:pt x="7821840" y="1367610"/>
                </a:lnTo>
                <a:lnTo>
                  <a:pt x="7868741" y="1356061"/>
                </a:lnTo>
                <a:lnTo>
                  <a:pt x="7912474" y="1337579"/>
                </a:lnTo>
                <a:lnTo>
                  <a:pt x="7952411" y="1312791"/>
                </a:lnTo>
                <a:lnTo>
                  <a:pt x="7987926" y="1282326"/>
                </a:lnTo>
                <a:lnTo>
                  <a:pt x="8018391" y="1246811"/>
                </a:lnTo>
                <a:lnTo>
                  <a:pt x="8043179" y="1206874"/>
                </a:lnTo>
                <a:lnTo>
                  <a:pt x="8061661" y="1163141"/>
                </a:lnTo>
                <a:lnTo>
                  <a:pt x="8073210" y="1116240"/>
                </a:lnTo>
                <a:lnTo>
                  <a:pt x="8077200" y="1066800"/>
                </a:lnTo>
                <a:lnTo>
                  <a:pt x="8077200" y="0"/>
                </a:lnTo>
                <a:close/>
              </a:path>
            </a:pathLst>
          </a:custGeom>
          <a:solidFill>
            <a:srgbClr val="683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4800" y="6515099"/>
            <a:ext cx="10363200" cy="55880"/>
          </a:xfrm>
          <a:custGeom>
            <a:avLst/>
            <a:gdLst/>
            <a:ahLst/>
            <a:cxnLst/>
            <a:rect l="l" t="t" r="r" b="b"/>
            <a:pathLst>
              <a:path w="10363200" h="55879">
                <a:moveTo>
                  <a:pt x="0" y="27936"/>
                </a:moveTo>
                <a:lnTo>
                  <a:pt x="34528" y="6984"/>
                </a:lnTo>
                <a:lnTo>
                  <a:pt x="76200" y="0"/>
                </a:lnTo>
                <a:lnTo>
                  <a:pt x="117871" y="6984"/>
                </a:lnTo>
                <a:lnTo>
                  <a:pt x="152400" y="27936"/>
                </a:lnTo>
                <a:lnTo>
                  <a:pt x="186928" y="48889"/>
                </a:lnTo>
                <a:lnTo>
                  <a:pt x="228600" y="55873"/>
                </a:lnTo>
                <a:lnTo>
                  <a:pt x="270271" y="48889"/>
                </a:lnTo>
                <a:lnTo>
                  <a:pt x="304800" y="27936"/>
                </a:lnTo>
                <a:lnTo>
                  <a:pt x="339328" y="6984"/>
                </a:lnTo>
                <a:lnTo>
                  <a:pt x="381000" y="0"/>
                </a:lnTo>
                <a:lnTo>
                  <a:pt x="422671" y="6984"/>
                </a:lnTo>
                <a:lnTo>
                  <a:pt x="457200" y="27936"/>
                </a:lnTo>
                <a:lnTo>
                  <a:pt x="491728" y="48889"/>
                </a:lnTo>
                <a:lnTo>
                  <a:pt x="533400" y="55873"/>
                </a:lnTo>
                <a:lnTo>
                  <a:pt x="575071" y="48889"/>
                </a:lnTo>
                <a:lnTo>
                  <a:pt x="609600" y="27936"/>
                </a:lnTo>
                <a:lnTo>
                  <a:pt x="644128" y="6984"/>
                </a:lnTo>
                <a:lnTo>
                  <a:pt x="685800" y="0"/>
                </a:lnTo>
                <a:lnTo>
                  <a:pt x="727471" y="6984"/>
                </a:lnTo>
                <a:lnTo>
                  <a:pt x="762000" y="27936"/>
                </a:lnTo>
                <a:lnTo>
                  <a:pt x="796528" y="48889"/>
                </a:lnTo>
                <a:lnTo>
                  <a:pt x="838200" y="55873"/>
                </a:lnTo>
                <a:lnTo>
                  <a:pt x="879871" y="48889"/>
                </a:lnTo>
                <a:lnTo>
                  <a:pt x="914400" y="27936"/>
                </a:lnTo>
                <a:lnTo>
                  <a:pt x="948928" y="6984"/>
                </a:lnTo>
                <a:lnTo>
                  <a:pt x="990600" y="0"/>
                </a:lnTo>
                <a:lnTo>
                  <a:pt x="1032271" y="6984"/>
                </a:lnTo>
                <a:lnTo>
                  <a:pt x="1066800" y="27936"/>
                </a:lnTo>
                <a:lnTo>
                  <a:pt x="1101328" y="48889"/>
                </a:lnTo>
                <a:lnTo>
                  <a:pt x="1143000" y="55873"/>
                </a:lnTo>
                <a:lnTo>
                  <a:pt x="1184671" y="48889"/>
                </a:lnTo>
                <a:lnTo>
                  <a:pt x="1219200" y="27936"/>
                </a:lnTo>
                <a:lnTo>
                  <a:pt x="1253728" y="6984"/>
                </a:lnTo>
                <a:lnTo>
                  <a:pt x="1295400" y="0"/>
                </a:lnTo>
                <a:lnTo>
                  <a:pt x="1337071" y="6984"/>
                </a:lnTo>
                <a:lnTo>
                  <a:pt x="1371600" y="27936"/>
                </a:lnTo>
                <a:lnTo>
                  <a:pt x="1406128" y="48889"/>
                </a:lnTo>
                <a:lnTo>
                  <a:pt x="1447800" y="55873"/>
                </a:lnTo>
                <a:lnTo>
                  <a:pt x="1489471" y="48889"/>
                </a:lnTo>
                <a:lnTo>
                  <a:pt x="1524000" y="27936"/>
                </a:lnTo>
                <a:lnTo>
                  <a:pt x="1558528" y="6984"/>
                </a:lnTo>
                <a:lnTo>
                  <a:pt x="1600200" y="0"/>
                </a:lnTo>
                <a:lnTo>
                  <a:pt x="1641871" y="6984"/>
                </a:lnTo>
                <a:lnTo>
                  <a:pt x="1676400" y="27936"/>
                </a:lnTo>
                <a:lnTo>
                  <a:pt x="1710928" y="48889"/>
                </a:lnTo>
                <a:lnTo>
                  <a:pt x="1752600" y="55873"/>
                </a:lnTo>
                <a:lnTo>
                  <a:pt x="1794271" y="48889"/>
                </a:lnTo>
                <a:lnTo>
                  <a:pt x="1828800" y="27936"/>
                </a:lnTo>
                <a:lnTo>
                  <a:pt x="1863328" y="6984"/>
                </a:lnTo>
                <a:lnTo>
                  <a:pt x="1905000" y="0"/>
                </a:lnTo>
                <a:lnTo>
                  <a:pt x="1946671" y="6984"/>
                </a:lnTo>
                <a:lnTo>
                  <a:pt x="1981200" y="27936"/>
                </a:lnTo>
                <a:lnTo>
                  <a:pt x="2015728" y="48889"/>
                </a:lnTo>
                <a:lnTo>
                  <a:pt x="2057400" y="55873"/>
                </a:lnTo>
                <a:lnTo>
                  <a:pt x="2099071" y="48889"/>
                </a:lnTo>
                <a:lnTo>
                  <a:pt x="2133600" y="27936"/>
                </a:lnTo>
                <a:lnTo>
                  <a:pt x="2168128" y="6984"/>
                </a:lnTo>
                <a:lnTo>
                  <a:pt x="2209800" y="0"/>
                </a:lnTo>
                <a:lnTo>
                  <a:pt x="2251471" y="6984"/>
                </a:lnTo>
                <a:lnTo>
                  <a:pt x="2286000" y="27936"/>
                </a:lnTo>
                <a:lnTo>
                  <a:pt x="2320528" y="48889"/>
                </a:lnTo>
                <a:lnTo>
                  <a:pt x="2362200" y="55873"/>
                </a:lnTo>
                <a:lnTo>
                  <a:pt x="2403871" y="48889"/>
                </a:lnTo>
                <a:lnTo>
                  <a:pt x="2438400" y="27936"/>
                </a:lnTo>
                <a:lnTo>
                  <a:pt x="2472928" y="6984"/>
                </a:lnTo>
                <a:lnTo>
                  <a:pt x="2514600" y="0"/>
                </a:lnTo>
                <a:lnTo>
                  <a:pt x="2556271" y="6984"/>
                </a:lnTo>
                <a:lnTo>
                  <a:pt x="2590800" y="27936"/>
                </a:lnTo>
                <a:lnTo>
                  <a:pt x="2625328" y="48889"/>
                </a:lnTo>
                <a:lnTo>
                  <a:pt x="2667000" y="55873"/>
                </a:lnTo>
                <a:lnTo>
                  <a:pt x="2708671" y="48889"/>
                </a:lnTo>
                <a:lnTo>
                  <a:pt x="2743200" y="27936"/>
                </a:lnTo>
                <a:lnTo>
                  <a:pt x="2777728" y="6984"/>
                </a:lnTo>
                <a:lnTo>
                  <a:pt x="2819400" y="0"/>
                </a:lnTo>
                <a:lnTo>
                  <a:pt x="2861071" y="6984"/>
                </a:lnTo>
                <a:lnTo>
                  <a:pt x="2895600" y="27936"/>
                </a:lnTo>
                <a:lnTo>
                  <a:pt x="2930128" y="48889"/>
                </a:lnTo>
                <a:lnTo>
                  <a:pt x="2971800" y="55873"/>
                </a:lnTo>
                <a:lnTo>
                  <a:pt x="3013471" y="48889"/>
                </a:lnTo>
                <a:lnTo>
                  <a:pt x="3048000" y="27936"/>
                </a:lnTo>
                <a:lnTo>
                  <a:pt x="3082528" y="6984"/>
                </a:lnTo>
                <a:lnTo>
                  <a:pt x="3124200" y="0"/>
                </a:lnTo>
                <a:lnTo>
                  <a:pt x="3165871" y="6984"/>
                </a:lnTo>
                <a:lnTo>
                  <a:pt x="3200400" y="27936"/>
                </a:lnTo>
                <a:lnTo>
                  <a:pt x="3234928" y="48889"/>
                </a:lnTo>
                <a:lnTo>
                  <a:pt x="3276600" y="55873"/>
                </a:lnTo>
                <a:lnTo>
                  <a:pt x="3318271" y="48889"/>
                </a:lnTo>
                <a:lnTo>
                  <a:pt x="3352800" y="27936"/>
                </a:lnTo>
                <a:lnTo>
                  <a:pt x="3387328" y="6984"/>
                </a:lnTo>
                <a:lnTo>
                  <a:pt x="3429000" y="0"/>
                </a:lnTo>
                <a:lnTo>
                  <a:pt x="3470671" y="6984"/>
                </a:lnTo>
                <a:lnTo>
                  <a:pt x="3505200" y="27936"/>
                </a:lnTo>
                <a:lnTo>
                  <a:pt x="3539728" y="48889"/>
                </a:lnTo>
                <a:lnTo>
                  <a:pt x="3581400" y="55873"/>
                </a:lnTo>
                <a:lnTo>
                  <a:pt x="3623071" y="48889"/>
                </a:lnTo>
                <a:lnTo>
                  <a:pt x="3657600" y="27936"/>
                </a:lnTo>
                <a:lnTo>
                  <a:pt x="3692128" y="6984"/>
                </a:lnTo>
                <a:lnTo>
                  <a:pt x="3733800" y="0"/>
                </a:lnTo>
                <a:lnTo>
                  <a:pt x="3775471" y="6984"/>
                </a:lnTo>
                <a:lnTo>
                  <a:pt x="3810000" y="27936"/>
                </a:lnTo>
                <a:lnTo>
                  <a:pt x="3844528" y="48889"/>
                </a:lnTo>
                <a:lnTo>
                  <a:pt x="3886200" y="55873"/>
                </a:lnTo>
                <a:lnTo>
                  <a:pt x="3927871" y="48889"/>
                </a:lnTo>
                <a:lnTo>
                  <a:pt x="3962400" y="27936"/>
                </a:lnTo>
                <a:lnTo>
                  <a:pt x="3996928" y="6984"/>
                </a:lnTo>
                <a:lnTo>
                  <a:pt x="4038600" y="0"/>
                </a:lnTo>
                <a:lnTo>
                  <a:pt x="4080271" y="6984"/>
                </a:lnTo>
                <a:lnTo>
                  <a:pt x="4114800" y="27936"/>
                </a:lnTo>
                <a:lnTo>
                  <a:pt x="4149328" y="48889"/>
                </a:lnTo>
                <a:lnTo>
                  <a:pt x="4191000" y="55873"/>
                </a:lnTo>
                <a:lnTo>
                  <a:pt x="4232671" y="48889"/>
                </a:lnTo>
                <a:lnTo>
                  <a:pt x="4267200" y="27936"/>
                </a:lnTo>
                <a:lnTo>
                  <a:pt x="4301728" y="6984"/>
                </a:lnTo>
                <a:lnTo>
                  <a:pt x="4343400" y="0"/>
                </a:lnTo>
                <a:lnTo>
                  <a:pt x="4385071" y="6984"/>
                </a:lnTo>
                <a:lnTo>
                  <a:pt x="4419600" y="27936"/>
                </a:lnTo>
                <a:lnTo>
                  <a:pt x="4454128" y="48889"/>
                </a:lnTo>
                <a:lnTo>
                  <a:pt x="4495800" y="55873"/>
                </a:lnTo>
                <a:lnTo>
                  <a:pt x="4537471" y="48889"/>
                </a:lnTo>
                <a:lnTo>
                  <a:pt x="4572000" y="27936"/>
                </a:lnTo>
                <a:lnTo>
                  <a:pt x="4606528" y="6984"/>
                </a:lnTo>
                <a:lnTo>
                  <a:pt x="4648200" y="0"/>
                </a:lnTo>
                <a:lnTo>
                  <a:pt x="4689871" y="6984"/>
                </a:lnTo>
                <a:lnTo>
                  <a:pt x="4724400" y="27936"/>
                </a:lnTo>
                <a:lnTo>
                  <a:pt x="4758928" y="48889"/>
                </a:lnTo>
                <a:lnTo>
                  <a:pt x="4800600" y="55873"/>
                </a:lnTo>
                <a:lnTo>
                  <a:pt x="4842271" y="48889"/>
                </a:lnTo>
                <a:lnTo>
                  <a:pt x="4876800" y="27936"/>
                </a:lnTo>
                <a:lnTo>
                  <a:pt x="4911328" y="6984"/>
                </a:lnTo>
                <a:lnTo>
                  <a:pt x="4953000" y="0"/>
                </a:lnTo>
                <a:lnTo>
                  <a:pt x="4994671" y="6984"/>
                </a:lnTo>
                <a:lnTo>
                  <a:pt x="5029200" y="27936"/>
                </a:lnTo>
                <a:lnTo>
                  <a:pt x="5063728" y="48889"/>
                </a:lnTo>
                <a:lnTo>
                  <a:pt x="5105400" y="55873"/>
                </a:lnTo>
                <a:lnTo>
                  <a:pt x="5147071" y="48889"/>
                </a:lnTo>
                <a:lnTo>
                  <a:pt x="5181600" y="27936"/>
                </a:lnTo>
                <a:lnTo>
                  <a:pt x="5216128" y="6984"/>
                </a:lnTo>
                <a:lnTo>
                  <a:pt x="5257800" y="0"/>
                </a:lnTo>
                <a:lnTo>
                  <a:pt x="5299471" y="6984"/>
                </a:lnTo>
                <a:lnTo>
                  <a:pt x="5334000" y="27936"/>
                </a:lnTo>
                <a:lnTo>
                  <a:pt x="5368528" y="48889"/>
                </a:lnTo>
                <a:lnTo>
                  <a:pt x="5410200" y="55873"/>
                </a:lnTo>
                <a:lnTo>
                  <a:pt x="5451871" y="48889"/>
                </a:lnTo>
                <a:lnTo>
                  <a:pt x="5486400" y="27936"/>
                </a:lnTo>
                <a:lnTo>
                  <a:pt x="5520928" y="6984"/>
                </a:lnTo>
                <a:lnTo>
                  <a:pt x="5562600" y="0"/>
                </a:lnTo>
                <a:lnTo>
                  <a:pt x="5604271" y="6984"/>
                </a:lnTo>
                <a:lnTo>
                  <a:pt x="5638800" y="27936"/>
                </a:lnTo>
                <a:lnTo>
                  <a:pt x="5673328" y="48889"/>
                </a:lnTo>
                <a:lnTo>
                  <a:pt x="5715000" y="55873"/>
                </a:lnTo>
                <a:lnTo>
                  <a:pt x="5756671" y="48889"/>
                </a:lnTo>
                <a:lnTo>
                  <a:pt x="5791200" y="27936"/>
                </a:lnTo>
                <a:lnTo>
                  <a:pt x="5825728" y="6984"/>
                </a:lnTo>
                <a:lnTo>
                  <a:pt x="5867400" y="0"/>
                </a:lnTo>
                <a:lnTo>
                  <a:pt x="5909071" y="6984"/>
                </a:lnTo>
                <a:lnTo>
                  <a:pt x="5943600" y="27936"/>
                </a:lnTo>
                <a:lnTo>
                  <a:pt x="5978128" y="48889"/>
                </a:lnTo>
                <a:lnTo>
                  <a:pt x="6019800" y="55873"/>
                </a:lnTo>
                <a:lnTo>
                  <a:pt x="6061471" y="48889"/>
                </a:lnTo>
                <a:lnTo>
                  <a:pt x="6096000" y="27936"/>
                </a:lnTo>
                <a:lnTo>
                  <a:pt x="6130528" y="6984"/>
                </a:lnTo>
                <a:lnTo>
                  <a:pt x="6172200" y="0"/>
                </a:lnTo>
                <a:lnTo>
                  <a:pt x="6213871" y="6984"/>
                </a:lnTo>
                <a:lnTo>
                  <a:pt x="6248400" y="27936"/>
                </a:lnTo>
                <a:lnTo>
                  <a:pt x="6282928" y="48889"/>
                </a:lnTo>
                <a:lnTo>
                  <a:pt x="6324600" y="55873"/>
                </a:lnTo>
                <a:lnTo>
                  <a:pt x="6366271" y="48889"/>
                </a:lnTo>
                <a:lnTo>
                  <a:pt x="6400800" y="27936"/>
                </a:lnTo>
                <a:lnTo>
                  <a:pt x="6435328" y="6984"/>
                </a:lnTo>
                <a:lnTo>
                  <a:pt x="6477000" y="0"/>
                </a:lnTo>
                <a:lnTo>
                  <a:pt x="6518671" y="6984"/>
                </a:lnTo>
                <a:lnTo>
                  <a:pt x="6553200" y="27936"/>
                </a:lnTo>
                <a:lnTo>
                  <a:pt x="6587728" y="48889"/>
                </a:lnTo>
                <a:lnTo>
                  <a:pt x="6629400" y="55873"/>
                </a:lnTo>
                <a:lnTo>
                  <a:pt x="6671071" y="48889"/>
                </a:lnTo>
                <a:lnTo>
                  <a:pt x="6705600" y="27936"/>
                </a:lnTo>
                <a:lnTo>
                  <a:pt x="6740128" y="6984"/>
                </a:lnTo>
                <a:lnTo>
                  <a:pt x="6781800" y="0"/>
                </a:lnTo>
                <a:lnTo>
                  <a:pt x="6823471" y="6984"/>
                </a:lnTo>
                <a:lnTo>
                  <a:pt x="6858000" y="27936"/>
                </a:lnTo>
                <a:lnTo>
                  <a:pt x="6892528" y="48889"/>
                </a:lnTo>
                <a:lnTo>
                  <a:pt x="6934200" y="55873"/>
                </a:lnTo>
                <a:lnTo>
                  <a:pt x="6975871" y="48889"/>
                </a:lnTo>
                <a:lnTo>
                  <a:pt x="7010400" y="27936"/>
                </a:lnTo>
                <a:lnTo>
                  <a:pt x="7044928" y="6984"/>
                </a:lnTo>
                <a:lnTo>
                  <a:pt x="7086600" y="0"/>
                </a:lnTo>
                <a:lnTo>
                  <a:pt x="7128271" y="6984"/>
                </a:lnTo>
                <a:lnTo>
                  <a:pt x="7162800" y="27936"/>
                </a:lnTo>
                <a:lnTo>
                  <a:pt x="7197328" y="48889"/>
                </a:lnTo>
                <a:lnTo>
                  <a:pt x="7239000" y="55873"/>
                </a:lnTo>
                <a:lnTo>
                  <a:pt x="7280671" y="48889"/>
                </a:lnTo>
                <a:lnTo>
                  <a:pt x="7315200" y="27936"/>
                </a:lnTo>
                <a:lnTo>
                  <a:pt x="7349728" y="6984"/>
                </a:lnTo>
                <a:lnTo>
                  <a:pt x="7391400" y="0"/>
                </a:lnTo>
                <a:lnTo>
                  <a:pt x="7433071" y="6984"/>
                </a:lnTo>
                <a:lnTo>
                  <a:pt x="7467600" y="27936"/>
                </a:lnTo>
                <a:lnTo>
                  <a:pt x="7502128" y="48889"/>
                </a:lnTo>
                <a:lnTo>
                  <a:pt x="7543800" y="55873"/>
                </a:lnTo>
                <a:lnTo>
                  <a:pt x="7585471" y="48889"/>
                </a:lnTo>
                <a:lnTo>
                  <a:pt x="7620000" y="27936"/>
                </a:lnTo>
                <a:lnTo>
                  <a:pt x="7654528" y="6984"/>
                </a:lnTo>
                <a:lnTo>
                  <a:pt x="7696200" y="0"/>
                </a:lnTo>
                <a:lnTo>
                  <a:pt x="7737871" y="6984"/>
                </a:lnTo>
                <a:lnTo>
                  <a:pt x="7772400" y="27936"/>
                </a:lnTo>
                <a:lnTo>
                  <a:pt x="7806928" y="48889"/>
                </a:lnTo>
                <a:lnTo>
                  <a:pt x="7848600" y="55873"/>
                </a:lnTo>
                <a:lnTo>
                  <a:pt x="7890271" y="48889"/>
                </a:lnTo>
                <a:lnTo>
                  <a:pt x="7924800" y="27936"/>
                </a:lnTo>
                <a:lnTo>
                  <a:pt x="7959328" y="6984"/>
                </a:lnTo>
                <a:lnTo>
                  <a:pt x="8001000" y="0"/>
                </a:lnTo>
                <a:lnTo>
                  <a:pt x="8042671" y="6984"/>
                </a:lnTo>
                <a:lnTo>
                  <a:pt x="8077200" y="27936"/>
                </a:lnTo>
                <a:lnTo>
                  <a:pt x="8111728" y="48889"/>
                </a:lnTo>
                <a:lnTo>
                  <a:pt x="8153400" y="55873"/>
                </a:lnTo>
                <a:lnTo>
                  <a:pt x="8195071" y="48889"/>
                </a:lnTo>
                <a:lnTo>
                  <a:pt x="8229600" y="27936"/>
                </a:lnTo>
                <a:lnTo>
                  <a:pt x="8264128" y="6984"/>
                </a:lnTo>
                <a:lnTo>
                  <a:pt x="8305800" y="0"/>
                </a:lnTo>
                <a:lnTo>
                  <a:pt x="8347471" y="6984"/>
                </a:lnTo>
                <a:lnTo>
                  <a:pt x="8382000" y="27936"/>
                </a:lnTo>
                <a:lnTo>
                  <a:pt x="8416528" y="48889"/>
                </a:lnTo>
                <a:lnTo>
                  <a:pt x="8458200" y="55873"/>
                </a:lnTo>
                <a:lnTo>
                  <a:pt x="8499871" y="48889"/>
                </a:lnTo>
                <a:lnTo>
                  <a:pt x="8534400" y="27936"/>
                </a:lnTo>
                <a:lnTo>
                  <a:pt x="8568928" y="6984"/>
                </a:lnTo>
                <a:lnTo>
                  <a:pt x="8610600" y="0"/>
                </a:lnTo>
                <a:lnTo>
                  <a:pt x="8652271" y="6984"/>
                </a:lnTo>
                <a:lnTo>
                  <a:pt x="8686800" y="27936"/>
                </a:lnTo>
                <a:lnTo>
                  <a:pt x="8721328" y="48889"/>
                </a:lnTo>
                <a:lnTo>
                  <a:pt x="8763000" y="55873"/>
                </a:lnTo>
                <a:lnTo>
                  <a:pt x="8804671" y="48889"/>
                </a:lnTo>
                <a:lnTo>
                  <a:pt x="8839200" y="27936"/>
                </a:lnTo>
                <a:lnTo>
                  <a:pt x="8873728" y="6984"/>
                </a:lnTo>
                <a:lnTo>
                  <a:pt x="8915400" y="0"/>
                </a:lnTo>
                <a:lnTo>
                  <a:pt x="8957071" y="6984"/>
                </a:lnTo>
                <a:lnTo>
                  <a:pt x="8991600" y="27936"/>
                </a:lnTo>
                <a:lnTo>
                  <a:pt x="9026128" y="48889"/>
                </a:lnTo>
                <a:lnTo>
                  <a:pt x="9067800" y="55873"/>
                </a:lnTo>
                <a:lnTo>
                  <a:pt x="9109471" y="48889"/>
                </a:lnTo>
                <a:lnTo>
                  <a:pt x="9144000" y="27936"/>
                </a:lnTo>
                <a:lnTo>
                  <a:pt x="9178528" y="6984"/>
                </a:lnTo>
                <a:lnTo>
                  <a:pt x="9220200" y="0"/>
                </a:lnTo>
                <a:lnTo>
                  <a:pt x="9261871" y="6984"/>
                </a:lnTo>
                <a:lnTo>
                  <a:pt x="9296400" y="27936"/>
                </a:lnTo>
                <a:lnTo>
                  <a:pt x="9330928" y="48889"/>
                </a:lnTo>
                <a:lnTo>
                  <a:pt x="9372600" y="55873"/>
                </a:lnTo>
                <a:lnTo>
                  <a:pt x="9414271" y="48889"/>
                </a:lnTo>
                <a:lnTo>
                  <a:pt x="9448800" y="27936"/>
                </a:lnTo>
                <a:lnTo>
                  <a:pt x="9483328" y="6984"/>
                </a:lnTo>
                <a:lnTo>
                  <a:pt x="9525000" y="0"/>
                </a:lnTo>
                <a:lnTo>
                  <a:pt x="9566671" y="6984"/>
                </a:lnTo>
                <a:lnTo>
                  <a:pt x="9601200" y="27936"/>
                </a:lnTo>
                <a:lnTo>
                  <a:pt x="9635728" y="48889"/>
                </a:lnTo>
                <a:lnTo>
                  <a:pt x="9677400" y="55873"/>
                </a:lnTo>
                <a:lnTo>
                  <a:pt x="9719071" y="48889"/>
                </a:lnTo>
                <a:lnTo>
                  <a:pt x="9753600" y="27936"/>
                </a:lnTo>
                <a:lnTo>
                  <a:pt x="9788128" y="6984"/>
                </a:lnTo>
                <a:lnTo>
                  <a:pt x="9829800" y="0"/>
                </a:lnTo>
                <a:lnTo>
                  <a:pt x="9871471" y="6984"/>
                </a:lnTo>
                <a:lnTo>
                  <a:pt x="9906000" y="27936"/>
                </a:lnTo>
                <a:lnTo>
                  <a:pt x="9940528" y="48889"/>
                </a:lnTo>
                <a:lnTo>
                  <a:pt x="9982200" y="55873"/>
                </a:lnTo>
                <a:lnTo>
                  <a:pt x="10023871" y="48889"/>
                </a:lnTo>
                <a:lnTo>
                  <a:pt x="10058400" y="27936"/>
                </a:lnTo>
                <a:lnTo>
                  <a:pt x="10092928" y="6984"/>
                </a:lnTo>
                <a:lnTo>
                  <a:pt x="10134600" y="0"/>
                </a:lnTo>
                <a:lnTo>
                  <a:pt x="10176271" y="6984"/>
                </a:lnTo>
                <a:lnTo>
                  <a:pt x="10210800" y="27936"/>
                </a:lnTo>
                <a:lnTo>
                  <a:pt x="10245328" y="48889"/>
                </a:lnTo>
                <a:lnTo>
                  <a:pt x="10287000" y="55873"/>
                </a:lnTo>
                <a:lnTo>
                  <a:pt x="10328671" y="48889"/>
                </a:lnTo>
                <a:lnTo>
                  <a:pt x="10363200" y="27936"/>
                </a:lnTo>
              </a:path>
            </a:pathLst>
          </a:custGeom>
          <a:ln w="20193">
            <a:solidFill>
              <a:srgbClr val="ABE1F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01750" y="2174372"/>
            <a:ext cx="8369300" cy="762635"/>
          </a:xfrm>
          <a:custGeom>
            <a:avLst/>
            <a:gdLst/>
            <a:ahLst/>
            <a:cxnLst/>
            <a:rect l="l" t="t" r="r" b="b"/>
            <a:pathLst>
              <a:path w="8369300" h="762635">
                <a:moveTo>
                  <a:pt x="8369300" y="762533"/>
                </a:moveTo>
                <a:lnTo>
                  <a:pt x="8369300" y="380999"/>
                </a:lnTo>
                <a:lnTo>
                  <a:pt x="8363377" y="160734"/>
                </a:lnTo>
                <a:lnTo>
                  <a:pt x="8321922" y="47624"/>
                </a:lnTo>
                <a:lnTo>
                  <a:pt x="8209401" y="5953"/>
                </a:lnTo>
                <a:lnTo>
                  <a:pt x="7990281" y="0"/>
                </a:lnTo>
                <a:lnTo>
                  <a:pt x="379018" y="0"/>
                </a:lnTo>
                <a:lnTo>
                  <a:pt x="159898" y="5953"/>
                </a:lnTo>
                <a:lnTo>
                  <a:pt x="47377" y="47624"/>
                </a:lnTo>
                <a:lnTo>
                  <a:pt x="5922" y="160734"/>
                </a:lnTo>
                <a:lnTo>
                  <a:pt x="0" y="380999"/>
                </a:lnTo>
                <a:lnTo>
                  <a:pt x="0" y="759917"/>
                </a:lnTo>
              </a:path>
            </a:pathLst>
          </a:custGeom>
          <a:ln w="12699">
            <a:solidFill>
              <a:srgbClr val="5C93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47800" y="2766060"/>
            <a:ext cx="8077187" cy="1465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786062" y="4390555"/>
            <a:ext cx="284086" cy="730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090088" y="4390555"/>
            <a:ext cx="198805" cy="6970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811527" y="4459566"/>
            <a:ext cx="761072" cy="5994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479001" y="5040922"/>
            <a:ext cx="753376" cy="4581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50848" y="4835791"/>
            <a:ext cx="739825" cy="6896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14800" y="6422390"/>
            <a:ext cx="2743200" cy="241300"/>
          </a:xfrm>
          <a:custGeom>
            <a:avLst/>
            <a:gdLst/>
            <a:ahLst/>
            <a:cxnLst/>
            <a:rect l="l" t="t" r="r" b="b"/>
            <a:pathLst>
              <a:path w="2743200" h="241300">
                <a:moveTo>
                  <a:pt x="0" y="241300"/>
                </a:moveTo>
                <a:lnTo>
                  <a:pt x="2743200" y="241300"/>
                </a:lnTo>
                <a:lnTo>
                  <a:pt x="2743200" y="0"/>
                </a:lnTo>
                <a:lnTo>
                  <a:pt x="0" y="0"/>
                </a:lnTo>
                <a:lnTo>
                  <a:pt x="0" y="241300"/>
                </a:lnTo>
                <a:close/>
              </a:path>
            </a:pathLst>
          </a:custGeom>
          <a:solidFill>
            <a:srgbClr val="5C93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04800" y="3806042"/>
            <a:ext cx="10363200" cy="2919095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90"/>
              </a:spcBef>
            </a:pPr>
            <a:r>
              <a:rPr dirty="0" sz="2400" spc="-220" b="1">
                <a:solidFill>
                  <a:srgbClr val="FFFFFF"/>
                </a:solidFill>
                <a:latin typeface="Lucida Sans"/>
                <a:cs typeface="Lucida Sans"/>
              </a:rPr>
              <a:t>LANDFILL</a:t>
            </a:r>
            <a:r>
              <a:rPr dirty="0" sz="2400" spc="-34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400" spc="-200" b="1">
                <a:solidFill>
                  <a:srgbClr val="FFFFFF"/>
                </a:solidFill>
                <a:latin typeface="Lucida Sans"/>
                <a:cs typeface="Lucida Sans"/>
              </a:rPr>
              <a:t>SITE</a:t>
            </a:r>
            <a:endParaRPr sz="2400">
              <a:latin typeface="Lucida Sans"/>
              <a:cs typeface="Lucida Sans"/>
            </a:endParaRPr>
          </a:p>
          <a:p>
            <a:pPr marL="3013710" marR="2299335" indent="-340995">
              <a:lnSpc>
                <a:spcPts val="2400"/>
              </a:lnSpc>
              <a:spcBef>
                <a:spcPts val="969"/>
              </a:spcBef>
            </a:pPr>
            <a:r>
              <a:rPr dirty="0" sz="2400" spc="-235" b="1">
                <a:solidFill>
                  <a:srgbClr val="FFFFFF"/>
                </a:solidFill>
                <a:latin typeface="Arial"/>
                <a:cs typeface="Arial"/>
              </a:rPr>
              <a:t>Contains </a:t>
            </a:r>
            <a:r>
              <a:rPr dirty="0" sz="2400" spc="-250" b="1">
                <a:solidFill>
                  <a:srgbClr val="FFFFFF"/>
                </a:solidFill>
                <a:latin typeface="Arial"/>
                <a:cs typeface="Arial"/>
              </a:rPr>
              <a:t>decaying </a:t>
            </a:r>
            <a:r>
              <a:rPr dirty="0" sz="2400" spc="-260" b="1">
                <a:solidFill>
                  <a:srgbClr val="FFFFFF"/>
                </a:solidFill>
                <a:latin typeface="Arial"/>
                <a:cs typeface="Arial"/>
              </a:rPr>
              <a:t>organic </a:t>
            </a:r>
            <a:r>
              <a:rPr dirty="0" sz="2400" spc="-220" b="1">
                <a:solidFill>
                  <a:srgbClr val="FFFFFF"/>
                </a:solidFill>
                <a:latin typeface="Arial"/>
                <a:cs typeface="Arial"/>
              </a:rPr>
              <a:t>waste </a:t>
            </a:r>
            <a:r>
              <a:rPr dirty="0" sz="2400" spc="-190" b="1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dirty="0" sz="2400" spc="-200" b="1">
                <a:solidFill>
                  <a:srgbClr val="FFFFFF"/>
                </a:solidFill>
                <a:latin typeface="Arial"/>
                <a:cs typeface="Arial"/>
              </a:rPr>
              <a:t>farms,  </a:t>
            </a:r>
            <a:r>
              <a:rPr dirty="0" sz="2400" spc="-215" b="1">
                <a:solidFill>
                  <a:srgbClr val="FFFFFF"/>
                </a:solidFill>
                <a:latin typeface="Arial"/>
                <a:cs typeface="Arial"/>
              </a:rPr>
              <a:t>kitchens, </a:t>
            </a:r>
            <a:r>
              <a:rPr dirty="0" sz="2400" spc="-250" b="1">
                <a:solidFill>
                  <a:srgbClr val="FFFFFF"/>
                </a:solidFill>
                <a:latin typeface="Arial"/>
                <a:cs typeface="Arial"/>
              </a:rPr>
              <a:t>gardens, </a:t>
            </a:r>
            <a:r>
              <a:rPr dirty="0" sz="2400" spc="-210" b="1">
                <a:solidFill>
                  <a:srgbClr val="FFFFFF"/>
                </a:solidFill>
                <a:latin typeface="Arial"/>
                <a:cs typeface="Arial"/>
              </a:rPr>
              <a:t>restaurants,</a:t>
            </a:r>
            <a:r>
              <a:rPr dirty="0" sz="24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15" b="1">
                <a:solidFill>
                  <a:srgbClr val="FFFFFF"/>
                </a:solidFill>
                <a:latin typeface="Arial"/>
                <a:cs typeface="Arial"/>
              </a:rPr>
              <a:t>markets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639"/>
              </a:spcBef>
            </a:pPr>
            <a:r>
              <a:rPr dirty="0" sz="2400" spc="-220" b="1">
                <a:solidFill>
                  <a:srgbClr val="FFFFFF"/>
                </a:solidFill>
                <a:latin typeface="Lucida Sans"/>
                <a:cs typeface="Lucida Sans"/>
              </a:rPr>
              <a:t>LANDFILL</a:t>
            </a:r>
            <a:r>
              <a:rPr dirty="0" sz="2400" spc="-43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400" spc="-195" b="1">
                <a:solidFill>
                  <a:srgbClr val="FFFFFF"/>
                </a:solidFill>
                <a:latin typeface="Lucida Sans"/>
                <a:cs typeface="Lucida Sans"/>
              </a:rPr>
              <a:t>LINER</a:t>
            </a:r>
            <a:endParaRPr sz="2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400" spc="-285" b="1">
                <a:solidFill>
                  <a:srgbClr val="FFFFFF"/>
                </a:solidFill>
                <a:latin typeface="Lucida Sans"/>
                <a:cs typeface="Lucida Sans"/>
              </a:rPr>
              <a:t>GROUND</a:t>
            </a:r>
            <a:r>
              <a:rPr dirty="0" sz="2400" spc="-3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400" spc="-325" b="1">
                <a:solidFill>
                  <a:srgbClr val="FFFFFF"/>
                </a:solidFill>
                <a:latin typeface="Lucida Sans"/>
                <a:cs typeface="Lucida Sans"/>
              </a:rPr>
              <a:t>WATER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87738" y="2590794"/>
            <a:ext cx="1466850" cy="1217930"/>
          </a:xfrm>
          <a:custGeom>
            <a:avLst/>
            <a:gdLst/>
            <a:ahLst/>
            <a:cxnLst/>
            <a:rect l="l" t="t" r="r" b="b"/>
            <a:pathLst>
              <a:path w="1466850" h="1217929">
                <a:moveTo>
                  <a:pt x="1100073" y="733386"/>
                </a:moveTo>
                <a:lnTo>
                  <a:pt x="366687" y="733386"/>
                </a:lnTo>
                <a:lnTo>
                  <a:pt x="366687" y="1217333"/>
                </a:lnTo>
                <a:lnTo>
                  <a:pt x="1100073" y="1217333"/>
                </a:lnTo>
                <a:lnTo>
                  <a:pt x="1100073" y="733386"/>
                </a:lnTo>
                <a:close/>
              </a:path>
              <a:path w="1466850" h="1217929">
                <a:moveTo>
                  <a:pt x="733374" y="0"/>
                </a:moveTo>
                <a:lnTo>
                  <a:pt x="0" y="733386"/>
                </a:lnTo>
                <a:lnTo>
                  <a:pt x="1466761" y="733386"/>
                </a:lnTo>
                <a:lnTo>
                  <a:pt x="733374" y="0"/>
                </a:lnTo>
                <a:close/>
              </a:path>
            </a:pathLst>
          </a:custGeom>
          <a:solidFill>
            <a:srgbClr val="6DCF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131613" y="2590794"/>
            <a:ext cx="1466850" cy="1217930"/>
          </a:xfrm>
          <a:custGeom>
            <a:avLst/>
            <a:gdLst/>
            <a:ahLst/>
            <a:cxnLst/>
            <a:rect l="l" t="t" r="r" b="b"/>
            <a:pathLst>
              <a:path w="1466850" h="1217929">
                <a:moveTo>
                  <a:pt x="1100073" y="733386"/>
                </a:moveTo>
                <a:lnTo>
                  <a:pt x="366687" y="733386"/>
                </a:lnTo>
                <a:lnTo>
                  <a:pt x="366687" y="1217333"/>
                </a:lnTo>
                <a:lnTo>
                  <a:pt x="1100073" y="1217333"/>
                </a:lnTo>
                <a:lnTo>
                  <a:pt x="1100073" y="733386"/>
                </a:lnTo>
                <a:close/>
              </a:path>
              <a:path w="1466850" h="1217929">
                <a:moveTo>
                  <a:pt x="733374" y="0"/>
                </a:moveTo>
                <a:lnTo>
                  <a:pt x="0" y="733386"/>
                </a:lnTo>
                <a:lnTo>
                  <a:pt x="1466761" y="733386"/>
                </a:lnTo>
                <a:lnTo>
                  <a:pt x="733374" y="0"/>
                </a:lnTo>
                <a:close/>
              </a:path>
            </a:pathLst>
          </a:custGeom>
          <a:solidFill>
            <a:srgbClr val="6DCF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489508" y="2365490"/>
            <a:ext cx="1993900" cy="10769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ctr" marL="12700" marR="5080">
              <a:lnSpc>
                <a:spcPts val="2700"/>
              </a:lnSpc>
              <a:spcBef>
                <a:spcPts val="340"/>
              </a:spcBef>
            </a:pPr>
            <a:r>
              <a:rPr dirty="0" sz="2400" spc="-310" b="1">
                <a:solidFill>
                  <a:srgbClr val="8D3E02"/>
                </a:solidFill>
                <a:latin typeface="Lucida Sans"/>
                <a:cs typeface="Lucida Sans"/>
              </a:rPr>
              <a:t>D</a:t>
            </a:r>
            <a:r>
              <a:rPr dirty="0" sz="2400" spc="-265" b="1">
                <a:solidFill>
                  <a:srgbClr val="8D3E02"/>
                </a:solidFill>
                <a:latin typeface="Lucida Sans"/>
                <a:cs typeface="Lucida Sans"/>
              </a:rPr>
              <a:t>E</a:t>
            </a:r>
            <a:r>
              <a:rPr dirty="0" sz="2400" spc="-425" b="1">
                <a:solidFill>
                  <a:srgbClr val="8D3E02"/>
                </a:solidFill>
                <a:latin typeface="Lucida Sans"/>
                <a:cs typeface="Lucida Sans"/>
              </a:rPr>
              <a:t>C</a:t>
            </a:r>
            <a:r>
              <a:rPr dirty="0" sz="2400" spc="-220" b="1">
                <a:solidFill>
                  <a:srgbClr val="8D3E02"/>
                </a:solidFill>
                <a:latin typeface="Lucida Sans"/>
                <a:cs typeface="Lucida Sans"/>
              </a:rPr>
              <a:t>OMPOSING  </a:t>
            </a:r>
            <a:r>
              <a:rPr dirty="0" sz="2400" spc="-260" b="1">
                <a:solidFill>
                  <a:srgbClr val="8D3E02"/>
                </a:solidFill>
                <a:latin typeface="Lucida Sans"/>
                <a:cs typeface="Lucida Sans"/>
              </a:rPr>
              <a:t>ORGANICS  </a:t>
            </a:r>
            <a:r>
              <a:rPr dirty="0" sz="2400" spc="-190" b="1">
                <a:solidFill>
                  <a:srgbClr val="8D3E02"/>
                </a:solidFill>
                <a:latin typeface="Lucida Sans"/>
                <a:cs typeface="Lucida Sans"/>
              </a:rPr>
              <a:t>RELEASE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62400" y="2057400"/>
            <a:ext cx="3048000" cy="310515"/>
          </a:xfrm>
          <a:custGeom>
            <a:avLst/>
            <a:gdLst/>
            <a:ahLst/>
            <a:cxnLst/>
            <a:rect l="l" t="t" r="r" b="b"/>
            <a:pathLst>
              <a:path w="3048000" h="310514">
                <a:moveTo>
                  <a:pt x="0" y="310146"/>
                </a:moveTo>
                <a:lnTo>
                  <a:pt x="3048000" y="310146"/>
                </a:lnTo>
                <a:lnTo>
                  <a:pt x="3048000" y="0"/>
                </a:lnTo>
                <a:lnTo>
                  <a:pt x="0" y="0"/>
                </a:lnTo>
                <a:lnTo>
                  <a:pt x="0" y="3101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093600" y="1263650"/>
            <a:ext cx="8785860" cy="1096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000" spc="-254" b="1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3000" spc="-295" b="1">
                <a:solidFill>
                  <a:srgbClr val="231F20"/>
                </a:solidFill>
                <a:latin typeface="Arial"/>
                <a:cs typeface="Arial"/>
              </a:rPr>
              <a:t>Happens </a:t>
            </a:r>
            <a:r>
              <a:rPr dirty="0" sz="3000" spc="-330" b="1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3000" spc="-335" b="1">
                <a:solidFill>
                  <a:srgbClr val="231F20"/>
                </a:solidFill>
                <a:latin typeface="Arial"/>
                <a:cs typeface="Arial"/>
              </a:rPr>
              <a:t>Organics </a:t>
            </a:r>
            <a:r>
              <a:rPr dirty="0" sz="3000" spc="-330" b="1">
                <a:solidFill>
                  <a:srgbClr val="231F20"/>
                </a:solidFill>
                <a:latin typeface="Arial"/>
                <a:cs typeface="Arial"/>
              </a:rPr>
              <a:t>Decompose </a:t>
            </a:r>
            <a:r>
              <a:rPr dirty="0" sz="3000" spc="-235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3000" spc="-200" b="1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3000" spc="3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254" b="1">
                <a:solidFill>
                  <a:srgbClr val="231F20"/>
                </a:solidFill>
                <a:latin typeface="Arial"/>
                <a:cs typeface="Arial"/>
              </a:rPr>
              <a:t>Landfill?</a:t>
            </a:r>
            <a:endParaRPr sz="3000">
              <a:latin typeface="Arial"/>
              <a:cs typeface="Arial"/>
            </a:endParaRPr>
          </a:p>
          <a:p>
            <a:pPr algn="ctr" marL="6350">
              <a:lnSpc>
                <a:spcPct val="100000"/>
              </a:lnSpc>
              <a:spcBef>
                <a:spcPts val="1950"/>
              </a:spcBef>
            </a:pPr>
            <a:r>
              <a:rPr dirty="0" sz="2400" spc="-220" b="1">
                <a:solidFill>
                  <a:srgbClr val="5C93BA"/>
                </a:solidFill>
                <a:latin typeface="Lucida Sans"/>
                <a:cs typeface="Lucida Sans"/>
              </a:rPr>
              <a:t>GREENHOUSE</a:t>
            </a:r>
            <a:r>
              <a:rPr dirty="0" sz="2400" spc="-300" b="1">
                <a:solidFill>
                  <a:srgbClr val="5C93BA"/>
                </a:solidFill>
                <a:latin typeface="Lucida Sans"/>
                <a:cs typeface="Lucida Sans"/>
              </a:rPr>
              <a:t> </a:t>
            </a:r>
            <a:r>
              <a:rPr dirty="0" sz="2400" spc="-220" b="1">
                <a:solidFill>
                  <a:srgbClr val="5C93BA"/>
                </a:solidFill>
                <a:latin typeface="Lucida Sans"/>
                <a:cs typeface="Lucida Sans"/>
              </a:rPr>
              <a:t>EFFECT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96057" y="2333247"/>
            <a:ext cx="2872105" cy="970915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2400" spc="-270" b="1">
                <a:solidFill>
                  <a:srgbClr val="67A5A0"/>
                </a:solidFill>
                <a:latin typeface="Lucida Sans"/>
                <a:cs typeface="Lucida Sans"/>
              </a:rPr>
              <a:t>CARBON</a:t>
            </a:r>
            <a:r>
              <a:rPr dirty="0" sz="2400" spc="-305" b="1">
                <a:solidFill>
                  <a:srgbClr val="67A5A0"/>
                </a:solidFill>
                <a:latin typeface="Lucida Sans"/>
                <a:cs typeface="Lucida Sans"/>
              </a:rPr>
              <a:t> </a:t>
            </a:r>
            <a:r>
              <a:rPr dirty="0" sz="2400" spc="-260" b="1">
                <a:solidFill>
                  <a:srgbClr val="67A5A0"/>
                </a:solidFill>
                <a:latin typeface="Lucida Sans"/>
                <a:cs typeface="Lucida Sans"/>
              </a:rPr>
              <a:t>DIOXIDE</a:t>
            </a:r>
            <a:endParaRPr sz="2400">
              <a:latin typeface="Lucida Sans"/>
              <a:cs typeface="Lucida Sans"/>
            </a:endParaRPr>
          </a:p>
          <a:p>
            <a:pPr algn="r" marR="5080">
              <a:lnSpc>
                <a:spcPct val="100000"/>
              </a:lnSpc>
              <a:spcBef>
                <a:spcPts val="350"/>
              </a:spcBef>
            </a:pPr>
            <a:r>
              <a:rPr dirty="0" sz="3300" spc="-535" b="1">
                <a:solidFill>
                  <a:srgbClr val="25408F"/>
                </a:solidFill>
                <a:latin typeface="Lucida Sans"/>
                <a:cs typeface="Lucida Sans"/>
              </a:rPr>
              <a:t>C</a:t>
            </a:r>
            <a:r>
              <a:rPr dirty="0" sz="3300" spc="-560" b="1">
                <a:solidFill>
                  <a:srgbClr val="25408F"/>
                </a:solidFill>
                <a:latin typeface="Lucida Sans"/>
                <a:cs typeface="Lucida Sans"/>
              </a:rPr>
              <a:t>O</a:t>
            </a:r>
            <a:r>
              <a:rPr dirty="0" baseline="-6944" sz="3600" spc="-397" b="1">
                <a:solidFill>
                  <a:srgbClr val="25408F"/>
                </a:solidFill>
                <a:latin typeface="Lucida Sans"/>
                <a:cs typeface="Lucida Sans"/>
              </a:rPr>
              <a:t>2</a:t>
            </a:r>
            <a:endParaRPr baseline="-6944" sz="3600">
              <a:latin typeface="Lucida Sans"/>
              <a:cs typeface="Lucida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09475" y="2245501"/>
            <a:ext cx="1901189" cy="1058545"/>
          </a:xfrm>
          <a:prstGeom prst="rect">
            <a:avLst/>
          </a:prstGeom>
        </p:spPr>
        <p:txBody>
          <a:bodyPr wrap="square" lIns="0" tIns="81915" rIns="0" bIns="0" rtlCol="0" vert="horz">
            <a:spAutoFit/>
          </a:bodyPr>
          <a:lstStyle/>
          <a:p>
            <a:pPr marL="591820">
              <a:lnSpc>
                <a:spcPct val="100000"/>
              </a:lnSpc>
              <a:spcBef>
                <a:spcPts val="645"/>
              </a:spcBef>
            </a:pPr>
            <a:r>
              <a:rPr dirty="0" sz="2400" spc="-290" b="1">
                <a:solidFill>
                  <a:srgbClr val="8CA34C"/>
                </a:solidFill>
                <a:latin typeface="Lucida Sans"/>
                <a:cs typeface="Lucida Sans"/>
              </a:rPr>
              <a:t>METHANE</a:t>
            </a:r>
            <a:endParaRPr sz="2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3300" spc="-355" b="1">
                <a:solidFill>
                  <a:srgbClr val="25408F"/>
                </a:solidFill>
                <a:latin typeface="Lucida Sans"/>
                <a:cs typeface="Lucida Sans"/>
              </a:rPr>
              <a:t>CH</a:t>
            </a:r>
            <a:r>
              <a:rPr dirty="0" baseline="-6944" sz="3600" spc="-532" b="1">
                <a:solidFill>
                  <a:srgbClr val="25408F"/>
                </a:solidFill>
                <a:latin typeface="Lucida Sans"/>
                <a:cs typeface="Lucida Sans"/>
              </a:rPr>
              <a:t>4</a:t>
            </a:r>
            <a:endParaRPr baseline="-6944" sz="3600">
              <a:latin typeface="Lucida Sans"/>
              <a:cs typeface="Lucida San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097234" y="292100"/>
            <a:ext cx="277876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0">
                <a:solidFill>
                  <a:srgbClr val="AA4124"/>
                </a:solidFill>
              </a:rPr>
              <a:t>QUESTION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1828800"/>
            <a:ext cx="4876800" cy="5187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4796" y="292100"/>
            <a:ext cx="68637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60">
                <a:solidFill>
                  <a:srgbClr val="AA4124"/>
                </a:solidFill>
              </a:rPr>
              <a:t>COMPOSTING</a:t>
            </a:r>
            <a:r>
              <a:rPr dirty="0" spc="-640">
                <a:solidFill>
                  <a:srgbClr val="AA4124"/>
                </a:solidFill>
              </a:rPr>
              <a:t> </a:t>
            </a:r>
            <a:r>
              <a:rPr dirty="0" spc="-430">
                <a:solidFill>
                  <a:srgbClr val="AA4124"/>
                </a:solidFill>
              </a:rPr>
              <a:t>RESOURCES</a:t>
            </a:r>
          </a:p>
        </p:txBody>
      </p:sp>
      <p:sp>
        <p:nvSpPr>
          <p:cNvPr id="5" name="object 5"/>
          <p:cNvSpPr/>
          <p:nvPr/>
        </p:nvSpPr>
        <p:spPr>
          <a:xfrm>
            <a:off x="5724481" y="2086218"/>
            <a:ext cx="202374" cy="169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503147" y="19854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19"/>
                </a:lnTo>
                <a:lnTo>
                  <a:pt x="245591" y="119557"/>
                </a:lnTo>
                <a:lnTo>
                  <a:pt x="204444" y="96511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60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24481" y="2683118"/>
            <a:ext cx="202374" cy="169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03147" y="2582367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39" y="0"/>
                </a:moveTo>
                <a:lnTo>
                  <a:pt x="103104" y="0"/>
                </a:lnTo>
                <a:lnTo>
                  <a:pt x="55905" y="10621"/>
                </a:lnTo>
                <a:lnTo>
                  <a:pt x="42778" y="14597"/>
                </a:lnTo>
                <a:lnTo>
                  <a:pt x="30329" y="18499"/>
                </a:lnTo>
                <a:lnTo>
                  <a:pt x="16691" y="23799"/>
                </a:lnTo>
                <a:lnTo>
                  <a:pt x="0" y="31969"/>
                </a:lnTo>
                <a:lnTo>
                  <a:pt x="9533" y="34387"/>
                </a:lnTo>
                <a:lnTo>
                  <a:pt x="30083" y="48492"/>
                </a:lnTo>
                <a:lnTo>
                  <a:pt x="57771" y="80161"/>
                </a:lnTo>
                <a:lnTo>
                  <a:pt x="88722" y="135271"/>
                </a:lnTo>
                <a:lnTo>
                  <a:pt x="104436" y="162155"/>
                </a:lnTo>
                <a:lnTo>
                  <a:pt x="155162" y="212933"/>
                </a:lnTo>
                <a:lnTo>
                  <a:pt x="227728" y="247295"/>
                </a:lnTo>
                <a:lnTo>
                  <a:pt x="254246" y="254442"/>
                </a:lnTo>
                <a:lnTo>
                  <a:pt x="278656" y="253940"/>
                </a:lnTo>
                <a:lnTo>
                  <a:pt x="320858" y="244028"/>
                </a:lnTo>
                <a:lnTo>
                  <a:pt x="334797" y="225009"/>
                </a:lnTo>
                <a:lnTo>
                  <a:pt x="318374" y="189012"/>
                </a:lnTo>
                <a:lnTo>
                  <a:pt x="286104" y="152132"/>
                </a:lnTo>
                <a:lnTo>
                  <a:pt x="245591" y="119569"/>
                </a:lnTo>
                <a:lnTo>
                  <a:pt x="204444" y="96523"/>
                </a:lnTo>
                <a:lnTo>
                  <a:pt x="204698" y="96269"/>
                </a:lnTo>
                <a:lnTo>
                  <a:pt x="360032" y="96269"/>
                </a:lnTo>
                <a:lnTo>
                  <a:pt x="351382" y="79023"/>
                </a:lnTo>
                <a:lnTo>
                  <a:pt x="323537" y="50068"/>
                </a:lnTo>
                <a:lnTo>
                  <a:pt x="287964" y="28250"/>
                </a:lnTo>
                <a:lnTo>
                  <a:pt x="245935" y="12081"/>
                </a:lnTo>
                <a:lnTo>
                  <a:pt x="204439" y="0"/>
                </a:lnTo>
                <a:close/>
              </a:path>
              <a:path w="378460" h="254635">
                <a:moveTo>
                  <a:pt x="360032" y="96269"/>
                </a:moveTo>
                <a:lnTo>
                  <a:pt x="204698" y="96269"/>
                </a:lnTo>
                <a:lnTo>
                  <a:pt x="204952" y="96282"/>
                </a:lnTo>
                <a:lnTo>
                  <a:pt x="221467" y="98178"/>
                </a:lnTo>
                <a:lnTo>
                  <a:pt x="272326" y="112576"/>
                </a:lnTo>
                <a:lnTo>
                  <a:pt x="309079" y="134408"/>
                </a:lnTo>
                <a:lnTo>
                  <a:pt x="337616" y="161014"/>
                </a:lnTo>
                <a:lnTo>
                  <a:pt x="341792" y="166368"/>
                </a:lnTo>
                <a:lnTo>
                  <a:pt x="348092" y="173530"/>
                </a:lnTo>
                <a:lnTo>
                  <a:pt x="355667" y="178920"/>
                </a:lnTo>
                <a:lnTo>
                  <a:pt x="363664" y="178959"/>
                </a:lnTo>
                <a:lnTo>
                  <a:pt x="374161" y="172963"/>
                </a:lnTo>
                <a:lnTo>
                  <a:pt x="378344" y="164468"/>
                </a:lnTo>
                <a:lnTo>
                  <a:pt x="376828" y="147630"/>
                </a:lnTo>
                <a:lnTo>
                  <a:pt x="370230" y="116602"/>
                </a:lnTo>
                <a:lnTo>
                  <a:pt x="360032" y="96269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24481" y="3280018"/>
            <a:ext cx="202374" cy="169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03147" y="31792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19"/>
                </a:lnTo>
                <a:lnTo>
                  <a:pt x="245591" y="119557"/>
                </a:lnTo>
                <a:lnTo>
                  <a:pt x="204444" y="96511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60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24481" y="3876918"/>
            <a:ext cx="202374" cy="169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03147" y="37761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19"/>
                </a:lnTo>
                <a:lnTo>
                  <a:pt x="245591" y="119557"/>
                </a:lnTo>
                <a:lnTo>
                  <a:pt x="204444" y="96511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60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24481" y="4473818"/>
            <a:ext cx="202374" cy="1696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503147" y="43730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21"/>
                </a:lnTo>
                <a:lnTo>
                  <a:pt x="245591" y="119562"/>
                </a:lnTo>
                <a:lnTo>
                  <a:pt x="204444" y="96523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60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724481" y="5070718"/>
            <a:ext cx="202374" cy="1696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503147" y="4969967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39" y="0"/>
                </a:moveTo>
                <a:lnTo>
                  <a:pt x="103104" y="0"/>
                </a:lnTo>
                <a:lnTo>
                  <a:pt x="55905" y="10621"/>
                </a:lnTo>
                <a:lnTo>
                  <a:pt x="42778" y="14597"/>
                </a:lnTo>
                <a:lnTo>
                  <a:pt x="30329" y="18499"/>
                </a:lnTo>
                <a:lnTo>
                  <a:pt x="16691" y="23799"/>
                </a:lnTo>
                <a:lnTo>
                  <a:pt x="0" y="31969"/>
                </a:lnTo>
                <a:lnTo>
                  <a:pt x="9533" y="34387"/>
                </a:lnTo>
                <a:lnTo>
                  <a:pt x="30083" y="48492"/>
                </a:lnTo>
                <a:lnTo>
                  <a:pt x="57771" y="80161"/>
                </a:lnTo>
                <a:lnTo>
                  <a:pt x="88722" y="135271"/>
                </a:lnTo>
                <a:lnTo>
                  <a:pt x="104436" y="162155"/>
                </a:lnTo>
                <a:lnTo>
                  <a:pt x="155162" y="212933"/>
                </a:lnTo>
                <a:lnTo>
                  <a:pt x="227728" y="247295"/>
                </a:lnTo>
                <a:lnTo>
                  <a:pt x="254246" y="254442"/>
                </a:lnTo>
                <a:lnTo>
                  <a:pt x="278656" y="253940"/>
                </a:lnTo>
                <a:lnTo>
                  <a:pt x="320858" y="244028"/>
                </a:lnTo>
                <a:lnTo>
                  <a:pt x="334797" y="225009"/>
                </a:lnTo>
                <a:lnTo>
                  <a:pt x="318374" y="189012"/>
                </a:lnTo>
                <a:lnTo>
                  <a:pt x="286104" y="152134"/>
                </a:lnTo>
                <a:lnTo>
                  <a:pt x="245591" y="119575"/>
                </a:lnTo>
                <a:lnTo>
                  <a:pt x="204444" y="96536"/>
                </a:lnTo>
                <a:lnTo>
                  <a:pt x="204698" y="96269"/>
                </a:lnTo>
                <a:lnTo>
                  <a:pt x="360032" y="96269"/>
                </a:lnTo>
                <a:lnTo>
                  <a:pt x="351382" y="79023"/>
                </a:lnTo>
                <a:lnTo>
                  <a:pt x="323537" y="50068"/>
                </a:lnTo>
                <a:lnTo>
                  <a:pt x="287964" y="28250"/>
                </a:lnTo>
                <a:lnTo>
                  <a:pt x="245935" y="12081"/>
                </a:lnTo>
                <a:lnTo>
                  <a:pt x="204439" y="0"/>
                </a:lnTo>
                <a:close/>
              </a:path>
              <a:path w="378460" h="254635">
                <a:moveTo>
                  <a:pt x="360032" y="96269"/>
                </a:moveTo>
                <a:lnTo>
                  <a:pt x="204698" y="96269"/>
                </a:lnTo>
                <a:lnTo>
                  <a:pt x="204952" y="96282"/>
                </a:lnTo>
                <a:lnTo>
                  <a:pt x="221467" y="98178"/>
                </a:lnTo>
                <a:lnTo>
                  <a:pt x="272326" y="112576"/>
                </a:lnTo>
                <a:lnTo>
                  <a:pt x="309079" y="134408"/>
                </a:lnTo>
                <a:lnTo>
                  <a:pt x="337616" y="161014"/>
                </a:lnTo>
                <a:lnTo>
                  <a:pt x="341792" y="166368"/>
                </a:lnTo>
                <a:lnTo>
                  <a:pt x="348092" y="173530"/>
                </a:lnTo>
                <a:lnTo>
                  <a:pt x="355667" y="178920"/>
                </a:lnTo>
                <a:lnTo>
                  <a:pt x="363664" y="178959"/>
                </a:lnTo>
                <a:lnTo>
                  <a:pt x="374161" y="172963"/>
                </a:lnTo>
                <a:lnTo>
                  <a:pt x="378344" y="164468"/>
                </a:lnTo>
                <a:lnTo>
                  <a:pt x="376828" y="147630"/>
                </a:lnTo>
                <a:lnTo>
                  <a:pt x="370230" y="116602"/>
                </a:lnTo>
                <a:lnTo>
                  <a:pt x="360032" y="96269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24481" y="5667618"/>
            <a:ext cx="202374" cy="1696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503147" y="5566867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60" h="254635">
                <a:moveTo>
                  <a:pt x="204440" y="0"/>
                </a:moveTo>
                <a:lnTo>
                  <a:pt x="103104" y="0"/>
                </a:lnTo>
                <a:lnTo>
                  <a:pt x="55905" y="10621"/>
                </a:lnTo>
                <a:lnTo>
                  <a:pt x="42778" y="14597"/>
                </a:lnTo>
                <a:lnTo>
                  <a:pt x="30329" y="18499"/>
                </a:lnTo>
                <a:lnTo>
                  <a:pt x="16691" y="23799"/>
                </a:lnTo>
                <a:lnTo>
                  <a:pt x="0" y="31969"/>
                </a:lnTo>
                <a:lnTo>
                  <a:pt x="9533" y="34387"/>
                </a:lnTo>
                <a:lnTo>
                  <a:pt x="30083" y="48492"/>
                </a:lnTo>
                <a:lnTo>
                  <a:pt x="57771" y="80161"/>
                </a:lnTo>
                <a:lnTo>
                  <a:pt x="88722" y="135271"/>
                </a:lnTo>
                <a:lnTo>
                  <a:pt x="104436" y="162155"/>
                </a:lnTo>
                <a:lnTo>
                  <a:pt x="155162" y="212932"/>
                </a:lnTo>
                <a:lnTo>
                  <a:pt x="227728" y="247295"/>
                </a:lnTo>
                <a:lnTo>
                  <a:pt x="254246" y="254441"/>
                </a:lnTo>
                <a:lnTo>
                  <a:pt x="278656" y="253940"/>
                </a:lnTo>
                <a:lnTo>
                  <a:pt x="320858" y="244028"/>
                </a:lnTo>
                <a:lnTo>
                  <a:pt x="334797" y="225009"/>
                </a:lnTo>
                <a:lnTo>
                  <a:pt x="318374" y="189012"/>
                </a:lnTo>
                <a:lnTo>
                  <a:pt x="286104" y="152133"/>
                </a:lnTo>
                <a:lnTo>
                  <a:pt x="245591" y="119575"/>
                </a:lnTo>
                <a:lnTo>
                  <a:pt x="204444" y="96536"/>
                </a:lnTo>
                <a:lnTo>
                  <a:pt x="204698" y="96269"/>
                </a:lnTo>
                <a:lnTo>
                  <a:pt x="360032" y="96269"/>
                </a:lnTo>
                <a:lnTo>
                  <a:pt x="351382" y="79023"/>
                </a:lnTo>
                <a:lnTo>
                  <a:pt x="323537" y="50068"/>
                </a:lnTo>
                <a:lnTo>
                  <a:pt x="287964" y="28250"/>
                </a:lnTo>
                <a:lnTo>
                  <a:pt x="245935" y="12081"/>
                </a:lnTo>
                <a:lnTo>
                  <a:pt x="204440" y="0"/>
                </a:lnTo>
                <a:close/>
              </a:path>
              <a:path w="378460" h="254635">
                <a:moveTo>
                  <a:pt x="360032" y="96269"/>
                </a:moveTo>
                <a:lnTo>
                  <a:pt x="204698" y="96269"/>
                </a:lnTo>
                <a:lnTo>
                  <a:pt x="204952" y="96282"/>
                </a:lnTo>
                <a:lnTo>
                  <a:pt x="221467" y="98178"/>
                </a:lnTo>
                <a:lnTo>
                  <a:pt x="272326" y="112576"/>
                </a:lnTo>
                <a:lnTo>
                  <a:pt x="309079" y="134407"/>
                </a:lnTo>
                <a:lnTo>
                  <a:pt x="337616" y="161014"/>
                </a:lnTo>
                <a:lnTo>
                  <a:pt x="341792" y="166368"/>
                </a:lnTo>
                <a:lnTo>
                  <a:pt x="348092" y="173530"/>
                </a:lnTo>
                <a:lnTo>
                  <a:pt x="355667" y="178920"/>
                </a:lnTo>
                <a:lnTo>
                  <a:pt x="363664" y="178959"/>
                </a:lnTo>
                <a:lnTo>
                  <a:pt x="374161" y="172963"/>
                </a:lnTo>
                <a:lnTo>
                  <a:pt x="378344" y="164468"/>
                </a:lnTo>
                <a:lnTo>
                  <a:pt x="376828" y="147630"/>
                </a:lnTo>
                <a:lnTo>
                  <a:pt x="370230" y="116602"/>
                </a:lnTo>
                <a:lnTo>
                  <a:pt x="360032" y="96269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813050">
              <a:lnSpc>
                <a:spcPct val="100000"/>
              </a:lnSpc>
              <a:spcBef>
                <a:spcPts val="100"/>
              </a:spcBef>
            </a:pPr>
            <a:r>
              <a:rPr dirty="0" spc="-260"/>
              <a:t>Online</a:t>
            </a:r>
            <a:r>
              <a:rPr dirty="0" spc="-200"/>
              <a:t> </a:t>
            </a:r>
            <a:r>
              <a:rPr dirty="0" spc="-365"/>
              <a:t>Resources</a:t>
            </a:r>
          </a:p>
          <a:p>
            <a:pPr marL="4725670" marR="5080">
              <a:lnSpc>
                <a:spcPct val="139900"/>
              </a:lnSpc>
              <a:spcBef>
                <a:spcPts val="1410"/>
              </a:spcBef>
            </a:pPr>
            <a:r>
              <a:rPr dirty="0" sz="2800" spc="-305"/>
              <a:t>SmartGardening.com  </a:t>
            </a:r>
            <a:r>
              <a:rPr dirty="0" sz="2800" spc="-335"/>
              <a:t>CleanLA.com  </a:t>
            </a:r>
            <a:r>
              <a:rPr dirty="0" sz="2800" spc="-330"/>
              <a:t>LAgardencouncil.org  LAcompost.org  </a:t>
            </a:r>
            <a:r>
              <a:rPr dirty="0" sz="2800" spc="-325"/>
              <a:t>Composting.ces.ncsu.edu  </a:t>
            </a:r>
            <a:r>
              <a:rPr dirty="0" sz="2800" spc="-320"/>
              <a:t>UCANR.edu  </a:t>
            </a:r>
            <a:r>
              <a:rPr dirty="0" sz="2800" spc="-310"/>
              <a:t>glendaleca.gov</a:t>
            </a:r>
            <a:endParaRPr sz="2800"/>
          </a:p>
        </p:txBody>
      </p:sp>
      <p:sp>
        <p:nvSpPr>
          <p:cNvPr id="20" name="object 20"/>
          <p:cNvSpPr txBox="1"/>
          <p:nvPr/>
        </p:nvSpPr>
        <p:spPr>
          <a:xfrm>
            <a:off x="5181600" y="6553200"/>
            <a:ext cx="5486400" cy="457200"/>
          </a:xfrm>
          <a:prstGeom prst="rect">
            <a:avLst/>
          </a:prstGeom>
          <a:solidFill>
            <a:srgbClr val="40AD49"/>
          </a:solidFill>
        </p:spPr>
        <p:txBody>
          <a:bodyPr wrap="square" lIns="0" tIns="29845" rIns="0" bIns="0" rtlCol="0" vert="horz">
            <a:spAutoFit/>
          </a:bodyPr>
          <a:lstStyle/>
          <a:p>
            <a:pPr marL="809625">
              <a:lnSpc>
                <a:spcPct val="100000"/>
              </a:lnSpc>
              <a:spcBef>
                <a:spcPts val="235"/>
              </a:spcBef>
            </a:pPr>
            <a:r>
              <a:rPr dirty="0" sz="2500" spc="-220" b="1">
                <a:solidFill>
                  <a:srgbClr val="FFFFFF"/>
                </a:solidFill>
                <a:latin typeface="Arial"/>
                <a:cs typeface="Arial"/>
              </a:rPr>
              <a:t>Email:</a:t>
            </a:r>
            <a:r>
              <a:rPr dirty="0" sz="2500" spc="-1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245" b="1">
                <a:solidFill>
                  <a:srgbClr val="FFFFFF"/>
                </a:solidFill>
                <a:latin typeface="Arial"/>
                <a:cs typeface="Arial"/>
                <a:hlinkClick r:id="rId10"/>
              </a:rPr>
              <a:t>recycle@glendaleca.gov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200" y="1371600"/>
            <a:ext cx="3352800" cy="243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4800" y="1371600"/>
            <a:ext cx="3352800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10000" y="1371600"/>
            <a:ext cx="3352800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35866" y="292100"/>
            <a:ext cx="670115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15">
                <a:solidFill>
                  <a:srgbClr val="AA4124"/>
                </a:solidFill>
              </a:rPr>
              <a:t>FOOD </a:t>
            </a:r>
            <a:r>
              <a:rPr dirty="0" spc="-535">
                <a:solidFill>
                  <a:srgbClr val="AA4124"/>
                </a:solidFill>
              </a:rPr>
              <a:t>WASTE</a:t>
            </a:r>
            <a:r>
              <a:rPr dirty="0" spc="-595">
                <a:solidFill>
                  <a:srgbClr val="AA4124"/>
                </a:solidFill>
              </a:rPr>
              <a:t> </a:t>
            </a:r>
            <a:r>
              <a:rPr dirty="0" spc="-560">
                <a:solidFill>
                  <a:srgbClr val="AA4124"/>
                </a:solidFill>
              </a:rPr>
              <a:t>REDUCTION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92100" y="4032250"/>
            <a:ext cx="3319145" cy="1821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dirty="0" sz="2200" spc="-225" b="1">
                <a:solidFill>
                  <a:srgbClr val="40AD49"/>
                </a:solidFill>
                <a:latin typeface="Lucida Sans"/>
                <a:cs typeface="Lucida Sans"/>
              </a:rPr>
              <a:t>SOURCE</a:t>
            </a:r>
            <a:r>
              <a:rPr dirty="0" sz="2200" spc="-275" b="1">
                <a:solidFill>
                  <a:srgbClr val="40AD49"/>
                </a:solidFill>
                <a:latin typeface="Lucida Sans"/>
                <a:cs typeface="Lucida Sans"/>
              </a:rPr>
              <a:t> </a:t>
            </a:r>
            <a:r>
              <a:rPr dirty="0" sz="2200" spc="-260" b="1">
                <a:solidFill>
                  <a:srgbClr val="40AD49"/>
                </a:solidFill>
                <a:latin typeface="Lucida Sans"/>
                <a:cs typeface="Lucida Sans"/>
              </a:rPr>
              <a:t>REDUCTION</a:t>
            </a:r>
            <a:endParaRPr sz="2200">
              <a:latin typeface="Lucida Sans"/>
              <a:cs typeface="Lucida Sans"/>
            </a:endParaRPr>
          </a:p>
          <a:p>
            <a:pPr marL="12700" marR="5080">
              <a:lnSpc>
                <a:spcPts val="2300"/>
              </a:lnSpc>
              <a:spcBef>
                <a:spcPts val="190"/>
              </a:spcBef>
            </a:pPr>
            <a:r>
              <a:rPr dirty="0" sz="2200" spc="-235" b="1">
                <a:solidFill>
                  <a:srgbClr val="231F20"/>
                </a:solidFill>
                <a:latin typeface="Arial"/>
                <a:cs typeface="Arial"/>
              </a:rPr>
              <a:t>Prevent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food </a:t>
            </a:r>
            <a:r>
              <a:rPr dirty="0" sz="2200" spc="-240" b="1">
                <a:solidFill>
                  <a:srgbClr val="231F20"/>
                </a:solidFill>
                <a:latin typeface="Arial"/>
                <a:cs typeface="Arial"/>
              </a:rPr>
              <a:t>waste </a:t>
            </a:r>
            <a:r>
              <a:rPr dirty="0" sz="2200" spc="-250" b="1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2200" spc="-275" b="1">
                <a:solidFill>
                  <a:srgbClr val="231F20"/>
                </a:solidFill>
                <a:latin typeface="Arial"/>
                <a:cs typeface="Arial"/>
              </a:rPr>
              <a:t>serving  </a:t>
            </a:r>
            <a:r>
              <a:rPr dirty="0" sz="2200" spc="-235" b="1">
                <a:solidFill>
                  <a:srgbClr val="231F20"/>
                </a:solidFill>
                <a:latin typeface="Arial"/>
                <a:cs typeface="Arial"/>
              </a:rPr>
              <a:t>smaller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food </a:t>
            </a:r>
            <a:r>
              <a:rPr dirty="0" sz="2200" spc="-235" b="1">
                <a:solidFill>
                  <a:srgbClr val="231F20"/>
                </a:solidFill>
                <a:latin typeface="Arial"/>
                <a:cs typeface="Arial"/>
              </a:rPr>
              <a:t>portions </a:t>
            </a:r>
            <a:r>
              <a:rPr dirty="0" sz="2200" spc="-250" b="1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2200" spc="-275" b="1">
                <a:solidFill>
                  <a:srgbClr val="231F20"/>
                </a:solidFill>
                <a:latin typeface="Arial"/>
                <a:cs typeface="Arial"/>
              </a:rPr>
              <a:t>purchasing </a:t>
            </a:r>
            <a:r>
              <a:rPr dirty="0" sz="2200" spc="-240" b="1">
                <a:solidFill>
                  <a:srgbClr val="231F20"/>
                </a:solidFill>
                <a:latin typeface="Arial"/>
                <a:cs typeface="Arial"/>
              </a:rPr>
              <a:t>only </a:t>
            </a:r>
            <a:r>
              <a:rPr dirty="0" sz="2200" spc="-204" b="1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2200" spc="-275" b="1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dirty="0" sz="2200" spc="-39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45" b="1">
                <a:solidFill>
                  <a:srgbClr val="231F20"/>
                </a:solidFill>
                <a:latin typeface="Arial"/>
                <a:cs typeface="Arial"/>
              </a:rPr>
              <a:t>need.  </a:t>
            </a:r>
            <a:r>
              <a:rPr dirty="0" sz="2200" spc="-254" b="1">
                <a:solidFill>
                  <a:srgbClr val="231F20"/>
                </a:solidFill>
                <a:latin typeface="Arial"/>
                <a:cs typeface="Arial"/>
              </a:rPr>
              <a:t>Organize </a:t>
            </a:r>
            <a:r>
              <a:rPr dirty="0" sz="2200" spc="-270" b="1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refrigerator </a:t>
            </a:r>
            <a:r>
              <a:rPr dirty="0" sz="2200" spc="-215" b="1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2200" spc="-195" b="1">
                <a:solidFill>
                  <a:srgbClr val="231F20"/>
                </a:solidFill>
                <a:latin typeface="Arial"/>
                <a:cs typeface="Arial"/>
              </a:rPr>
              <a:t>optimal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food</a:t>
            </a:r>
            <a:r>
              <a:rPr dirty="0" sz="2200" spc="-29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54" b="1">
                <a:solidFill>
                  <a:srgbClr val="231F20"/>
                </a:solidFill>
                <a:latin typeface="Arial"/>
                <a:cs typeface="Arial"/>
              </a:rPr>
              <a:t>storage.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02500" y="4032250"/>
            <a:ext cx="3357879" cy="2606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20"/>
              </a:lnSpc>
              <a:spcBef>
                <a:spcPts val="100"/>
              </a:spcBef>
            </a:pPr>
            <a:r>
              <a:rPr dirty="0" sz="2200" spc="-285" b="1">
                <a:solidFill>
                  <a:srgbClr val="40AD49"/>
                </a:solidFill>
                <a:latin typeface="Lucida Sans"/>
                <a:cs typeface="Lucida Sans"/>
              </a:rPr>
              <a:t>HOME</a:t>
            </a:r>
            <a:r>
              <a:rPr dirty="0" sz="2200" spc="-275" b="1">
                <a:solidFill>
                  <a:srgbClr val="40AD49"/>
                </a:solidFill>
                <a:latin typeface="Lucida Sans"/>
                <a:cs typeface="Lucida Sans"/>
              </a:rPr>
              <a:t> </a:t>
            </a:r>
            <a:r>
              <a:rPr dirty="0" sz="2200" spc="-260" b="1">
                <a:solidFill>
                  <a:srgbClr val="40AD49"/>
                </a:solidFill>
                <a:latin typeface="Lucida Sans"/>
                <a:cs typeface="Lucida Sans"/>
              </a:rPr>
              <a:t>COMPOSTING</a:t>
            </a:r>
            <a:endParaRPr sz="2200">
              <a:latin typeface="Lucida Sans"/>
              <a:cs typeface="Lucida Sans"/>
            </a:endParaRPr>
          </a:p>
          <a:p>
            <a:pPr marL="12700" marR="466090">
              <a:lnSpc>
                <a:spcPts val="2300"/>
              </a:lnSpc>
              <a:spcBef>
                <a:spcPts val="340"/>
              </a:spcBef>
            </a:pP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Begin backyard or worm 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composting </a:t>
            </a:r>
            <a:r>
              <a:rPr dirty="0" sz="2200" spc="-130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2200" spc="-240" b="1">
                <a:solidFill>
                  <a:srgbClr val="231F20"/>
                </a:solidFill>
                <a:latin typeface="Arial"/>
                <a:cs typeface="Arial"/>
              </a:rPr>
              <a:t>reduce  </a:t>
            </a:r>
            <a:r>
              <a:rPr dirty="0" sz="2200" spc="-185" b="1">
                <a:solidFill>
                  <a:srgbClr val="231F20"/>
                </a:solidFill>
                <a:latin typeface="Arial"/>
                <a:cs typeface="Arial"/>
              </a:rPr>
              <a:t>food </a:t>
            </a:r>
            <a:r>
              <a:rPr dirty="0" sz="2200" spc="-195" b="1">
                <a:solidFill>
                  <a:srgbClr val="231F20"/>
                </a:solidFill>
                <a:latin typeface="Arial"/>
                <a:cs typeface="Arial"/>
              </a:rPr>
              <a:t>waste, </a:t>
            </a:r>
            <a:r>
              <a:rPr dirty="0" sz="2200" spc="-210" b="1">
                <a:solidFill>
                  <a:srgbClr val="231F20"/>
                </a:solidFill>
                <a:latin typeface="Arial"/>
                <a:cs typeface="Arial"/>
              </a:rPr>
              <a:t>avoid</a:t>
            </a:r>
            <a:r>
              <a:rPr dirty="0" sz="2200" spc="-1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40" b="1">
                <a:solidFill>
                  <a:srgbClr val="231F20"/>
                </a:solidFill>
                <a:latin typeface="Arial"/>
                <a:cs typeface="Arial"/>
              </a:rPr>
              <a:t>garbage</a:t>
            </a:r>
            <a:endParaRPr sz="2200">
              <a:latin typeface="Arial"/>
              <a:cs typeface="Arial"/>
            </a:endParaRPr>
          </a:p>
          <a:p>
            <a:pPr marL="12700" marR="156845">
              <a:lnSpc>
                <a:spcPts val="2300"/>
              </a:lnSpc>
            </a:pPr>
            <a:r>
              <a:rPr dirty="0" sz="2200" spc="-200" b="1">
                <a:solidFill>
                  <a:srgbClr val="231F20"/>
                </a:solidFill>
                <a:latin typeface="Arial"/>
                <a:cs typeface="Arial"/>
              </a:rPr>
              <a:t>collection </a:t>
            </a:r>
            <a:r>
              <a:rPr dirty="0" sz="2200" spc="-204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2200" spc="-175" b="1">
                <a:solidFill>
                  <a:srgbClr val="231F20"/>
                </a:solidFill>
                <a:latin typeface="Arial"/>
                <a:cs typeface="Arial"/>
              </a:rPr>
              <a:t>transportation 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costs.</a:t>
            </a:r>
            <a:endParaRPr sz="220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420"/>
              </a:spcBef>
            </a:pPr>
            <a:r>
              <a:rPr dirty="0" sz="1400" spc="-160" i="1">
                <a:solidFill>
                  <a:srgbClr val="231F20"/>
                </a:solidFill>
                <a:latin typeface="Calibri"/>
                <a:cs typeface="Calibri"/>
              </a:rPr>
              <a:t>** </a:t>
            </a:r>
            <a:r>
              <a:rPr dirty="0" sz="1400" spc="-5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1400" spc="25" i="1">
                <a:solidFill>
                  <a:srgbClr val="231F20"/>
                </a:solidFill>
                <a:latin typeface="Calibri"/>
                <a:cs typeface="Calibri"/>
              </a:rPr>
              <a:t>City </a:t>
            </a:r>
            <a:r>
              <a:rPr dirty="0" sz="1400" spc="-10" i="1">
                <a:solidFill>
                  <a:srgbClr val="231F20"/>
                </a:solidFill>
                <a:latin typeface="Calibri"/>
                <a:cs typeface="Calibri"/>
              </a:rPr>
              <a:t>of Glendale </a:t>
            </a:r>
            <a:r>
              <a:rPr dirty="0" sz="1400" spc="-20" i="1">
                <a:solidFill>
                  <a:srgbClr val="231F20"/>
                </a:solidFill>
                <a:latin typeface="Calibri"/>
                <a:cs typeface="Calibri"/>
              </a:rPr>
              <a:t>offers </a:t>
            </a:r>
            <a:r>
              <a:rPr dirty="0" sz="1400" spc="-45" i="1">
                <a:solidFill>
                  <a:srgbClr val="231F20"/>
                </a:solidFill>
                <a:latin typeface="Calibri"/>
                <a:cs typeface="Calibri"/>
              </a:rPr>
              <a:t>worm </a:t>
            </a:r>
            <a:r>
              <a:rPr dirty="0" sz="1400" i="1">
                <a:solidFill>
                  <a:srgbClr val="231F20"/>
                </a:solidFill>
                <a:latin typeface="Calibri"/>
                <a:cs typeface="Calibri"/>
              </a:rPr>
              <a:t>bins </a:t>
            </a:r>
            <a:r>
              <a:rPr dirty="0" sz="1400" spc="0" i="1">
                <a:solidFill>
                  <a:srgbClr val="231F20"/>
                </a:solidFill>
                <a:latin typeface="Calibri"/>
                <a:cs typeface="Calibri"/>
              </a:rPr>
              <a:t>and  </a:t>
            </a:r>
            <a:r>
              <a:rPr dirty="0" sz="1400" i="1">
                <a:solidFill>
                  <a:srgbClr val="231F20"/>
                </a:solidFill>
                <a:latin typeface="Calibri"/>
                <a:cs typeface="Calibri"/>
              </a:rPr>
              <a:t>backyard </a:t>
            </a:r>
            <a:r>
              <a:rPr dirty="0" sz="1400" spc="-5" i="1">
                <a:solidFill>
                  <a:srgbClr val="231F20"/>
                </a:solidFill>
                <a:latin typeface="Calibri"/>
                <a:cs typeface="Calibri"/>
              </a:rPr>
              <a:t>compost </a:t>
            </a:r>
            <a:r>
              <a:rPr dirty="0" sz="1400" i="1">
                <a:solidFill>
                  <a:srgbClr val="231F20"/>
                </a:solidFill>
                <a:latin typeface="Calibri"/>
                <a:cs typeface="Calibri"/>
              </a:rPr>
              <a:t>bins </a:t>
            </a:r>
            <a:r>
              <a:rPr dirty="0" sz="1400" spc="-35" i="1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dirty="0" sz="1400" spc="-5" i="1">
                <a:solidFill>
                  <a:srgbClr val="231F20"/>
                </a:solidFill>
                <a:latin typeface="Calibri"/>
                <a:cs typeface="Calibri"/>
              </a:rPr>
              <a:t>sale </a:t>
            </a:r>
            <a:r>
              <a:rPr dirty="0" sz="1400" spc="-20" i="1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dirty="0" sz="1400" spc="-7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-20" i="1">
                <a:solidFill>
                  <a:srgbClr val="231F20"/>
                </a:solidFill>
                <a:latin typeface="Calibri"/>
                <a:cs typeface="Calibri"/>
              </a:rPr>
              <a:t>residents.</a:t>
            </a:r>
            <a:endParaRPr sz="14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400"/>
              </a:spcBef>
            </a:pPr>
            <a:r>
              <a:rPr dirty="0" sz="1400" spc="-15" i="1">
                <a:solidFill>
                  <a:srgbClr val="231F20"/>
                </a:solidFill>
                <a:latin typeface="Calibri"/>
                <a:cs typeface="Calibri"/>
              </a:rPr>
              <a:t>Contact:</a:t>
            </a:r>
            <a:r>
              <a:rPr dirty="0" sz="1400" spc="-1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-10" i="1">
                <a:solidFill>
                  <a:srgbClr val="231F20"/>
                </a:solidFill>
                <a:latin typeface="Calibri"/>
                <a:cs typeface="Calibri"/>
                <a:hlinkClick r:id="rId5"/>
              </a:rPr>
              <a:t>recycle@glendaleca.gov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97300" y="4032250"/>
            <a:ext cx="3340735" cy="2151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20"/>
              </a:lnSpc>
              <a:spcBef>
                <a:spcPts val="100"/>
              </a:spcBef>
            </a:pPr>
            <a:r>
              <a:rPr dirty="0" sz="2200" spc="-170" b="1">
                <a:solidFill>
                  <a:srgbClr val="40AD49"/>
                </a:solidFill>
                <a:latin typeface="Lucida Sans"/>
                <a:cs typeface="Lucida Sans"/>
              </a:rPr>
              <a:t>EDIBLE </a:t>
            </a:r>
            <a:r>
              <a:rPr dirty="0" sz="2200" spc="-285" b="1">
                <a:solidFill>
                  <a:srgbClr val="40AD49"/>
                </a:solidFill>
                <a:latin typeface="Lucida Sans"/>
                <a:cs typeface="Lucida Sans"/>
              </a:rPr>
              <a:t>FOOD</a:t>
            </a:r>
            <a:r>
              <a:rPr dirty="0" sz="2200" spc="-380" b="1">
                <a:solidFill>
                  <a:srgbClr val="40AD49"/>
                </a:solidFill>
                <a:latin typeface="Lucida Sans"/>
                <a:cs typeface="Lucida Sans"/>
              </a:rPr>
              <a:t> </a:t>
            </a:r>
            <a:r>
              <a:rPr dirty="0" sz="2200" spc="-195" b="1">
                <a:solidFill>
                  <a:srgbClr val="40AD49"/>
                </a:solidFill>
                <a:latin typeface="Lucida Sans"/>
                <a:cs typeface="Lucida Sans"/>
              </a:rPr>
              <a:t>RESCUE</a:t>
            </a:r>
            <a:endParaRPr sz="2200">
              <a:latin typeface="Lucida Sans"/>
              <a:cs typeface="Lucida Sans"/>
            </a:endParaRPr>
          </a:p>
          <a:p>
            <a:pPr marL="12700" marR="5080">
              <a:lnSpc>
                <a:spcPts val="2300"/>
              </a:lnSpc>
              <a:spcBef>
                <a:spcPts val="340"/>
              </a:spcBef>
            </a:pPr>
            <a:r>
              <a:rPr dirty="0" sz="2200" spc="-185" b="1">
                <a:solidFill>
                  <a:srgbClr val="231F20"/>
                </a:solidFill>
                <a:latin typeface="Arial"/>
                <a:cs typeface="Arial"/>
              </a:rPr>
              <a:t>Donate </a:t>
            </a:r>
            <a:r>
              <a:rPr dirty="0" sz="2200" spc="-180" b="1">
                <a:solidFill>
                  <a:srgbClr val="231F20"/>
                </a:solidFill>
                <a:latin typeface="Arial"/>
                <a:cs typeface="Arial"/>
              </a:rPr>
              <a:t>edible </a:t>
            </a:r>
            <a:r>
              <a:rPr dirty="0" sz="2200" spc="-185" b="1">
                <a:solidFill>
                  <a:srgbClr val="231F20"/>
                </a:solidFill>
                <a:latin typeface="Arial"/>
                <a:cs typeface="Arial"/>
              </a:rPr>
              <a:t>food </a:t>
            </a:r>
            <a:r>
              <a:rPr dirty="0" sz="2200" spc="-130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2200" spc="-254" b="1">
                <a:solidFill>
                  <a:srgbClr val="231F20"/>
                </a:solidFill>
                <a:latin typeface="Arial"/>
                <a:cs typeface="Arial"/>
              </a:rPr>
              <a:t>rescue  </a:t>
            </a:r>
            <a:r>
              <a:rPr dirty="0" sz="2200" spc="-200" b="1">
                <a:solidFill>
                  <a:srgbClr val="231F20"/>
                </a:solidFill>
                <a:latin typeface="Arial"/>
                <a:cs typeface="Arial"/>
              </a:rPr>
              <a:t>organizations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2200" spc="-235" b="1">
                <a:solidFill>
                  <a:srgbClr val="231F20"/>
                </a:solidFill>
                <a:latin typeface="Arial"/>
                <a:cs typeface="Arial"/>
              </a:rPr>
              <a:t>share </a:t>
            </a:r>
            <a:r>
              <a:rPr dirty="0" sz="2200" spc="-155" b="1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neighbors. </a:t>
            </a:r>
            <a:r>
              <a:rPr dirty="0" sz="2200" spc="-190" b="1">
                <a:solidFill>
                  <a:srgbClr val="231F20"/>
                </a:solidFill>
                <a:latin typeface="Arial"/>
                <a:cs typeface="Arial"/>
              </a:rPr>
              <a:t>Extra </a:t>
            </a:r>
            <a:r>
              <a:rPr dirty="0" sz="2200" spc="-185" b="1">
                <a:solidFill>
                  <a:srgbClr val="231F20"/>
                </a:solidFill>
                <a:latin typeface="Arial"/>
                <a:cs typeface="Arial"/>
              </a:rPr>
              <a:t>food </a:t>
            </a:r>
            <a:r>
              <a:rPr dirty="0" sz="2200" spc="-250" b="1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also  </a:t>
            </a:r>
            <a:r>
              <a:rPr dirty="0" sz="2200" spc="-210" b="1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2200" spc="-235" b="1">
                <a:solidFill>
                  <a:srgbClr val="231F20"/>
                </a:solidFill>
                <a:latin typeface="Arial"/>
                <a:cs typeface="Arial"/>
              </a:rPr>
              <a:t>used </a:t>
            </a:r>
            <a:r>
              <a:rPr dirty="0" sz="2200" spc="-130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2200" spc="-170" b="1">
                <a:solidFill>
                  <a:srgbClr val="231F20"/>
                </a:solidFill>
                <a:latin typeface="Arial"/>
                <a:cs typeface="Arial"/>
              </a:rPr>
              <a:t>feed </a:t>
            </a:r>
            <a:r>
              <a:rPr dirty="0" sz="2200" spc="-195" b="1">
                <a:solidFill>
                  <a:srgbClr val="231F20"/>
                </a:solidFill>
                <a:latin typeface="Arial"/>
                <a:cs typeface="Arial"/>
              </a:rPr>
              <a:t>animals </a:t>
            </a:r>
            <a:r>
              <a:rPr dirty="0" sz="2200" spc="-270" b="1">
                <a:solidFill>
                  <a:srgbClr val="231F20"/>
                </a:solidFill>
                <a:latin typeface="Arial"/>
                <a:cs typeface="Arial"/>
              </a:rPr>
              <a:t>such  </a:t>
            </a:r>
            <a:r>
              <a:rPr dirty="0" sz="2200" spc="-254" b="1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backyard</a:t>
            </a:r>
            <a:r>
              <a:rPr dirty="0" sz="2200" spc="-4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50" b="1">
                <a:solidFill>
                  <a:srgbClr val="231F20"/>
                </a:solidFill>
                <a:latin typeface="Arial"/>
                <a:cs typeface="Arial"/>
              </a:rPr>
              <a:t>chickens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280"/>
              </a:lnSpc>
            </a:pPr>
            <a:r>
              <a:rPr dirty="0" sz="2200" spc="-229" b="1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2200" spc="-19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00" b="1">
                <a:solidFill>
                  <a:srgbClr val="231F20"/>
                </a:solidFill>
                <a:latin typeface="Arial"/>
                <a:cs typeface="Arial"/>
              </a:rPr>
              <a:t>livestock.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800" y="6986269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40150" y="1371600"/>
            <a:ext cx="0" cy="5621020"/>
          </a:xfrm>
          <a:custGeom>
            <a:avLst/>
            <a:gdLst/>
            <a:ahLst/>
            <a:cxnLst/>
            <a:rect l="l" t="t" r="r" b="b"/>
            <a:pathLst>
              <a:path w="0" h="5621020">
                <a:moveTo>
                  <a:pt x="0" y="5621020"/>
                </a:moveTo>
                <a:lnTo>
                  <a:pt x="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232650" y="1371600"/>
            <a:ext cx="0" cy="5621020"/>
          </a:xfrm>
          <a:custGeom>
            <a:avLst/>
            <a:gdLst/>
            <a:ahLst/>
            <a:cxnLst/>
            <a:rect l="l" t="t" r="r" b="b"/>
            <a:pathLst>
              <a:path w="0" h="5621020">
                <a:moveTo>
                  <a:pt x="0" y="0"/>
                </a:moveTo>
                <a:lnTo>
                  <a:pt x="0" y="562102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7681" y="2124318"/>
            <a:ext cx="202374" cy="169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347" y="2023567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39" y="0"/>
                </a:moveTo>
                <a:lnTo>
                  <a:pt x="103104" y="0"/>
                </a:lnTo>
                <a:lnTo>
                  <a:pt x="55905" y="10621"/>
                </a:lnTo>
                <a:lnTo>
                  <a:pt x="42778" y="14597"/>
                </a:lnTo>
                <a:lnTo>
                  <a:pt x="30329" y="18499"/>
                </a:lnTo>
                <a:lnTo>
                  <a:pt x="16691" y="23799"/>
                </a:lnTo>
                <a:lnTo>
                  <a:pt x="0" y="31969"/>
                </a:lnTo>
                <a:lnTo>
                  <a:pt x="9533" y="34387"/>
                </a:lnTo>
                <a:lnTo>
                  <a:pt x="30083" y="48492"/>
                </a:lnTo>
                <a:lnTo>
                  <a:pt x="57771" y="80161"/>
                </a:lnTo>
                <a:lnTo>
                  <a:pt x="88722" y="135271"/>
                </a:lnTo>
                <a:lnTo>
                  <a:pt x="104436" y="162155"/>
                </a:lnTo>
                <a:lnTo>
                  <a:pt x="155162" y="212933"/>
                </a:lnTo>
                <a:lnTo>
                  <a:pt x="227728" y="247295"/>
                </a:lnTo>
                <a:lnTo>
                  <a:pt x="254246" y="254442"/>
                </a:lnTo>
                <a:lnTo>
                  <a:pt x="278656" y="253940"/>
                </a:lnTo>
                <a:lnTo>
                  <a:pt x="320858" y="244028"/>
                </a:lnTo>
                <a:lnTo>
                  <a:pt x="334797" y="225009"/>
                </a:lnTo>
                <a:lnTo>
                  <a:pt x="318374" y="189012"/>
                </a:lnTo>
                <a:lnTo>
                  <a:pt x="286104" y="152132"/>
                </a:lnTo>
                <a:lnTo>
                  <a:pt x="245591" y="119569"/>
                </a:lnTo>
                <a:lnTo>
                  <a:pt x="204444" y="96523"/>
                </a:lnTo>
                <a:lnTo>
                  <a:pt x="204698" y="96269"/>
                </a:lnTo>
                <a:lnTo>
                  <a:pt x="360032" y="96269"/>
                </a:lnTo>
                <a:lnTo>
                  <a:pt x="351382" y="79023"/>
                </a:lnTo>
                <a:lnTo>
                  <a:pt x="323537" y="50068"/>
                </a:lnTo>
                <a:lnTo>
                  <a:pt x="287964" y="28250"/>
                </a:lnTo>
                <a:lnTo>
                  <a:pt x="245935" y="12081"/>
                </a:lnTo>
                <a:lnTo>
                  <a:pt x="204439" y="0"/>
                </a:lnTo>
                <a:close/>
              </a:path>
              <a:path w="378459" h="254635">
                <a:moveTo>
                  <a:pt x="360032" y="96269"/>
                </a:moveTo>
                <a:lnTo>
                  <a:pt x="204698" y="96269"/>
                </a:lnTo>
                <a:lnTo>
                  <a:pt x="204952" y="96282"/>
                </a:lnTo>
                <a:lnTo>
                  <a:pt x="221467" y="98178"/>
                </a:lnTo>
                <a:lnTo>
                  <a:pt x="272326" y="112576"/>
                </a:lnTo>
                <a:lnTo>
                  <a:pt x="309079" y="134408"/>
                </a:lnTo>
                <a:lnTo>
                  <a:pt x="337616" y="161014"/>
                </a:lnTo>
                <a:lnTo>
                  <a:pt x="341792" y="166368"/>
                </a:lnTo>
                <a:lnTo>
                  <a:pt x="348092" y="173530"/>
                </a:lnTo>
                <a:lnTo>
                  <a:pt x="355667" y="178920"/>
                </a:lnTo>
                <a:lnTo>
                  <a:pt x="363664" y="178959"/>
                </a:lnTo>
                <a:lnTo>
                  <a:pt x="374161" y="172963"/>
                </a:lnTo>
                <a:lnTo>
                  <a:pt x="378344" y="164468"/>
                </a:lnTo>
                <a:lnTo>
                  <a:pt x="376828" y="147630"/>
                </a:lnTo>
                <a:lnTo>
                  <a:pt x="370230" y="116602"/>
                </a:lnTo>
                <a:lnTo>
                  <a:pt x="360032" y="96269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47681" y="2721218"/>
            <a:ext cx="202374" cy="169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6347" y="26204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19"/>
                </a:lnTo>
                <a:lnTo>
                  <a:pt x="245591" y="119557"/>
                </a:lnTo>
                <a:lnTo>
                  <a:pt x="204444" y="96511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59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47681" y="3318118"/>
            <a:ext cx="202374" cy="169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26347" y="32173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19"/>
                </a:lnTo>
                <a:lnTo>
                  <a:pt x="245591" y="119557"/>
                </a:lnTo>
                <a:lnTo>
                  <a:pt x="204444" y="96511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59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47681" y="3915018"/>
            <a:ext cx="202374" cy="1696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6347" y="38142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21"/>
                </a:lnTo>
                <a:lnTo>
                  <a:pt x="245591" y="119562"/>
                </a:lnTo>
                <a:lnTo>
                  <a:pt x="204444" y="96523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59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47681" y="5400918"/>
            <a:ext cx="202374" cy="1696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26347" y="5300179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83" y="0"/>
                </a:moveTo>
                <a:lnTo>
                  <a:pt x="103048" y="0"/>
                </a:lnTo>
                <a:lnTo>
                  <a:pt x="55905" y="10608"/>
                </a:lnTo>
                <a:lnTo>
                  <a:pt x="42778" y="14585"/>
                </a:lnTo>
                <a:lnTo>
                  <a:pt x="30329" y="18487"/>
                </a:lnTo>
                <a:lnTo>
                  <a:pt x="16691" y="23786"/>
                </a:lnTo>
                <a:lnTo>
                  <a:pt x="0" y="31957"/>
                </a:lnTo>
                <a:lnTo>
                  <a:pt x="9533" y="34374"/>
                </a:lnTo>
                <a:lnTo>
                  <a:pt x="30083" y="48479"/>
                </a:lnTo>
                <a:lnTo>
                  <a:pt x="57771" y="80148"/>
                </a:lnTo>
                <a:lnTo>
                  <a:pt x="88722" y="135258"/>
                </a:lnTo>
                <a:lnTo>
                  <a:pt x="104436" y="162143"/>
                </a:lnTo>
                <a:lnTo>
                  <a:pt x="155162" y="212920"/>
                </a:lnTo>
                <a:lnTo>
                  <a:pt x="227728" y="247282"/>
                </a:lnTo>
                <a:lnTo>
                  <a:pt x="254246" y="254429"/>
                </a:lnTo>
                <a:lnTo>
                  <a:pt x="278656" y="253927"/>
                </a:lnTo>
                <a:lnTo>
                  <a:pt x="320858" y="244015"/>
                </a:lnTo>
                <a:lnTo>
                  <a:pt x="334797" y="224997"/>
                </a:lnTo>
                <a:lnTo>
                  <a:pt x="318374" y="188999"/>
                </a:lnTo>
                <a:lnTo>
                  <a:pt x="286104" y="152121"/>
                </a:lnTo>
                <a:lnTo>
                  <a:pt x="245591" y="119562"/>
                </a:lnTo>
                <a:lnTo>
                  <a:pt x="204444" y="96523"/>
                </a:lnTo>
                <a:lnTo>
                  <a:pt x="204698" y="96257"/>
                </a:lnTo>
                <a:lnTo>
                  <a:pt x="360032" y="96257"/>
                </a:lnTo>
                <a:lnTo>
                  <a:pt x="351382" y="79011"/>
                </a:lnTo>
                <a:lnTo>
                  <a:pt x="323537" y="50056"/>
                </a:lnTo>
                <a:lnTo>
                  <a:pt x="287964" y="28237"/>
                </a:lnTo>
                <a:lnTo>
                  <a:pt x="245935" y="12068"/>
                </a:lnTo>
                <a:lnTo>
                  <a:pt x="204483" y="0"/>
                </a:lnTo>
                <a:close/>
              </a:path>
              <a:path w="378459" h="254635">
                <a:moveTo>
                  <a:pt x="360032" y="96257"/>
                </a:moveTo>
                <a:lnTo>
                  <a:pt x="204698" y="96257"/>
                </a:lnTo>
                <a:lnTo>
                  <a:pt x="204952" y="96269"/>
                </a:lnTo>
                <a:lnTo>
                  <a:pt x="221467" y="98165"/>
                </a:lnTo>
                <a:lnTo>
                  <a:pt x="272326" y="112564"/>
                </a:lnTo>
                <a:lnTo>
                  <a:pt x="309079" y="134395"/>
                </a:lnTo>
                <a:lnTo>
                  <a:pt x="337616" y="161001"/>
                </a:lnTo>
                <a:lnTo>
                  <a:pt x="341792" y="166356"/>
                </a:lnTo>
                <a:lnTo>
                  <a:pt x="348092" y="173517"/>
                </a:lnTo>
                <a:lnTo>
                  <a:pt x="355667" y="178907"/>
                </a:lnTo>
                <a:lnTo>
                  <a:pt x="363664" y="178946"/>
                </a:lnTo>
                <a:lnTo>
                  <a:pt x="374161" y="172950"/>
                </a:lnTo>
                <a:lnTo>
                  <a:pt x="378344" y="164456"/>
                </a:lnTo>
                <a:lnTo>
                  <a:pt x="376828" y="147617"/>
                </a:lnTo>
                <a:lnTo>
                  <a:pt x="370230" y="116589"/>
                </a:lnTo>
                <a:lnTo>
                  <a:pt x="360032" y="96257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47681" y="5997818"/>
            <a:ext cx="202374" cy="169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6347" y="5897067"/>
            <a:ext cx="378460" cy="254635"/>
          </a:xfrm>
          <a:custGeom>
            <a:avLst/>
            <a:gdLst/>
            <a:ahLst/>
            <a:cxnLst/>
            <a:rect l="l" t="t" r="r" b="b"/>
            <a:pathLst>
              <a:path w="378459" h="254635">
                <a:moveTo>
                  <a:pt x="204440" y="0"/>
                </a:moveTo>
                <a:lnTo>
                  <a:pt x="103104" y="0"/>
                </a:lnTo>
                <a:lnTo>
                  <a:pt x="55905" y="10621"/>
                </a:lnTo>
                <a:lnTo>
                  <a:pt x="42778" y="14597"/>
                </a:lnTo>
                <a:lnTo>
                  <a:pt x="30329" y="18499"/>
                </a:lnTo>
                <a:lnTo>
                  <a:pt x="16691" y="23799"/>
                </a:lnTo>
                <a:lnTo>
                  <a:pt x="0" y="31969"/>
                </a:lnTo>
                <a:lnTo>
                  <a:pt x="9533" y="34387"/>
                </a:lnTo>
                <a:lnTo>
                  <a:pt x="30083" y="48492"/>
                </a:lnTo>
                <a:lnTo>
                  <a:pt x="57771" y="80161"/>
                </a:lnTo>
                <a:lnTo>
                  <a:pt x="88722" y="135271"/>
                </a:lnTo>
                <a:lnTo>
                  <a:pt x="104436" y="162155"/>
                </a:lnTo>
                <a:lnTo>
                  <a:pt x="155162" y="212932"/>
                </a:lnTo>
                <a:lnTo>
                  <a:pt x="227728" y="247295"/>
                </a:lnTo>
                <a:lnTo>
                  <a:pt x="254246" y="254441"/>
                </a:lnTo>
                <a:lnTo>
                  <a:pt x="278656" y="253940"/>
                </a:lnTo>
                <a:lnTo>
                  <a:pt x="320858" y="244028"/>
                </a:lnTo>
                <a:lnTo>
                  <a:pt x="334797" y="225009"/>
                </a:lnTo>
                <a:lnTo>
                  <a:pt x="318374" y="189012"/>
                </a:lnTo>
                <a:lnTo>
                  <a:pt x="286104" y="152133"/>
                </a:lnTo>
                <a:lnTo>
                  <a:pt x="245591" y="119575"/>
                </a:lnTo>
                <a:lnTo>
                  <a:pt x="204444" y="96536"/>
                </a:lnTo>
                <a:lnTo>
                  <a:pt x="204698" y="96269"/>
                </a:lnTo>
                <a:lnTo>
                  <a:pt x="360032" y="96269"/>
                </a:lnTo>
                <a:lnTo>
                  <a:pt x="351382" y="79023"/>
                </a:lnTo>
                <a:lnTo>
                  <a:pt x="323537" y="50068"/>
                </a:lnTo>
                <a:lnTo>
                  <a:pt x="287964" y="28250"/>
                </a:lnTo>
                <a:lnTo>
                  <a:pt x="245935" y="12081"/>
                </a:lnTo>
                <a:lnTo>
                  <a:pt x="204440" y="0"/>
                </a:lnTo>
                <a:close/>
              </a:path>
              <a:path w="378459" h="254635">
                <a:moveTo>
                  <a:pt x="360032" y="96269"/>
                </a:moveTo>
                <a:lnTo>
                  <a:pt x="204698" y="96269"/>
                </a:lnTo>
                <a:lnTo>
                  <a:pt x="204952" y="96282"/>
                </a:lnTo>
                <a:lnTo>
                  <a:pt x="221467" y="98178"/>
                </a:lnTo>
                <a:lnTo>
                  <a:pt x="272326" y="112576"/>
                </a:lnTo>
                <a:lnTo>
                  <a:pt x="309079" y="134407"/>
                </a:lnTo>
                <a:lnTo>
                  <a:pt x="337616" y="161014"/>
                </a:lnTo>
                <a:lnTo>
                  <a:pt x="341792" y="166368"/>
                </a:lnTo>
                <a:lnTo>
                  <a:pt x="348092" y="173530"/>
                </a:lnTo>
                <a:lnTo>
                  <a:pt x="355667" y="178920"/>
                </a:lnTo>
                <a:lnTo>
                  <a:pt x="363664" y="178959"/>
                </a:lnTo>
                <a:lnTo>
                  <a:pt x="374161" y="172963"/>
                </a:lnTo>
                <a:lnTo>
                  <a:pt x="378344" y="164468"/>
                </a:lnTo>
                <a:lnTo>
                  <a:pt x="376828" y="147630"/>
                </a:lnTo>
                <a:lnTo>
                  <a:pt x="370230" y="116602"/>
                </a:lnTo>
                <a:lnTo>
                  <a:pt x="360032" y="96269"/>
                </a:lnTo>
                <a:close/>
              </a:path>
            </a:pathLst>
          </a:custGeom>
          <a:solidFill>
            <a:srgbClr val="87C5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715000" y="2049779"/>
            <a:ext cx="4953000" cy="4960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114330" y="292100"/>
            <a:ext cx="274447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55"/>
              <a:t>SO</a:t>
            </a:r>
            <a:r>
              <a:rPr dirty="0" spc="-505"/>
              <a:t>L</a:t>
            </a:r>
            <a:r>
              <a:rPr dirty="0" spc="-550"/>
              <a:t>UTION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206500" y="1111250"/>
            <a:ext cx="8362315" cy="5628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0185">
              <a:lnSpc>
                <a:spcPct val="100000"/>
              </a:lnSpc>
              <a:spcBef>
                <a:spcPts val="100"/>
              </a:spcBef>
            </a:pPr>
            <a:r>
              <a:rPr dirty="0" sz="3000" spc="-310" b="1">
                <a:solidFill>
                  <a:srgbClr val="231F20"/>
                </a:solidFill>
                <a:latin typeface="Arial"/>
                <a:cs typeface="Arial"/>
              </a:rPr>
              <a:t>Feed </a:t>
            </a:r>
            <a:r>
              <a:rPr dirty="0" sz="3000" spc="-320" b="1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3000" spc="-290" b="1">
                <a:solidFill>
                  <a:srgbClr val="231F20"/>
                </a:solidFill>
                <a:latin typeface="Arial"/>
                <a:cs typeface="Arial"/>
              </a:rPr>
              <a:t>landscape, </a:t>
            </a:r>
            <a:r>
              <a:rPr dirty="0" sz="3000" spc="-220" b="1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3000" spc="-200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3000" spc="-210" b="1">
                <a:solidFill>
                  <a:srgbClr val="231F20"/>
                </a:solidFill>
                <a:latin typeface="Arial"/>
                <a:cs typeface="Arial"/>
              </a:rPr>
              <a:t>landfill! </a:t>
            </a:r>
            <a:r>
              <a:rPr dirty="0" sz="3000" spc="-305" b="1">
                <a:solidFill>
                  <a:srgbClr val="231F20"/>
                </a:solidFill>
                <a:latin typeface="Arial"/>
                <a:cs typeface="Arial"/>
              </a:rPr>
              <a:t>Compost</a:t>
            </a:r>
            <a:r>
              <a:rPr dirty="0" sz="3000" spc="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250" b="1">
                <a:solidFill>
                  <a:srgbClr val="231F20"/>
                </a:solidFill>
                <a:latin typeface="Arial"/>
                <a:cs typeface="Arial"/>
              </a:rPr>
              <a:t>today...</a:t>
            </a:r>
            <a:endParaRPr sz="3000">
              <a:latin typeface="Arial"/>
              <a:cs typeface="Arial"/>
            </a:endParaRPr>
          </a:p>
          <a:p>
            <a:pPr marL="12700" marR="4368800">
              <a:lnSpc>
                <a:spcPct val="118700"/>
              </a:lnSpc>
              <a:spcBef>
                <a:spcPts val="1810"/>
              </a:spcBef>
            </a:pPr>
            <a:r>
              <a:rPr dirty="0" sz="3300" spc="-409" b="1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3300" spc="-330" b="1">
                <a:solidFill>
                  <a:srgbClr val="231F20"/>
                </a:solidFill>
                <a:latin typeface="Arial"/>
                <a:cs typeface="Arial"/>
              </a:rPr>
              <a:t>waste </a:t>
            </a:r>
            <a:r>
              <a:rPr dirty="0" sz="3300" spc="-355" b="1">
                <a:solidFill>
                  <a:srgbClr val="231F20"/>
                </a:solidFill>
                <a:latin typeface="Arial"/>
                <a:cs typeface="Arial"/>
              </a:rPr>
              <a:t>disposal  </a:t>
            </a:r>
            <a:r>
              <a:rPr dirty="0" sz="3300" spc="-465" b="1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3300" spc="-450" b="1">
                <a:solidFill>
                  <a:srgbClr val="231F20"/>
                </a:solidFill>
                <a:latin typeface="Arial"/>
                <a:cs typeface="Arial"/>
              </a:rPr>
              <a:t>greenhouse </a:t>
            </a:r>
            <a:r>
              <a:rPr dirty="0" sz="3300" spc="-505" b="1">
                <a:solidFill>
                  <a:srgbClr val="231F20"/>
                </a:solidFill>
                <a:latin typeface="Arial"/>
                <a:cs typeface="Arial"/>
              </a:rPr>
              <a:t>gases  </a:t>
            </a:r>
            <a:r>
              <a:rPr dirty="0" sz="3300" spc="-409" b="1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3300" spc="-300" b="1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dirty="0" sz="3300" spc="-2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300" spc="-405" b="1">
                <a:solidFill>
                  <a:srgbClr val="231F20"/>
                </a:solidFill>
                <a:latin typeface="Arial"/>
                <a:cs typeface="Arial"/>
              </a:rPr>
              <a:t>use</a:t>
            </a:r>
            <a:endParaRPr sz="3300">
              <a:latin typeface="Arial"/>
              <a:cs typeface="Arial"/>
            </a:endParaRPr>
          </a:p>
          <a:p>
            <a:pPr marL="12700" marR="5318125">
              <a:lnSpc>
                <a:spcPts val="3500"/>
              </a:lnSpc>
              <a:spcBef>
                <a:spcPts val="1240"/>
              </a:spcBef>
            </a:pPr>
            <a:r>
              <a:rPr dirty="0" sz="3300" spc="-335" b="1">
                <a:solidFill>
                  <a:srgbClr val="231F20"/>
                </a:solidFill>
                <a:latin typeface="Arial"/>
                <a:cs typeface="Arial"/>
              </a:rPr>
              <a:t>Promote </a:t>
            </a:r>
            <a:r>
              <a:rPr dirty="0" sz="3300" spc="-385" b="1">
                <a:solidFill>
                  <a:srgbClr val="231F20"/>
                </a:solidFill>
                <a:latin typeface="Arial"/>
                <a:cs typeface="Arial"/>
              </a:rPr>
              <a:t>greener,  </a:t>
            </a:r>
            <a:r>
              <a:rPr dirty="0" sz="3300" spc="-300" b="1">
                <a:solidFill>
                  <a:srgbClr val="231F20"/>
                </a:solidFill>
                <a:latin typeface="Arial"/>
                <a:cs typeface="Arial"/>
              </a:rPr>
              <a:t>healthier </a:t>
            </a:r>
            <a:r>
              <a:rPr dirty="0" sz="3300" spc="-395" b="1">
                <a:solidFill>
                  <a:srgbClr val="231F20"/>
                </a:solidFill>
                <a:latin typeface="Arial"/>
                <a:cs typeface="Arial"/>
              </a:rPr>
              <a:t>yards</a:t>
            </a:r>
            <a:r>
              <a:rPr dirty="0" sz="3300" spc="-5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300" spc="-360" b="1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3300" spc="-409" b="1">
                <a:solidFill>
                  <a:srgbClr val="231F20"/>
                </a:solidFill>
                <a:latin typeface="Arial"/>
                <a:cs typeface="Arial"/>
              </a:rPr>
              <a:t>gardens</a:t>
            </a:r>
            <a:endParaRPr sz="3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3300" spc="-335" b="1">
                <a:solidFill>
                  <a:srgbClr val="231F20"/>
                </a:solidFill>
                <a:latin typeface="Arial"/>
                <a:cs typeface="Arial"/>
              </a:rPr>
              <a:t>Improve </a:t>
            </a:r>
            <a:r>
              <a:rPr dirty="0" sz="3300" spc="-330" b="1">
                <a:solidFill>
                  <a:srgbClr val="231F20"/>
                </a:solidFill>
                <a:latin typeface="Arial"/>
                <a:cs typeface="Arial"/>
              </a:rPr>
              <a:t>soil</a:t>
            </a:r>
            <a:r>
              <a:rPr dirty="0" sz="3300" spc="-229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300" spc="-320" b="1">
                <a:solidFill>
                  <a:srgbClr val="231F20"/>
                </a:solidFill>
                <a:latin typeface="Arial"/>
                <a:cs typeface="Arial"/>
              </a:rPr>
              <a:t>structure</a:t>
            </a:r>
            <a:endParaRPr sz="3300">
              <a:latin typeface="Arial"/>
              <a:cs typeface="Arial"/>
            </a:endParaRPr>
          </a:p>
          <a:p>
            <a:pPr marL="12700" marR="4306570">
              <a:lnSpc>
                <a:spcPts val="3500"/>
              </a:lnSpc>
              <a:spcBef>
                <a:spcPts val="1240"/>
              </a:spcBef>
            </a:pPr>
            <a:r>
              <a:rPr dirty="0" sz="3300" spc="-365" b="1">
                <a:solidFill>
                  <a:srgbClr val="231F20"/>
                </a:solidFill>
                <a:latin typeface="Arial"/>
                <a:cs typeface="Arial"/>
              </a:rPr>
              <a:t>Increase </a:t>
            </a:r>
            <a:r>
              <a:rPr dirty="0" sz="3300" spc="-265" b="1">
                <a:solidFill>
                  <a:srgbClr val="231F20"/>
                </a:solidFill>
                <a:latin typeface="Arial"/>
                <a:cs typeface="Arial"/>
              </a:rPr>
              <a:t>nutritional </a:t>
            </a:r>
            <a:r>
              <a:rPr dirty="0" sz="3300" spc="-335" b="1">
                <a:solidFill>
                  <a:srgbClr val="231F20"/>
                </a:solidFill>
                <a:latin typeface="Arial"/>
                <a:cs typeface="Arial"/>
              </a:rPr>
              <a:t>value  </a:t>
            </a:r>
            <a:r>
              <a:rPr dirty="0" sz="3300" spc="-23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3300" spc="-300" b="1">
                <a:solidFill>
                  <a:srgbClr val="231F20"/>
                </a:solidFill>
                <a:latin typeface="Arial"/>
                <a:cs typeface="Arial"/>
              </a:rPr>
              <a:t>edible</a:t>
            </a:r>
            <a:r>
              <a:rPr dirty="0" sz="3300" spc="-395" b="1">
                <a:solidFill>
                  <a:srgbClr val="231F20"/>
                </a:solidFill>
                <a:latin typeface="Arial"/>
                <a:cs typeface="Arial"/>
              </a:rPr>
              <a:t> gardens</a:t>
            </a:r>
            <a:endParaRPr sz="33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50714" y="5444489"/>
            <a:ext cx="1112947" cy="13611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88330" y="5767737"/>
            <a:ext cx="961759" cy="1086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173598" y="6192122"/>
            <a:ext cx="2029460" cy="37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250" b="1">
                <a:solidFill>
                  <a:srgbClr val="231F20"/>
                </a:solidFill>
                <a:latin typeface="Arial"/>
                <a:cs typeface="Arial"/>
              </a:rPr>
              <a:t>Backyard</a:t>
            </a:r>
            <a:r>
              <a:rPr dirty="0" sz="2300" spc="-19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300" spc="-204" b="1">
                <a:solidFill>
                  <a:srgbClr val="231F20"/>
                </a:solidFill>
                <a:latin typeface="Arial"/>
                <a:cs typeface="Arial"/>
              </a:rPr>
              <a:t>options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51062" y="6177809"/>
            <a:ext cx="2068195" cy="37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225" b="1">
                <a:solidFill>
                  <a:srgbClr val="231F20"/>
                </a:solidFill>
                <a:latin typeface="Arial"/>
                <a:cs typeface="Arial"/>
              </a:rPr>
              <a:t>Vermicomposting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5950" y="4894021"/>
            <a:ext cx="4559300" cy="444500"/>
          </a:xfrm>
          <a:prstGeom prst="rect">
            <a:avLst/>
          </a:prstGeom>
          <a:ln w="12700">
            <a:solidFill>
              <a:srgbClr val="40AD49"/>
            </a:solidFill>
          </a:ln>
        </p:spPr>
        <p:txBody>
          <a:bodyPr wrap="square" lIns="0" tIns="39370" rIns="0" bIns="0" rtlCol="0" vert="horz">
            <a:spAutoFit/>
          </a:bodyPr>
          <a:lstStyle/>
          <a:p>
            <a:pPr marL="125095">
              <a:lnSpc>
                <a:spcPct val="100000"/>
              </a:lnSpc>
              <a:spcBef>
                <a:spcPts val="310"/>
              </a:spcBef>
            </a:pPr>
            <a:r>
              <a:rPr dirty="0" sz="2300" spc="-204" b="1">
                <a:solidFill>
                  <a:srgbClr val="231F20"/>
                </a:solidFill>
                <a:latin typeface="Arial"/>
                <a:cs typeface="Arial"/>
              </a:rPr>
              <a:t>Small </a:t>
            </a:r>
            <a:r>
              <a:rPr dirty="0" sz="2300" spc="-270" b="1">
                <a:solidFill>
                  <a:srgbClr val="231F20"/>
                </a:solidFill>
                <a:latin typeface="Arial"/>
                <a:cs typeface="Arial"/>
              </a:rPr>
              <a:t>space </a:t>
            </a:r>
            <a:r>
              <a:rPr dirty="0" sz="2300" spc="-229" b="1">
                <a:solidFill>
                  <a:srgbClr val="231F20"/>
                </a:solidFill>
                <a:latin typeface="Arial"/>
                <a:cs typeface="Arial"/>
              </a:rPr>
              <a:t>(kitchen, </a:t>
            </a:r>
            <a:r>
              <a:rPr dirty="0" sz="2300" spc="-204" b="1">
                <a:solidFill>
                  <a:srgbClr val="231F20"/>
                </a:solidFill>
                <a:latin typeface="Arial"/>
                <a:cs typeface="Arial"/>
              </a:rPr>
              <a:t>patio, </a:t>
            </a:r>
            <a:r>
              <a:rPr dirty="0" sz="2300" spc="-240" b="1">
                <a:solidFill>
                  <a:srgbClr val="231F20"/>
                </a:solidFill>
                <a:latin typeface="Arial"/>
                <a:cs typeface="Arial"/>
              </a:rPr>
              <a:t>small</a:t>
            </a:r>
            <a:r>
              <a:rPr dirty="0" sz="2300" spc="-1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300" spc="-260" b="1">
                <a:solidFill>
                  <a:srgbClr val="231F20"/>
                </a:solidFill>
                <a:latin typeface="Arial"/>
                <a:cs typeface="Arial"/>
              </a:rPr>
              <a:t>yard)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80047" y="2848584"/>
            <a:ext cx="1359458" cy="11608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30331" y="2743200"/>
            <a:ext cx="1648220" cy="11290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29755" y="2809875"/>
            <a:ext cx="2070735" cy="1427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104139">
              <a:lnSpc>
                <a:spcPct val="100000"/>
              </a:lnSpc>
              <a:spcBef>
                <a:spcPts val="100"/>
              </a:spcBef>
            </a:pPr>
            <a:r>
              <a:rPr dirty="0" sz="2300" spc="-190" b="1">
                <a:solidFill>
                  <a:srgbClr val="231F20"/>
                </a:solidFill>
                <a:latin typeface="Arial"/>
                <a:cs typeface="Arial"/>
              </a:rPr>
              <a:t>Primarily</a:t>
            </a:r>
            <a:r>
              <a:rPr dirty="0" sz="2300" spc="-2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300" spc="-200" b="1">
                <a:solidFill>
                  <a:srgbClr val="231F20"/>
                </a:solidFill>
                <a:latin typeface="Arial"/>
                <a:cs typeface="Arial"/>
              </a:rPr>
              <a:t>kitchen </a:t>
            </a:r>
            <a:r>
              <a:rPr dirty="0" sz="2300" spc="-1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300" spc="-275" b="1">
                <a:solidFill>
                  <a:srgbClr val="231F20"/>
                </a:solidFill>
                <a:latin typeface="Arial"/>
                <a:cs typeface="Arial"/>
              </a:rPr>
              <a:t>scraps</a:t>
            </a:r>
            <a:r>
              <a:rPr dirty="0" sz="2300" spc="-19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300" spc="-180" b="1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dirty="0" sz="2300" spc="-19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300" spc="-155" b="1">
                <a:solidFill>
                  <a:srgbClr val="231F20"/>
                </a:solidFill>
                <a:latin typeface="Arial"/>
                <a:cs typeface="Arial"/>
              </a:rPr>
              <a:t>fruits </a:t>
            </a:r>
            <a:r>
              <a:rPr dirty="0" sz="2300" spc="-10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300" spc="-215" b="1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2300" spc="-2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300" spc="-210" b="1">
                <a:solidFill>
                  <a:srgbClr val="231F20"/>
                </a:solidFill>
                <a:latin typeface="Arial"/>
                <a:cs typeface="Arial"/>
              </a:rPr>
              <a:t>vegetables, </a:t>
            </a:r>
            <a:r>
              <a:rPr dirty="0" sz="2300" spc="-1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300" spc="-240" b="1">
                <a:solidFill>
                  <a:srgbClr val="231F20"/>
                </a:solidFill>
                <a:latin typeface="Arial"/>
                <a:cs typeface="Arial"/>
              </a:rPr>
              <a:t>garden </a:t>
            </a:r>
            <a:r>
              <a:rPr dirty="0" sz="2300" spc="-195" b="1">
                <a:solidFill>
                  <a:srgbClr val="231F20"/>
                </a:solidFill>
                <a:latin typeface="Arial"/>
                <a:cs typeface="Arial"/>
              </a:rPr>
              <a:t>trimmings</a:t>
            </a:r>
            <a:endParaRPr sz="2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24801" y="2809875"/>
            <a:ext cx="2514600" cy="1427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300" spc="-229" b="1">
                <a:solidFill>
                  <a:srgbClr val="231F20"/>
                </a:solidFill>
                <a:latin typeface="Arial"/>
                <a:cs typeface="Arial"/>
              </a:rPr>
              <a:t>Lots </a:t>
            </a:r>
            <a:r>
              <a:rPr dirty="0" sz="2300" spc="-15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2300" spc="-229" b="1">
                <a:solidFill>
                  <a:srgbClr val="231F20"/>
                </a:solidFill>
                <a:latin typeface="Arial"/>
                <a:cs typeface="Arial"/>
              </a:rPr>
              <a:t>yard </a:t>
            </a:r>
            <a:r>
              <a:rPr dirty="0" sz="2300" spc="-210" b="1">
                <a:solidFill>
                  <a:srgbClr val="231F20"/>
                </a:solidFill>
                <a:latin typeface="Arial"/>
                <a:cs typeface="Arial"/>
              </a:rPr>
              <a:t>waste  </a:t>
            </a:r>
            <a:r>
              <a:rPr dirty="0" sz="2300" spc="-220" b="1">
                <a:solidFill>
                  <a:srgbClr val="231F20"/>
                </a:solidFill>
                <a:latin typeface="Arial"/>
                <a:cs typeface="Arial"/>
              </a:rPr>
              <a:t>(mowing, </a:t>
            </a:r>
            <a:r>
              <a:rPr dirty="0" sz="2300" spc="-215" b="1">
                <a:solidFill>
                  <a:srgbClr val="231F20"/>
                </a:solidFill>
                <a:latin typeface="Arial"/>
                <a:cs typeface="Arial"/>
              </a:rPr>
              <a:t>pruning,  </a:t>
            </a:r>
            <a:r>
              <a:rPr dirty="0" sz="2300" spc="-220" b="1">
                <a:solidFill>
                  <a:srgbClr val="231F20"/>
                </a:solidFill>
                <a:latin typeface="Arial"/>
                <a:cs typeface="Arial"/>
              </a:rPr>
              <a:t>leaves, </a:t>
            </a:r>
            <a:r>
              <a:rPr dirty="0" sz="2300" spc="-200" b="1">
                <a:solidFill>
                  <a:srgbClr val="231F20"/>
                </a:solidFill>
                <a:latin typeface="Arial"/>
                <a:cs typeface="Arial"/>
              </a:rPr>
              <a:t>kitchen </a:t>
            </a:r>
            <a:r>
              <a:rPr dirty="0" sz="2300" spc="-275" b="1">
                <a:solidFill>
                  <a:srgbClr val="231F20"/>
                </a:solidFill>
                <a:latin typeface="Arial"/>
                <a:cs typeface="Arial"/>
              </a:rPr>
              <a:t>scraps  </a:t>
            </a:r>
            <a:r>
              <a:rPr dirty="0" sz="2300" spc="-229" b="1">
                <a:solidFill>
                  <a:srgbClr val="231F20"/>
                </a:solidFill>
                <a:latin typeface="Arial"/>
                <a:cs typeface="Arial"/>
              </a:rPr>
              <a:t>also</a:t>
            </a:r>
            <a:r>
              <a:rPr dirty="0" sz="2300" spc="-1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300" spc="-229" b="1">
                <a:solidFill>
                  <a:srgbClr val="231F20"/>
                </a:solidFill>
                <a:latin typeface="Arial"/>
                <a:cs typeface="Arial"/>
              </a:rPr>
              <a:t>OK)</a:t>
            </a:r>
            <a:endParaRPr sz="2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78830" y="4881321"/>
            <a:ext cx="4559300" cy="444500"/>
          </a:xfrm>
          <a:prstGeom prst="rect">
            <a:avLst/>
          </a:prstGeom>
          <a:ln w="12700">
            <a:solidFill>
              <a:srgbClr val="00AEEF"/>
            </a:solidFill>
          </a:ln>
        </p:spPr>
        <p:txBody>
          <a:bodyPr wrap="square" lIns="0" tIns="39370" rIns="0" bIns="0" rtlCol="0" vert="horz">
            <a:spAutoFit/>
          </a:bodyPr>
          <a:lstStyle/>
          <a:p>
            <a:pPr marL="176530">
              <a:lnSpc>
                <a:spcPct val="100000"/>
              </a:lnSpc>
              <a:spcBef>
                <a:spcPts val="310"/>
              </a:spcBef>
            </a:pPr>
            <a:r>
              <a:rPr dirty="0" sz="2300" spc="-260" b="1">
                <a:solidFill>
                  <a:srgbClr val="231F20"/>
                </a:solidFill>
                <a:latin typeface="Arial"/>
                <a:cs typeface="Arial"/>
              </a:rPr>
              <a:t>Large </a:t>
            </a:r>
            <a:r>
              <a:rPr dirty="0" sz="2300" spc="-229" b="1">
                <a:solidFill>
                  <a:srgbClr val="231F20"/>
                </a:solidFill>
                <a:latin typeface="Arial"/>
                <a:cs typeface="Arial"/>
              </a:rPr>
              <a:t>yard </a:t>
            </a:r>
            <a:r>
              <a:rPr dirty="0" sz="2300" spc="-160" b="1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2300" spc="-185" b="1">
                <a:solidFill>
                  <a:srgbClr val="231F20"/>
                </a:solidFill>
                <a:latin typeface="Arial"/>
                <a:cs typeface="Arial"/>
              </a:rPr>
              <a:t>lots </a:t>
            </a:r>
            <a:r>
              <a:rPr dirty="0" sz="2300" spc="-15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2300" spc="-175" b="1">
                <a:solidFill>
                  <a:srgbClr val="231F20"/>
                </a:solidFill>
                <a:latin typeface="Arial"/>
                <a:cs typeface="Arial"/>
              </a:rPr>
              <a:t>planted</a:t>
            </a:r>
            <a:r>
              <a:rPr dirty="0" sz="230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300" spc="-270" b="1">
                <a:solidFill>
                  <a:srgbClr val="231F20"/>
                </a:solidFill>
                <a:latin typeface="Arial"/>
                <a:cs typeface="Arial"/>
              </a:rPr>
              <a:t>space</a:t>
            </a:r>
            <a:endParaRPr sz="2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84954" y="4036776"/>
            <a:ext cx="0" cy="649605"/>
          </a:xfrm>
          <a:custGeom>
            <a:avLst/>
            <a:gdLst/>
            <a:ahLst/>
            <a:cxnLst/>
            <a:rect l="l" t="t" r="r" b="b"/>
            <a:pathLst>
              <a:path w="0" h="649604">
                <a:moveTo>
                  <a:pt x="0" y="0"/>
                </a:moveTo>
                <a:lnTo>
                  <a:pt x="0" y="649287"/>
                </a:lnTo>
              </a:path>
            </a:pathLst>
          </a:custGeom>
          <a:ln w="1016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611865" y="4612594"/>
            <a:ext cx="346710" cy="186690"/>
          </a:xfrm>
          <a:custGeom>
            <a:avLst/>
            <a:gdLst/>
            <a:ahLst/>
            <a:cxnLst/>
            <a:rect l="l" t="t" r="r" b="b"/>
            <a:pathLst>
              <a:path w="346710" h="186689">
                <a:moveTo>
                  <a:pt x="346176" y="0"/>
                </a:moveTo>
                <a:lnTo>
                  <a:pt x="0" y="0"/>
                </a:lnTo>
                <a:lnTo>
                  <a:pt x="173088" y="186181"/>
                </a:lnTo>
                <a:lnTo>
                  <a:pt x="346176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84954" y="5408376"/>
            <a:ext cx="0" cy="649605"/>
          </a:xfrm>
          <a:custGeom>
            <a:avLst/>
            <a:gdLst/>
            <a:ahLst/>
            <a:cxnLst/>
            <a:rect l="l" t="t" r="r" b="b"/>
            <a:pathLst>
              <a:path w="0" h="649604">
                <a:moveTo>
                  <a:pt x="0" y="0"/>
                </a:moveTo>
                <a:lnTo>
                  <a:pt x="0" y="649287"/>
                </a:lnTo>
              </a:path>
            </a:pathLst>
          </a:custGeom>
          <a:ln w="1016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611865" y="5984194"/>
            <a:ext cx="346710" cy="186690"/>
          </a:xfrm>
          <a:custGeom>
            <a:avLst/>
            <a:gdLst/>
            <a:ahLst/>
            <a:cxnLst/>
            <a:rect l="l" t="t" r="r" b="b"/>
            <a:pathLst>
              <a:path w="346710" h="186689">
                <a:moveTo>
                  <a:pt x="346176" y="0"/>
                </a:moveTo>
                <a:lnTo>
                  <a:pt x="0" y="0"/>
                </a:lnTo>
                <a:lnTo>
                  <a:pt x="173088" y="186182"/>
                </a:lnTo>
                <a:lnTo>
                  <a:pt x="346176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094771" y="4101727"/>
            <a:ext cx="588645" cy="588645"/>
          </a:xfrm>
          <a:custGeom>
            <a:avLst/>
            <a:gdLst/>
            <a:ahLst/>
            <a:cxnLst/>
            <a:rect l="l" t="t" r="r" b="b"/>
            <a:pathLst>
              <a:path w="588645" h="588645">
                <a:moveTo>
                  <a:pt x="0" y="0"/>
                </a:moveTo>
                <a:lnTo>
                  <a:pt x="588327" y="588327"/>
                </a:lnTo>
              </a:path>
            </a:pathLst>
          </a:custGeom>
          <a:ln w="1016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508754" y="4515711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244792" y="0"/>
                </a:moveTo>
                <a:lnTo>
                  <a:pt x="0" y="244792"/>
                </a:lnTo>
                <a:lnTo>
                  <a:pt x="254038" y="254038"/>
                </a:lnTo>
                <a:lnTo>
                  <a:pt x="244792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048227" y="5473327"/>
            <a:ext cx="588645" cy="588645"/>
          </a:xfrm>
          <a:custGeom>
            <a:avLst/>
            <a:gdLst/>
            <a:ahLst/>
            <a:cxnLst/>
            <a:rect l="l" t="t" r="r" b="b"/>
            <a:pathLst>
              <a:path w="588645" h="588645">
                <a:moveTo>
                  <a:pt x="588327" y="0"/>
                </a:moveTo>
                <a:lnTo>
                  <a:pt x="0" y="588327"/>
                </a:lnTo>
              </a:path>
            </a:pathLst>
          </a:custGeom>
          <a:ln w="1016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968533" y="5887311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9245" y="0"/>
                </a:moveTo>
                <a:lnTo>
                  <a:pt x="0" y="254038"/>
                </a:lnTo>
                <a:lnTo>
                  <a:pt x="254038" y="244792"/>
                </a:lnTo>
                <a:lnTo>
                  <a:pt x="9245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59232" y="5473327"/>
            <a:ext cx="588645" cy="588645"/>
          </a:xfrm>
          <a:custGeom>
            <a:avLst/>
            <a:gdLst/>
            <a:ahLst/>
            <a:cxnLst/>
            <a:rect l="l" t="t" r="r" b="b"/>
            <a:pathLst>
              <a:path w="588645" h="588645">
                <a:moveTo>
                  <a:pt x="0" y="0"/>
                </a:moveTo>
                <a:lnTo>
                  <a:pt x="588327" y="588327"/>
                </a:lnTo>
              </a:path>
            </a:pathLst>
          </a:custGeom>
          <a:ln w="1016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173215" y="5887311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244792" y="0"/>
                </a:moveTo>
                <a:lnTo>
                  <a:pt x="0" y="244792"/>
                </a:lnTo>
                <a:lnTo>
                  <a:pt x="254038" y="254038"/>
                </a:lnTo>
                <a:lnTo>
                  <a:pt x="244792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188183" y="4036776"/>
            <a:ext cx="0" cy="649605"/>
          </a:xfrm>
          <a:custGeom>
            <a:avLst/>
            <a:gdLst/>
            <a:ahLst/>
            <a:cxnLst/>
            <a:rect l="l" t="t" r="r" b="b"/>
            <a:pathLst>
              <a:path w="0" h="649604">
                <a:moveTo>
                  <a:pt x="0" y="0"/>
                </a:moveTo>
                <a:lnTo>
                  <a:pt x="0" y="649287"/>
                </a:lnTo>
              </a:path>
            </a:pathLst>
          </a:custGeom>
          <a:ln w="101600">
            <a:solidFill>
              <a:srgbClr val="00AE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015095" y="4612594"/>
            <a:ext cx="346710" cy="186690"/>
          </a:xfrm>
          <a:custGeom>
            <a:avLst/>
            <a:gdLst/>
            <a:ahLst/>
            <a:cxnLst/>
            <a:rect l="l" t="t" r="r" b="b"/>
            <a:pathLst>
              <a:path w="346709" h="186689">
                <a:moveTo>
                  <a:pt x="346176" y="0"/>
                </a:moveTo>
                <a:lnTo>
                  <a:pt x="0" y="0"/>
                </a:lnTo>
                <a:lnTo>
                  <a:pt x="173088" y="186181"/>
                </a:lnTo>
                <a:lnTo>
                  <a:pt x="346176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188183" y="5408376"/>
            <a:ext cx="0" cy="649605"/>
          </a:xfrm>
          <a:custGeom>
            <a:avLst/>
            <a:gdLst/>
            <a:ahLst/>
            <a:cxnLst/>
            <a:rect l="l" t="t" r="r" b="b"/>
            <a:pathLst>
              <a:path w="0" h="649604">
                <a:moveTo>
                  <a:pt x="0" y="0"/>
                </a:moveTo>
                <a:lnTo>
                  <a:pt x="0" y="649287"/>
                </a:lnTo>
              </a:path>
            </a:pathLst>
          </a:custGeom>
          <a:ln w="101600">
            <a:solidFill>
              <a:srgbClr val="00AE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015095" y="5984194"/>
            <a:ext cx="346710" cy="186690"/>
          </a:xfrm>
          <a:custGeom>
            <a:avLst/>
            <a:gdLst/>
            <a:ahLst/>
            <a:cxnLst/>
            <a:rect l="l" t="t" r="r" b="b"/>
            <a:pathLst>
              <a:path w="346709" h="186689">
                <a:moveTo>
                  <a:pt x="346176" y="0"/>
                </a:moveTo>
                <a:lnTo>
                  <a:pt x="0" y="0"/>
                </a:lnTo>
                <a:lnTo>
                  <a:pt x="173088" y="186182"/>
                </a:lnTo>
                <a:lnTo>
                  <a:pt x="346176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278591" y="292100"/>
            <a:ext cx="241617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84"/>
              <a:t>OPTIONS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992797" y="1111250"/>
            <a:ext cx="8987155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000" spc="-265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3000" spc="-210" b="1">
                <a:solidFill>
                  <a:srgbClr val="231F20"/>
                </a:solidFill>
                <a:latin typeface="Arial"/>
                <a:cs typeface="Arial"/>
              </a:rPr>
              <a:t>BIN </a:t>
            </a:r>
            <a:r>
              <a:rPr dirty="0" sz="3000" spc="-310" b="1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3000" spc="-365" b="1">
                <a:solidFill>
                  <a:srgbClr val="231F20"/>
                </a:solidFill>
                <a:latin typeface="Arial"/>
                <a:cs typeface="Arial"/>
              </a:rPr>
              <a:t>WORM </a:t>
            </a:r>
            <a:r>
              <a:rPr dirty="0" sz="3000" spc="-300" b="1">
                <a:solidFill>
                  <a:srgbClr val="231F20"/>
                </a:solidFill>
                <a:latin typeface="Arial"/>
                <a:cs typeface="Arial"/>
              </a:rPr>
              <a:t>composting </a:t>
            </a:r>
            <a:r>
              <a:rPr dirty="0" sz="3000" spc="-240" b="1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3000" spc="-229" b="1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3000" spc="-3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395" b="1">
                <a:solidFill>
                  <a:srgbClr val="231F20"/>
                </a:solidFill>
                <a:latin typeface="Arial"/>
                <a:cs typeface="Arial"/>
              </a:rPr>
              <a:t>you?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dirty="0" sz="3000" spc="-320" b="1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3000" spc="-325" b="1">
                <a:solidFill>
                  <a:srgbClr val="231F20"/>
                </a:solidFill>
                <a:latin typeface="Arial"/>
                <a:cs typeface="Arial"/>
              </a:rPr>
              <a:t>much </a:t>
            </a:r>
            <a:r>
              <a:rPr dirty="0" sz="3000" spc="-335" b="1">
                <a:solidFill>
                  <a:srgbClr val="231F20"/>
                </a:solidFill>
                <a:latin typeface="Arial"/>
                <a:cs typeface="Arial"/>
              </a:rPr>
              <a:t>waste? </a:t>
            </a:r>
            <a:r>
              <a:rPr dirty="0" sz="3000" spc="-254" b="1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3000" spc="-220" b="1">
                <a:solidFill>
                  <a:srgbClr val="231F20"/>
                </a:solidFill>
                <a:latin typeface="Arial"/>
                <a:cs typeface="Arial"/>
              </a:rPr>
              <a:t>type </a:t>
            </a:r>
            <a:r>
              <a:rPr dirty="0" sz="3000" spc="-200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3000" spc="-335" b="1">
                <a:solidFill>
                  <a:srgbClr val="231F20"/>
                </a:solidFill>
                <a:latin typeface="Arial"/>
                <a:cs typeface="Arial"/>
              </a:rPr>
              <a:t>waste? </a:t>
            </a:r>
            <a:r>
              <a:rPr dirty="0" sz="3000" spc="-254" b="1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3000" spc="-220" b="1">
                <a:solidFill>
                  <a:srgbClr val="231F20"/>
                </a:solidFill>
                <a:latin typeface="Arial"/>
                <a:cs typeface="Arial"/>
              </a:rPr>
              <a:t>type </a:t>
            </a:r>
            <a:r>
              <a:rPr dirty="0" sz="3000" spc="-200" b="1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3000" spc="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395" b="1">
                <a:solidFill>
                  <a:srgbClr val="231F20"/>
                </a:solidFill>
                <a:latin typeface="Arial"/>
                <a:cs typeface="Arial"/>
              </a:rPr>
              <a:t>space?</a:t>
            </a:r>
            <a:endParaRPr sz="3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04808" y="5886138"/>
            <a:ext cx="1282600" cy="836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57400"/>
            <a:ext cx="2133600" cy="243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39200" y="2063762"/>
            <a:ext cx="2133600" cy="2432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09800" y="2057400"/>
            <a:ext cx="2133600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19600" y="2057400"/>
            <a:ext cx="2133587" cy="2438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4495800"/>
            <a:ext cx="2133600" cy="2184400"/>
          </a:xfrm>
          <a:custGeom>
            <a:avLst/>
            <a:gdLst/>
            <a:ahLst/>
            <a:cxnLst/>
            <a:rect l="l" t="t" r="r" b="b"/>
            <a:pathLst>
              <a:path w="2133600" h="2184400">
                <a:moveTo>
                  <a:pt x="0" y="2184400"/>
                </a:moveTo>
                <a:lnTo>
                  <a:pt x="2133600" y="2184400"/>
                </a:lnTo>
                <a:lnTo>
                  <a:pt x="2133600" y="0"/>
                </a:lnTo>
                <a:lnTo>
                  <a:pt x="0" y="0"/>
                </a:lnTo>
                <a:lnTo>
                  <a:pt x="0" y="2184400"/>
                </a:lnTo>
                <a:close/>
              </a:path>
            </a:pathLst>
          </a:custGeom>
          <a:solidFill>
            <a:srgbClr val="683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91343" y="5191125"/>
            <a:ext cx="1557655" cy="701040"/>
          </a:xfrm>
          <a:prstGeom prst="rect">
            <a:avLst/>
          </a:prstGeom>
        </p:spPr>
        <p:txBody>
          <a:bodyPr wrap="square" lIns="0" tIns="129539" rIns="0" bIns="0" rtlCol="0" vert="horz">
            <a:spAutoFit/>
          </a:bodyPr>
          <a:lstStyle/>
          <a:p>
            <a:pPr marL="267335" marR="5080" indent="-255270">
              <a:lnSpc>
                <a:spcPct val="70500"/>
              </a:lnSpc>
              <a:spcBef>
                <a:spcPts val="1019"/>
              </a:spcBef>
            </a:pPr>
            <a:r>
              <a:rPr dirty="0" sz="2600" spc="-250" b="1">
                <a:solidFill>
                  <a:srgbClr val="FFFFFF"/>
                </a:solidFill>
                <a:latin typeface="Arial"/>
                <a:cs typeface="Arial"/>
              </a:rPr>
              <a:t>Here </a:t>
            </a:r>
            <a:r>
              <a:rPr dirty="0" sz="2600" spc="-254" b="1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600" spc="-275" b="1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dirty="0" sz="2600" spc="-280" b="1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dirty="0" sz="2600" spc="-2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215" b="1">
                <a:solidFill>
                  <a:srgbClr val="FFFFFF"/>
                </a:solidFill>
                <a:latin typeface="Arial"/>
                <a:cs typeface="Arial"/>
              </a:rPr>
              <a:t>bin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09800" y="4495800"/>
            <a:ext cx="2133600" cy="2184400"/>
          </a:xfrm>
          <a:custGeom>
            <a:avLst/>
            <a:gdLst/>
            <a:ahLst/>
            <a:cxnLst/>
            <a:rect l="l" t="t" r="r" b="b"/>
            <a:pathLst>
              <a:path w="2133600" h="2184400">
                <a:moveTo>
                  <a:pt x="0" y="2184400"/>
                </a:moveTo>
                <a:lnTo>
                  <a:pt x="2133600" y="2184400"/>
                </a:lnTo>
                <a:lnTo>
                  <a:pt x="2133600" y="0"/>
                </a:lnTo>
                <a:lnTo>
                  <a:pt x="0" y="0"/>
                </a:lnTo>
                <a:lnTo>
                  <a:pt x="0" y="2184400"/>
                </a:lnTo>
                <a:close/>
              </a:path>
            </a:pathLst>
          </a:custGeom>
          <a:solidFill>
            <a:srgbClr val="BEA23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690679" y="4892675"/>
            <a:ext cx="1171575" cy="1374775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algn="ctr" marL="12065" marR="5080" indent="6985">
              <a:lnSpc>
                <a:spcPts val="2500"/>
              </a:lnSpc>
              <a:spcBef>
                <a:spcPts val="700"/>
              </a:spcBef>
            </a:pPr>
            <a:r>
              <a:rPr dirty="0" sz="2600" spc="-250" b="1">
                <a:solidFill>
                  <a:srgbClr val="FFFFFF"/>
                </a:solidFill>
                <a:latin typeface="Arial"/>
                <a:cs typeface="Arial"/>
              </a:rPr>
              <a:t>Easily  </a:t>
            </a:r>
            <a:r>
              <a:rPr dirty="0" sz="2600" spc="-345" b="1">
                <a:solidFill>
                  <a:srgbClr val="FFFFFF"/>
                </a:solidFill>
                <a:latin typeface="Arial"/>
                <a:cs typeface="Arial"/>
              </a:rPr>
              <a:t>access  </a:t>
            </a:r>
            <a:r>
              <a:rPr dirty="0" sz="2600" spc="-210" b="1">
                <a:solidFill>
                  <a:srgbClr val="FFFFFF"/>
                </a:solidFill>
                <a:latin typeface="Arial"/>
                <a:cs typeface="Arial"/>
              </a:rPr>
              <a:t>finished  </a:t>
            </a:r>
            <a:r>
              <a:rPr dirty="0" sz="2600" spc="-42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600" spc="-235" b="1">
                <a:solidFill>
                  <a:srgbClr val="FFFFFF"/>
                </a:solidFill>
                <a:latin typeface="Arial"/>
                <a:cs typeface="Arial"/>
              </a:rPr>
              <a:t>ompost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19600" y="4495800"/>
            <a:ext cx="2133600" cy="2184400"/>
          </a:xfrm>
          <a:custGeom>
            <a:avLst/>
            <a:gdLst/>
            <a:ahLst/>
            <a:cxnLst/>
            <a:rect l="l" t="t" r="r" b="b"/>
            <a:pathLst>
              <a:path w="2133600" h="2184400">
                <a:moveTo>
                  <a:pt x="0" y="2184400"/>
                </a:moveTo>
                <a:lnTo>
                  <a:pt x="2133600" y="2184400"/>
                </a:lnTo>
                <a:lnTo>
                  <a:pt x="2133600" y="0"/>
                </a:lnTo>
                <a:lnTo>
                  <a:pt x="0" y="0"/>
                </a:lnTo>
                <a:lnTo>
                  <a:pt x="0" y="2184400"/>
                </a:lnTo>
                <a:close/>
              </a:path>
            </a:pathLst>
          </a:custGeom>
          <a:solidFill>
            <a:srgbClr val="8CA34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835434" y="5210175"/>
            <a:ext cx="1372870" cy="73914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79070" marR="5080" indent="-167005">
              <a:lnSpc>
                <a:spcPts val="2500"/>
              </a:lnSpc>
              <a:spcBef>
                <a:spcPts val="700"/>
              </a:spcBef>
            </a:pPr>
            <a:r>
              <a:rPr dirty="0" sz="2600" spc="-285" b="1">
                <a:solidFill>
                  <a:srgbClr val="FFFFFF"/>
                </a:solidFill>
                <a:latin typeface="Arial"/>
                <a:cs typeface="Arial"/>
              </a:rPr>
              <a:t>Load </a:t>
            </a:r>
            <a:r>
              <a:rPr dirty="0" sz="2600" spc="-204" b="1">
                <a:solidFill>
                  <a:srgbClr val="FFFFFF"/>
                </a:solidFill>
                <a:latin typeface="Arial"/>
                <a:cs typeface="Arial"/>
              </a:rPr>
              <a:t>from  </a:t>
            </a:r>
            <a:r>
              <a:rPr dirty="0" sz="2600" spc="-175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600" spc="-2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80" b="1">
                <a:solidFill>
                  <a:srgbClr val="FFFFFF"/>
                </a:solidFill>
                <a:latin typeface="Arial"/>
                <a:cs typeface="Arial"/>
              </a:rPr>
              <a:t>top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29400" y="2057400"/>
            <a:ext cx="2133600" cy="2438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629400" y="4495800"/>
            <a:ext cx="2133600" cy="2184400"/>
          </a:xfrm>
          <a:custGeom>
            <a:avLst/>
            <a:gdLst/>
            <a:ahLst/>
            <a:cxnLst/>
            <a:rect l="l" t="t" r="r" b="b"/>
            <a:pathLst>
              <a:path w="2133600" h="2184400">
                <a:moveTo>
                  <a:pt x="0" y="2184400"/>
                </a:moveTo>
                <a:lnTo>
                  <a:pt x="2133600" y="2184400"/>
                </a:lnTo>
                <a:lnTo>
                  <a:pt x="2133600" y="0"/>
                </a:lnTo>
                <a:lnTo>
                  <a:pt x="0" y="0"/>
                </a:lnTo>
                <a:lnTo>
                  <a:pt x="0" y="2184400"/>
                </a:lnTo>
                <a:close/>
              </a:path>
            </a:pathLst>
          </a:custGeom>
          <a:solidFill>
            <a:srgbClr val="9A66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083697" y="5210175"/>
            <a:ext cx="1232535" cy="739775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277495" marR="5080" indent="-265430">
              <a:lnSpc>
                <a:spcPts val="2500"/>
              </a:lnSpc>
              <a:spcBef>
                <a:spcPts val="700"/>
              </a:spcBef>
            </a:pPr>
            <a:r>
              <a:rPr dirty="0" sz="2600" spc="-204" b="1">
                <a:solidFill>
                  <a:srgbClr val="FFFFFF"/>
                </a:solidFill>
                <a:latin typeface="Arial"/>
                <a:cs typeface="Arial"/>
              </a:rPr>
              <a:t>Stir</a:t>
            </a:r>
            <a:r>
              <a:rPr dirty="0" sz="2600" spc="-2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270" b="1">
                <a:solidFill>
                  <a:srgbClr val="FFFFFF"/>
                </a:solidFill>
                <a:latin typeface="Arial"/>
                <a:cs typeface="Arial"/>
              </a:rPr>
              <a:t>every  </a:t>
            </a:r>
            <a:r>
              <a:rPr dirty="0" sz="2600" spc="-275" b="1">
                <a:solidFill>
                  <a:srgbClr val="FFFFFF"/>
                </a:solidFill>
                <a:latin typeface="Arial"/>
                <a:cs typeface="Arial"/>
              </a:rPr>
              <a:t>week</a:t>
            </a:r>
            <a:endParaRPr sz="2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39200" y="4502150"/>
            <a:ext cx="2133600" cy="2178050"/>
          </a:xfrm>
          <a:prstGeom prst="rect">
            <a:avLst/>
          </a:prstGeom>
          <a:solidFill>
            <a:srgbClr val="BDBB4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algn="ctr" marL="143510" marR="135255" indent="-635">
              <a:lnSpc>
                <a:spcPct val="85000"/>
              </a:lnSpc>
              <a:spcBef>
                <a:spcPts val="1750"/>
              </a:spcBef>
            </a:pPr>
            <a:r>
              <a:rPr dirty="0" sz="2600" spc="-229" b="1">
                <a:solidFill>
                  <a:srgbClr val="FFFFFF"/>
                </a:solidFill>
                <a:latin typeface="Arial"/>
                <a:cs typeface="Arial"/>
              </a:rPr>
              <a:t>Harvest  </a:t>
            </a:r>
            <a:r>
              <a:rPr dirty="0" sz="2600" spc="-260" b="1">
                <a:solidFill>
                  <a:srgbClr val="FFFFFF"/>
                </a:solidFill>
                <a:latin typeface="Arial"/>
                <a:cs typeface="Arial"/>
              </a:rPr>
              <a:t>compost </a:t>
            </a:r>
            <a:r>
              <a:rPr dirty="0" sz="2600" spc="-204" b="1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dirty="0" sz="26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80" b="1">
                <a:solidFill>
                  <a:srgbClr val="FFFFFF"/>
                </a:solidFill>
                <a:latin typeface="Arial"/>
                <a:cs typeface="Arial"/>
              </a:rPr>
              <a:t>bottom</a:t>
            </a:r>
            <a:r>
              <a:rPr dirty="0" sz="2600" spc="-20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265" b="1">
                <a:solidFill>
                  <a:srgbClr val="FFFFFF"/>
                </a:solidFill>
                <a:latin typeface="Arial"/>
                <a:cs typeface="Arial"/>
              </a:rPr>
              <a:t>door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0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1200"/>
              </a:spcBef>
            </a:pPr>
            <a:r>
              <a:rPr dirty="0" spc="-615"/>
              <a:t>BACKYARD</a:t>
            </a:r>
            <a:r>
              <a:rPr dirty="0" spc="-640"/>
              <a:t> </a:t>
            </a:r>
            <a:r>
              <a:rPr dirty="0" spc="-560"/>
              <a:t>COMPOSTING</a:t>
            </a:r>
          </a:p>
          <a:p>
            <a:pPr algn="ctr" marL="3175">
              <a:lnSpc>
                <a:spcPct val="100000"/>
              </a:lnSpc>
              <a:spcBef>
                <a:spcPts val="690"/>
              </a:spcBef>
            </a:pPr>
            <a:r>
              <a:rPr dirty="0" sz="3000" spc="-240" b="1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3000" spc="-175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3000" spc="-360" b="1">
                <a:solidFill>
                  <a:srgbClr val="231F20"/>
                </a:solidFill>
                <a:latin typeface="Arial"/>
                <a:cs typeface="Arial"/>
              </a:rPr>
              <a:t>Know </a:t>
            </a:r>
            <a:r>
              <a:rPr dirty="0" sz="3000" spc="-395" b="1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dirty="0" sz="3000" spc="-254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280" b="1">
                <a:solidFill>
                  <a:srgbClr val="231F20"/>
                </a:solidFill>
                <a:latin typeface="Arial"/>
                <a:cs typeface="Arial"/>
              </a:rPr>
              <a:t>Bin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0374" y="2079687"/>
            <a:ext cx="3528060" cy="558800"/>
          </a:xfrm>
          <a:custGeom>
            <a:avLst/>
            <a:gdLst/>
            <a:ahLst/>
            <a:cxnLst/>
            <a:rect l="l" t="t" r="r" b="b"/>
            <a:pathLst>
              <a:path w="3528059" h="558800">
                <a:moveTo>
                  <a:pt x="3527945" y="0"/>
                </a:moveTo>
                <a:lnTo>
                  <a:pt x="457200" y="0"/>
                </a:lnTo>
                <a:lnTo>
                  <a:pt x="192881" y="7143"/>
                </a:lnTo>
                <a:lnTo>
                  <a:pt x="57150" y="57150"/>
                </a:lnTo>
                <a:lnTo>
                  <a:pt x="7143" y="192881"/>
                </a:lnTo>
                <a:lnTo>
                  <a:pt x="0" y="457200"/>
                </a:lnTo>
                <a:lnTo>
                  <a:pt x="0" y="558761"/>
                </a:lnTo>
              </a:path>
            </a:pathLst>
          </a:custGeom>
          <a:ln w="12700">
            <a:solidFill>
              <a:srgbClr val="67A5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67839" y="2079687"/>
            <a:ext cx="3314700" cy="558800"/>
          </a:xfrm>
          <a:custGeom>
            <a:avLst/>
            <a:gdLst/>
            <a:ahLst/>
            <a:cxnLst/>
            <a:rect l="l" t="t" r="r" b="b"/>
            <a:pathLst>
              <a:path w="3314700" h="558800">
                <a:moveTo>
                  <a:pt x="0" y="0"/>
                </a:moveTo>
                <a:lnTo>
                  <a:pt x="2857385" y="0"/>
                </a:lnTo>
                <a:lnTo>
                  <a:pt x="3121704" y="7143"/>
                </a:lnTo>
                <a:lnTo>
                  <a:pt x="3257435" y="57150"/>
                </a:lnTo>
                <a:lnTo>
                  <a:pt x="3307441" y="192881"/>
                </a:lnTo>
                <a:lnTo>
                  <a:pt x="3314585" y="457200"/>
                </a:lnTo>
                <a:lnTo>
                  <a:pt x="3314585" y="558761"/>
                </a:lnTo>
              </a:path>
            </a:pathLst>
          </a:custGeom>
          <a:ln w="12700">
            <a:solidFill>
              <a:srgbClr val="5B986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79499" y="5495721"/>
            <a:ext cx="2805201" cy="133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79672" y="5950403"/>
            <a:ext cx="2849880" cy="671830"/>
          </a:xfrm>
          <a:custGeom>
            <a:avLst/>
            <a:gdLst/>
            <a:ahLst/>
            <a:cxnLst/>
            <a:rect l="l" t="t" r="r" b="b"/>
            <a:pathLst>
              <a:path w="2849879" h="671829">
                <a:moveTo>
                  <a:pt x="2513825" y="0"/>
                </a:moveTo>
                <a:lnTo>
                  <a:pt x="2513825" y="167957"/>
                </a:lnTo>
                <a:lnTo>
                  <a:pt x="0" y="167957"/>
                </a:lnTo>
                <a:lnTo>
                  <a:pt x="0" y="503859"/>
                </a:lnTo>
                <a:lnTo>
                  <a:pt x="2513825" y="503859"/>
                </a:lnTo>
                <a:lnTo>
                  <a:pt x="2513825" y="671804"/>
                </a:lnTo>
                <a:lnTo>
                  <a:pt x="2849727" y="335902"/>
                </a:lnTo>
                <a:lnTo>
                  <a:pt x="2513825" y="0"/>
                </a:lnTo>
                <a:close/>
              </a:path>
            </a:pathLst>
          </a:custGeom>
          <a:solidFill>
            <a:srgbClr val="9A66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4659" y="3129218"/>
            <a:ext cx="822959" cy="69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9156" y="2193442"/>
            <a:ext cx="1117373" cy="759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034599" y="2822368"/>
            <a:ext cx="1953946" cy="2061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67478" y="4943005"/>
            <a:ext cx="1637855" cy="19875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14815" y="292100"/>
            <a:ext cx="654367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20">
                <a:solidFill>
                  <a:srgbClr val="AA4124"/>
                </a:solidFill>
              </a:rPr>
              <a:t>BACKYARD</a:t>
            </a:r>
            <a:r>
              <a:rPr dirty="0" spc="-630">
                <a:solidFill>
                  <a:srgbClr val="AA4124"/>
                </a:solidFill>
              </a:rPr>
              <a:t> </a:t>
            </a:r>
            <a:r>
              <a:rPr dirty="0" spc="-560">
                <a:solidFill>
                  <a:srgbClr val="AA4124"/>
                </a:solidFill>
              </a:rPr>
              <a:t>COMPOSTING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669888" y="2142641"/>
            <a:ext cx="3187065" cy="1953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4769">
              <a:lnSpc>
                <a:spcPts val="2640"/>
              </a:lnSpc>
              <a:spcBef>
                <a:spcPts val="100"/>
              </a:spcBef>
            </a:pPr>
            <a:r>
              <a:rPr dirty="0" sz="2400" spc="-190" b="1">
                <a:solidFill>
                  <a:srgbClr val="5B986D"/>
                </a:solidFill>
                <a:latin typeface="Lucida Sans"/>
                <a:cs typeface="Lucida Sans"/>
              </a:rPr>
              <a:t>50% </a:t>
            </a:r>
            <a:r>
              <a:rPr dirty="0" sz="2400" spc="-210" b="1">
                <a:solidFill>
                  <a:srgbClr val="5B986D"/>
                </a:solidFill>
                <a:latin typeface="Lucida Sans"/>
                <a:cs typeface="Lucida Sans"/>
              </a:rPr>
              <a:t>GREEN</a:t>
            </a:r>
            <a:r>
              <a:rPr dirty="0" sz="2400" spc="-425" b="1">
                <a:solidFill>
                  <a:srgbClr val="5B986D"/>
                </a:solidFill>
                <a:latin typeface="Lucida Sans"/>
                <a:cs typeface="Lucida Sans"/>
              </a:rPr>
              <a:t> </a:t>
            </a:r>
            <a:r>
              <a:rPr dirty="0" sz="2400" spc="-275" b="1">
                <a:solidFill>
                  <a:srgbClr val="5B986D"/>
                </a:solidFill>
                <a:latin typeface="Lucida Sans"/>
                <a:cs typeface="Lucida Sans"/>
              </a:rPr>
              <a:t>MATERIALS</a:t>
            </a:r>
            <a:endParaRPr sz="2400">
              <a:latin typeface="Lucida Sans"/>
              <a:cs typeface="Lucida Sans"/>
            </a:endParaRPr>
          </a:p>
          <a:p>
            <a:pPr algn="ctr">
              <a:lnSpc>
                <a:spcPts val="2400"/>
              </a:lnSpc>
            </a:pPr>
            <a:r>
              <a:rPr dirty="0" sz="2400" spc="-340" b="1">
                <a:solidFill>
                  <a:srgbClr val="231F20"/>
                </a:solidFill>
                <a:latin typeface="Lucida Sans"/>
                <a:cs typeface="Lucida Sans"/>
              </a:rPr>
              <a:t>+</a:t>
            </a:r>
            <a:endParaRPr sz="2400">
              <a:latin typeface="Lucida Sans"/>
              <a:cs typeface="Lucida Sans"/>
            </a:endParaRPr>
          </a:p>
          <a:p>
            <a:pPr marL="12700">
              <a:lnSpc>
                <a:spcPts val="2400"/>
              </a:lnSpc>
            </a:pPr>
            <a:r>
              <a:rPr dirty="0" sz="2400" spc="-190" b="1">
                <a:solidFill>
                  <a:srgbClr val="9A6635"/>
                </a:solidFill>
                <a:latin typeface="Lucida Sans"/>
                <a:cs typeface="Lucida Sans"/>
              </a:rPr>
              <a:t>50% </a:t>
            </a:r>
            <a:r>
              <a:rPr dirty="0" sz="2400" spc="-240" b="1">
                <a:solidFill>
                  <a:srgbClr val="9A6635"/>
                </a:solidFill>
                <a:latin typeface="Lucida Sans"/>
                <a:cs typeface="Lucida Sans"/>
              </a:rPr>
              <a:t>BROWN</a:t>
            </a:r>
            <a:r>
              <a:rPr dirty="0" sz="2400" spc="-450" b="1">
                <a:solidFill>
                  <a:srgbClr val="9A6635"/>
                </a:solidFill>
                <a:latin typeface="Lucida Sans"/>
                <a:cs typeface="Lucida Sans"/>
              </a:rPr>
              <a:t> </a:t>
            </a:r>
            <a:r>
              <a:rPr dirty="0" sz="2400" spc="-275" b="1">
                <a:solidFill>
                  <a:srgbClr val="9A6635"/>
                </a:solidFill>
                <a:latin typeface="Lucida Sans"/>
                <a:cs typeface="Lucida Sans"/>
              </a:rPr>
              <a:t>MATERIALS</a:t>
            </a:r>
            <a:endParaRPr sz="2400">
              <a:latin typeface="Lucida Sans"/>
              <a:cs typeface="Lucida Sans"/>
            </a:endParaRPr>
          </a:p>
          <a:p>
            <a:pPr algn="just" marL="478790" marR="468630" indent="66040">
              <a:lnSpc>
                <a:spcPct val="88500"/>
              </a:lnSpc>
              <a:spcBef>
                <a:spcPts val="90"/>
              </a:spcBef>
            </a:pPr>
            <a:r>
              <a:rPr dirty="0" sz="2400" spc="-300" b="1">
                <a:solidFill>
                  <a:srgbClr val="231F20"/>
                </a:solidFill>
                <a:latin typeface="Lucida Sans"/>
                <a:cs typeface="Lucida Sans"/>
              </a:rPr>
              <a:t>(equal </a:t>
            </a:r>
            <a:r>
              <a:rPr dirty="0" sz="2400" spc="-355" b="1">
                <a:solidFill>
                  <a:srgbClr val="231F20"/>
                </a:solidFill>
                <a:latin typeface="Lucida Sans"/>
                <a:cs typeface="Lucida Sans"/>
              </a:rPr>
              <a:t>by </a:t>
            </a:r>
            <a:r>
              <a:rPr dirty="0" sz="2400" spc="-330" b="1">
                <a:solidFill>
                  <a:srgbClr val="231F20"/>
                </a:solidFill>
                <a:latin typeface="Lucida Sans"/>
                <a:cs typeface="Lucida Sans"/>
              </a:rPr>
              <a:t>volume)  </a:t>
            </a:r>
            <a:r>
              <a:rPr dirty="0" sz="2400" spc="-240" b="1">
                <a:solidFill>
                  <a:srgbClr val="231F20"/>
                </a:solidFill>
                <a:latin typeface="Arial"/>
                <a:cs typeface="Arial"/>
              </a:rPr>
              <a:t>Smaller </a:t>
            </a:r>
            <a:r>
              <a:rPr dirty="0" sz="2400" spc="-235" b="1">
                <a:solidFill>
                  <a:srgbClr val="231F20"/>
                </a:solidFill>
                <a:latin typeface="Arial"/>
                <a:cs typeface="Arial"/>
              </a:rPr>
              <a:t>particles  </a:t>
            </a:r>
            <a:r>
              <a:rPr dirty="0" sz="2400" spc="-295" b="1">
                <a:solidFill>
                  <a:srgbClr val="231F20"/>
                </a:solidFill>
                <a:latin typeface="Arial"/>
                <a:cs typeface="Arial"/>
              </a:rPr>
              <a:t>decomposes</a:t>
            </a:r>
            <a:r>
              <a:rPr dirty="0" sz="2400" spc="-254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400" spc="-204" b="1">
                <a:solidFill>
                  <a:srgbClr val="231F20"/>
                </a:solidFill>
                <a:latin typeface="Arial"/>
                <a:cs typeface="Arial"/>
              </a:rPr>
              <a:t>faster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24108" y="760412"/>
            <a:ext cx="1111885" cy="1205865"/>
          </a:xfrm>
          <a:prstGeom prst="rect">
            <a:avLst/>
          </a:prstGeom>
        </p:spPr>
        <p:txBody>
          <a:bodyPr wrap="square" lIns="0" tIns="210820" rIns="0" bIns="0" rtlCol="0" vert="horz">
            <a:spAutoFit/>
          </a:bodyPr>
          <a:lstStyle/>
          <a:p>
            <a:pPr algn="ctr" marR="17780">
              <a:lnSpc>
                <a:spcPct val="100000"/>
              </a:lnSpc>
              <a:spcBef>
                <a:spcPts val="1660"/>
              </a:spcBef>
            </a:pPr>
            <a:r>
              <a:rPr dirty="0" sz="3000" spc="-320" b="1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dirty="0" sz="3000" spc="-40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605" b="1">
                <a:solidFill>
                  <a:srgbClr val="231F20"/>
                </a:solidFill>
                <a:latin typeface="Arial"/>
                <a:cs typeface="Arial"/>
              </a:rPr>
              <a:t>To</a:t>
            </a:r>
            <a:endParaRPr sz="3000">
              <a:latin typeface="Arial"/>
              <a:cs typeface="Arial"/>
            </a:endParaRPr>
          </a:p>
          <a:p>
            <a:pPr algn="ctr" marL="19050">
              <a:lnSpc>
                <a:spcPct val="100000"/>
              </a:lnSpc>
              <a:spcBef>
                <a:spcPts val="1250"/>
              </a:spcBef>
            </a:pPr>
            <a:r>
              <a:rPr dirty="0" sz="2400" spc="-220" b="1">
                <a:solidFill>
                  <a:srgbClr val="5B986D"/>
                </a:solidFill>
                <a:latin typeface="Lucida Sans"/>
                <a:cs typeface="Lucida Sans"/>
              </a:rPr>
              <a:t>INPUT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31830" y="2142641"/>
            <a:ext cx="416496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640"/>
              </a:lnSpc>
              <a:spcBef>
                <a:spcPts val="100"/>
              </a:spcBef>
            </a:pPr>
            <a:r>
              <a:rPr dirty="0" sz="2400" spc="-325" b="1">
                <a:solidFill>
                  <a:srgbClr val="67A5A0"/>
                </a:solidFill>
                <a:latin typeface="Lucida Sans"/>
                <a:cs typeface="Lucida Sans"/>
              </a:rPr>
              <a:t>WATER </a:t>
            </a:r>
            <a:r>
              <a:rPr dirty="0" sz="2400" spc="-280" b="1">
                <a:solidFill>
                  <a:srgbClr val="67A5A0"/>
                </a:solidFill>
                <a:latin typeface="Lucida Sans"/>
                <a:cs typeface="Lucida Sans"/>
              </a:rPr>
              <a:t>H</a:t>
            </a:r>
            <a:r>
              <a:rPr dirty="0" baseline="-6944" sz="2400" spc="-419" b="1">
                <a:solidFill>
                  <a:srgbClr val="67A5A0"/>
                </a:solidFill>
                <a:latin typeface="Lucida Sans"/>
                <a:cs typeface="Lucida Sans"/>
              </a:rPr>
              <a:t>2</a:t>
            </a:r>
            <a:r>
              <a:rPr dirty="0" sz="2400" spc="-280" b="1">
                <a:solidFill>
                  <a:srgbClr val="67A5A0"/>
                </a:solidFill>
                <a:latin typeface="Lucida Sans"/>
                <a:cs typeface="Lucida Sans"/>
              </a:rPr>
              <a:t>O </a:t>
            </a:r>
            <a:r>
              <a:rPr dirty="0" sz="2400" spc="-204" b="1">
                <a:solidFill>
                  <a:srgbClr val="67A5A0"/>
                </a:solidFill>
                <a:latin typeface="Lucida Sans"/>
                <a:cs typeface="Lucida Sans"/>
              </a:rPr>
              <a:t>&amp; </a:t>
            </a:r>
            <a:r>
              <a:rPr dirty="0" sz="2400" spc="-235" b="1">
                <a:solidFill>
                  <a:srgbClr val="67A5A0"/>
                </a:solidFill>
                <a:latin typeface="Lucida Sans"/>
                <a:cs typeface="Lucida Sans"/>
              </a:rPr>
              <a:t>AIR</a:t>
            </a:r>
            <a:r>
              <a:rPr dirty="0" sz="2400" spc="60" b="1">
                <a:solidFill>
                  <a:srgbClr val="67A5A0"/>
                </a:solidFill>
                <a:latin typeface="Lucida Sans"/>
                <a:cs typeface="Lucida Sans"/>
              </a:rPr>
              <a:t> </a:t>
            </a:r>
            <a:r>
              <a:rPr dirty="0" sz="2400" spc="-270" b="1">
                <a:solidFill>
                  <a:srgbClr val="67A5A0"/>
                </a:solidFill>
                <a:latin typeface="Lucida Sans"/>
                <a:cs typeface="Lucida Sans"/>
              </a:rPr>
              <a:t>O</a:t>
            </a:r>
            <a:r>
              <a:rPr dirty="0" baseline="-6944" sz="2400" spc="-405" b="1">
                <a:solidFill>
                  <a:srgbClr val="67A5A0"/>
                </a:solidFill>
                <a:latin typeface="Lucida Sans"/>
                <a:cs typeface="Lucida Sans"/>
              </a:rPr>
              <a:t>2</a:t>
            </a:r>
            <a:endParaRPr baseline="-6944" sz="2400">
              <a:latin typeface="Lucida Sans"/>
              <a:cs typeface="Lucida Sans"/>
            </a:endParaRPr>
          </a:p>
          <a:p>
            <a:pPr algn="ctr">
              <a:lnSpc>
                <a:spcPts val="2640"/>
              </a:lnSpc>
            </a:pPr>
            <a:r>
              <a:rPr dirty="0" sz="2400" spc="-285" b="1">
                <a:solidFill>
                  <a:srgbClr val="231F20"/>
                </a:solidFill>
                <a:latin typeface="Arial"/>
                <a:cs typeface="Arial"/>
              </a:rPr>
              <a:t>Turn </a:t>
            </a:r>
            <a:r>
              <a:rPr dirty="0" sz="2400" spc="-22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2400" spc="-200" b="1">
                <a:solidFill>
                  <a:srgbClr val="231F20"/>
                </a:solidFill>
                <a:latin typeface="Arial"/>
                <a:cs typeface="Arial"/>
              </a:rPr>
              <a:t>water bin </a:t>
            </a:r>
            <a:r>
              <a:rPr dirty="0" sz="2400" spc="-250" b="1">
                <a:solidFill>
                  <a:srgbClr val="231F20"/>
                </a:solidFill>
                <a:latin typeface="Arial"/>
                <a:cs typeface="Arial"/>
              </a:rPr>
              <a:t>every </a:t>
            </a:r>
            <a:r>
              <a:rPr dirty="0" sz="2400" spc="-185" b="1">
                <a:solidFill>
                  <a:srgbClr val="231F20"/>
                </a:solidFill>
                <a:latin typeface="Arial"/>
                <a:cs typeface="Arial"/>
              </a:rPr>
              <a:t>7-10</a:t>
            </a:r>
            <a:r>
              <a:rPr dirty="0" sz="2400" spc="-3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400" spc="-265" b="1">
                <a:solidFill>
                  <a:srgbClr val="231F20"/>
                </a:solidFill>
                <a:latin typeface="Arial"/>
                <a:cs typeface="Arial"/>
              </a:rPr>
              <a:t>days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9907" y="5165556"/>
            <a:ext cx="34582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4" b="1">
                <a:solidFill>
                  <a:srgbClr val="231F20"/>
                </a:solidFill>
                <a:latin typeface="Arial"/>
                <a:cs typeface="Arial"/>
              </a:rPr>
              <a:t>Add new </a:t>
            </a:r>
            <a:r>
              <a:rPr dirty="0" sz="2400" spc="-195" b="1">
                <a:solidFill>
                  <a:srgbClr val="231F20"/>
                </a:solidFill>
                <a:latin typeface="Arial"/>
                <a:cs typeface="Arial"/>
              </a:rPr>
              <a:t>materials </a:t>
            </a:r>
            <a:r>
              <a:rPr dirty="0" sz="2400" spc="-280" b="1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2400" spc="-265" b="1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dirty="0" sz="2400" spc="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400" spc="-315" b="1">
                <a:solidFill>
                  <a:srgbClr val="231F20"/>
                </a:solidFill>
                <a:latin typeface="Arial"/>
                <a:cs typeface="Arial"/>
              </a:rPr>
              <a:t>go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08604" y="3790288"/>
            <a:ext cx="3876675" cy="215011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marL="1655445">
              <a:lnSpc>
                <a:spcPct val="100000"/>
              </a:lnSpc>
              <a:spcBef>
                <a:spcPts val="520"/>
              </a:spcBef>
            </a:pPr>
            <a:r>
              <a:rPr dirty="0" sz="2400" spc="-175" b="1">
                <a:solidFill>
                  <a:srgbClr val="8CA34C"/>
                </a:solidFill>
                <a:latin typeface="Lucida Sans"/>
                <a:cs typeface="Lucida Sans"/>
              </a:rPr>
              <a:t>6 </a:t>
            </a:r>
            <a:r>
              <a:rPr dirty="0" sz="2400" spc="-405" b="1">
                <a:solidFill>
                  <a:srgbClr val="8CA34C"/>
                </a:solidFill>
                <a:latin typeface="Lucida Sans"/>
                <a:cs typeface="Lucida Sans"/>
              </a:rPr>
              <a:t>TO </a:t>
            </a:r>
            <a:r>
              <a:rPr dirty="0" sz="2400" spc="-175" b="1">
                <a:solidFill>
                  <a:srgbClr val="8CA34C"/>
                </a:solidFill>
                <a:latin typeface="Lucida Sans"/>
                <a:cs typeface="Lucida Sans"/>
              </a:rPr>
              <a:t>9</a:t>
            </a:r>
            <a:r>
              <a:rPr dirty="0" sz="2400" spc="-400" b="1">
                <a:solidFill>
                  <a:srgbClr val="8CA34C"/>
                </a:solidFill>
                <a:latin typeface="Lucida Sans"/>
                <a:cs typeface="Lucida Sans"/>
              </a:rPr>
              <a:t> </a:t>
            </a:r>
            <a:r>
              <a:rPr dirty="0" sz="2400" spc="-300" b="1">
                <a:solidFill>
                  <a:srgbClr val="8CA34C"/>
                </a:solidFill>
                <a:latin typeface="Lucida Sans"/>
                <a:cs typeface="Lucida Sans"/>
              </a:rPr>
              <a:t>MONTHS</a:t>
            </a:r>
            <a:endParaRPr sz="2400">
              <a:latin typeface="Lucida Sans"/>
              <a:cs typeface="Lucida Sans"/>
            </a:endParaRPr>
          </a:p>
          <a:p>
            <a:pPr algn="ctr" marL="1482725" marR="5080" indent="-635">
              <a:lnSpc>
                <a:spcPts val="2400"/>
              </a:lnSpc>
              <a:spcBef>
                <a:spcPts val="900"/>
              </a:spcBef>
            </a:pPr>
            <a:r>
              <a:rPr dirty="0" sz="2400" spc="-270" b="1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2400" spc="-250" b="1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2400" spc="-160" b="1">
                <a:solidFill>
                  <a:srgbClr val="231F20"/>
                </a:solidFill>
                <a:latin typeface="Arial"/>
                <a:cs typeface="Arial"/>
              </a:rPr>
              <a:t>it’s  </a:t>
            </a:r>
            <a:r>
              <a:rPr dirty="0" sz="2400" spc="-240" b="1">
                <a:solidFill>
                  <a:srgbClr val="231F20"/>
                </a:solidFill>
                <a:latin typeface="Arial"/>
                <a:cs typeface="Arial"/>
              </a:rPr>
              <a:t>brown, </a:t>
            </a:r>
            <a:r>
              <a:rPr dirty="0" sz="2400" spc="-235" b="1">
                <a:solidFill>
                  <a:srgbClr val="231F20"/>
                </a:solidFill>
                <a:latin typeface="Arial"/>
                <a:cs typeface="Arial"/>
              </a:rPr>
              <a:t>crumbly </a:t>
            </a:r>
            <a:r>
              <a:rPr dirty="0" sz="2400" spc="-225" b="1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2400" spc="-229" b="1">
                <a:solidFill>
                  <a:srgbClr val="231F20"/>
                </a:solidFill>
                <a:latin typeface="Arial"/>
                <a:cs typeface="Arial"/>
              </a:rPr>
              <a:t>smells </a:t>
            </a:r>
            <a:r>
              <a:rPr dirty="0" sz="2400" spc="-200" b="1">
                <a:solidFill>
                  <a:srgbClr val="231F20"/>
                </a:solidFill>
                <a:latin typeface="Arial"/>
                <a:cs typeface="Arial"/>
              </a:rPr>
              <a:t>like</a:t>
            </a:r>
            <a:r>
              <a:rPr dirty="0" sz="2400" spc="-1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400" spc="-220" b="1">
                <a:solidFill>
                  <a:srgbClr val="231F20"/>
                </a:solidFill>
                <a:latin typeface="Arial"/>
                <a:cs typeface="Arial"/>
              </a:rPr>
              <a:t>soil</a:t>
            </a:r>
            <a:endParaRPr sz="2400">
              <a:latin typeface="Arial"/>
              <a:cs typeface="Arial"/>
            </a:endParaRPr>
          </a:p>
          <a:p>
            <a:pPr marL="12700" marR="2192020" indent="14604">
              <a:lnSpc>
                <a:spcPts val="2400"/>
              </a:lnSpc>
              <a:spcBef>
                <a:spcPts val="525"/>
              </a:spcBef>
            </a:pPr>
            <a:r>
              <a:rPr dirty="0" sz="2400" spc="-265" b="1">
                <a:solidFill>
                  <a:srgbClr val="231F20"/>
                </a:solidFill>
                <a:latin typeface="Arial"/>
                <a:cs typeface="Arial"/>
              </a:rPr>
              <a:t>Remove </a:t>
            </a:r>
            <a:r>
              <a:rPr dirty="0" sz="2400" spc="-190" b="1">
                <a:solidFill>
                  <a:srgbClr val="231F20"/>
                </a:solidFill>
                <a:latin typeface="Arial"/>
                <a:cs typeface="Arial"/>
              </a:rPr>
              <a:t>from  </a:t>
            </a:r>
            <a:r>
              <a:rPr dirty="0" sz="2400" spc="-165" b="1">
                <a:solidFill>
                  <a:srgbClr val="231F20"/>
                </a:solidFill>
                <a:latin typeface="Arial"/>
                <a:cs typeface="Arial"/>
              </a:rPr>
              <a:t>bottom </a:t>
            </a:r>
            <a:r>
              <a:rPr dirty="0" sz="2400" spc="-160" b="1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2400" spc="-2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400" spc="-200" b="1">
                <a:solidFill>
                  <a:srgbClr val="231F20"/>
                </a:solidFill>
                <a:latin typeface="Arial"/>
                <a:cs typeface="Arial"/>
              </a:rPr>
              <a:t>bin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50500" y="2073337"/>
            <a:ext cx="671830" cy="2849880"/>
          </a:xfrm>
          <a:custGeom>
            <a:avLst/>
            <a:gdLst/>
            <a:ahLst/>
            <a:cxnLst/>
            <a:rect l="l" t="t" r="r" b="b"/>
            <a:pathLst>
              <a:path w="671829" h="2849879">
                <a:moveTo>
                  <a:pt x="671804" y="2513825"/>
                </a:moveTo>
                <a:lnTo>
                  <a:pt x="0" y="2513825"/>
                </a:lnTo>
                <a:lnTo>
                  <a:pt x="335902" y="2849727"/>
                </a:lnTo>
                <a:lnTo>
                  <a:pt x="671804" y="2513825"/>
                </a:lnTo>
                <a:close/>
              </a:path>
              <a:path w="671829" h="2849879">
                <a:moveTo>
                  <a:pt x="503847" y="0"/>
                </a:moveTo>
                <a:lnTo>
                  <a:pt x="167944" y="0"/>
                </a:lnTo>
                <a:lnTo>
                  <a:pt x="167944" y="2513825"/>
                </a:lnTo>
                <a:lnTo>
                  <a:pt x="503847" y="2513825"/>
                </a:lnTo>
                <a:lnTo>
                  <a:pt x="503847" y="0"/>
                </a:lnTo>
                <a:close/>
              </a:path>
            </a:pathLst>
          </a:custGeom>
          <a:solidFill>
            <a:srgbClr val="5B98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82039" y="5056832"/>
            <a:ext cx="3557270" cy="558800"/>
          </a:xfrm>
          <a:custGeom>
            <a:avLst/>
            <a:gdLst/>
            <a:ahLst/>
            <a:cxnLst/>
            <a:rect l="l" t="t" r="r" b="b"/>
            <a:pathLst>
              <a:path w="3557270" h="558800">
                <a:moveTo>
                  <a:pt x="0" y="0"/>
                </a:moveTo>
                <a:lnTo>
                  <a:pt x="3099955" y="0"/>
                </a:lnTo>
                <a:lnTo>
                  <a:pt x="3364274" y="7143"/>
                </a:lnTo>
                <a:lnTo>
                  <a:pt x="3500005" y="57150"/>
                </a:lnTo>
                <a:lnTo>
                  <a:pt x="3550011" y="192881"/>
                </a:lnTo>
                <a:lnTo>
                  <a:pt x="3557155" y="457200"/>
                </a:lnTo>
                <a:lnTo>
                  <a:pt x="3557155" y="558761"/>
                </a:lnTo>
              </a:path>
            </a:pathLst>
          </a:custGeom>
          <a:ln w="12700">
            <a:solidFill>
              <a:srgbClr val="8CA34C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4815" y="292100"/>
            <a:ext cx="654367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20">
                <a:solidFill>
                  <a:srgbClr val="AA4124"/>
                </a:solidFill>
              </a:rPr>
              <a:t>BACKYARD</a:t>
            </a:r>
            <a:r>
              <a:rPr dirty="0" spc="-630">
                <a:solidFill>
                  <a:srgbClr val="AA4124"/>
                </a:solidFill>
              </a:rPr>
              <a:t> </a:t>
            </a:r>
            <a:r>
              <a:rPr dirty="0" spc="-560">
                <a:solidFill>
                  <a:srgbClr val="AA4124"/>
                </a:solidFill>
              </a:rPr>
              <a:t>COMPOSTING</a:t>
            </a:r>
          </a:p>
        </p:txBody>
      </p:sp>
      <p:sp>
        <p:nvSpPr>
          <p:cNvPr id="3" name="object 3"/>
          <p:cNvSpPr/>
          <p:nvPr/>
        </p:nvSpPr>
        <p:spPr>
          <a:xfrm>
            <a:off x="5215533" y="5950403"/>
            <a:ext cx="2849880" cy="671830"/>
          </a:xfrm>
          <a:custGeom>
            <a:avLst/>
            <a:gdLst/>
            <a:ahLst/>
            <a:cxnLst/>
            <a:rect l="l" t="t" r="r" b="b"/>
            <a:pathLst>
              <a:path w="2849879" h="671829">
                <a:moveTo>
                  <a:pt x="2513825" y="0"/>
                </a:moveTo>
                <a:lnTo>
                  <a:pt x="2513825" y="167957"/>
                </a:lnTo>
                <a:lnTo>
                  <a:pt x="0" y="167957"/>
                </a:lnTo>
                <a:lnTo>
                  <a:pt x="0" y="503859"/>
                </a:lnTo>
                <a:lnTo>
                  <a:pt x="2513825" y="503859"/>
                </a:lnTo>
                <a:lnTo>
                  <a:pt x="2513825" y="671804"/>
                </a:lnTo>
                <a:lnTo>
                  <a:pt x="2849727" y="335902"/>
                </a:lnTo>
                <a:lnTo>
                  <a:pt x="2513825" y="0"/>
                </a:lnTo>
                <a:close/>
              </a:path>
            </a:pathLst>
          </a:custGeom>
          <a:solidFill>
            <a:srgbClr val="9A66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67478" y="4943005"/>
            <a:ext cx="1637855" cy="1987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794738" y="5518973"/>
            <a:ext cx="2805201" cy="133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150500" y="2073337"/>
            <a:ext cx="671830" cy="2849880"/>
          </a:xfrm>
          <a:custGeom>
            <a:avLst/>
            <a:gdLst/>
            <a:ahLst/>
            <a:cxnLst/>
            <a:rect l="l" t="t" r="r" b="b"/>
            <a:pathLst>
              <a:path w="671829" h="2849879">
                <a:moveTo>
                  <a:pt x="671804" y="2513825"/>
                </a:moveTo>
                <a:lnTo>
                  <a:pt x="0" y="2513825"/>
                </a:lnTo>
                <a:lnTo>
                  <a:pt x="335902" y="2849727"/>
                </a:lnTo>
                <a:lnTo>
                  <a:pt x="671804" y="2513825"/>
                </a:lnTo>
                <a:close/>
              </a:path>
              <a:path w="671829" h="2849879">
                <a:moveTo>
                  <a:pt x="503847" y="0"/>
                </a:moveTo>
                <a:lnTo>
                  <a:pt x="167944" y="0"/>
                </a:lnTo>
                <a:lnTo>
                  <a:pt x="167944" y="2513825"/>
                </a:lnTo>
                <a:lnTo>
                  <a:pt x="503847" y="2513825"/>
                </a:lnTo>
                <a:lnTo>
                  <a:pt x="503847" y="0"/>
                </a:lnTo>
                <a:close/>
              </a:path>
            </a:pathLst>
          </a:custGeom>
          <a:solidFill>
            <a:srgbClr val="5B98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231702" y="760412"/>
            <a:ext cx="2648585" cy="1205865"/>
          </a:xfrm>
          <a:prstGeom prst="rect">
            <a:avLst/>
          </a:prstGeom>
        </p:spPr>
        <p:txBody>
          <a:bodyPr wrap="square" lIns="0" tIns="210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dirty="0" sz="3000" spc="-305" b="1">
                <a:solidFill>
                  <a:srgbClr val="231F20"/>
                </a:solidFill>
                <a:latin typeface="Arial"/>
                <a:cs typeface="Arial"/>
              </a:rPr>
              <a:t>Compost</a:t>
            </a:r>
            <a:r>
              <a:rPr dirty="0" sz="3000" spc="-26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365" b="1">
                <a:solidFill>
                  <a:srgbClr val="231F20"/>
                </a:solidFill>
                <a:latin typeface="Arial"/>
                <a:cs typeface="Arial"/>
              </a:rPr>
              <a:t>Process</a:t>
            </a:r>
            <a:endParaRPr sz="3000">
              <a:latin typeface="Arial"/>
              <a:cs typeface="Arial"/>
            </a:endParaRPr>
          </a:p>
          <a:p>
            <a:pPr marL="848994">
              <a:lnSpc>
                <a:spcPct val="100000"/>
              </a:lnSpc>
              <a:spcBef>
                <a:spcPts val="1250"/>
              </a:spcBef>
            </a:pPr>
            <a:r>
              <a:rPr dirty="0" sz="2400" spc="-220" b="1">
                <a:solidFill>
                  <a:srgbClr val="5B986D"/>
                </a:solidFill>
                <a:latin typeface="Lucida Sans"/>
                <a:cs typeface="Lucida Sans"/>
              </a:rPr>
              <a:t>INPUT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36158" y="3162274"/>
            <a:ext cx="4932045" cy="797560"/>
          </a:xfrm>
          <a:custGeom>
            <a:avLst/>
            <a:gdLst/>
            <a:ahLst/>
            <a:cxnLst/>
            <a:rect l="l" t="t" r="r" b="b"/>
            <a:pathLst>
              <a:path w="4932045" h="797560">
                <a:moveTo>
                  <a:pt x="4931841" y="0"/>
                </a:moveTo>
                <a:lnTo>
                  <a:pt x="457200" y="0"/>
                </a:lnTo>
                <a:lnTo>
                  <a:pt x="192881" y="7143"/>
                </a:lnTo>
                <a:lnTo>
                  <a:pt x="57150" y="57150"/>
                </a:lnTo>
                <a:lnTo>
                  <a:pt x="7143" y="192881"/>
                </a:lnTo>
                <a:lnTo>
                  <a:pt x="0" y="457200"/>
                </a:lnTo>
                <a:lnTo>
                  <a:pt x="0" y="797407"/>
                </a:lnTo>
              </a:path>
            </a:pathLst>
          </a:custGeom>
          <a:ln w="12700">
            <a:solidFill>
              <a:srgbClr val="9A66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4800" y="3162274"/>
            <a:ext cx="4900930" cy="797560"/>
          </a:xfrm>
          <a:custGeom>
            <a:avLst/>
            <a:gdLst/>
            <a:ahLst/>
            <a:cxnLst/>
            <a:rect l="l" t="t" r="r" b="b"/>
            <a:pathLst>
              <a:path w="4900930" h="797560">
                <a:moveTo>
                  <a:pt x="0" y="0"/>
                </a:moveTo>
                <a:lnTo>
                  <a:pt x="4443298" y="0"/>
                </a:lnTo>
                <a:lnTo>
                  <a:pt x="4707616" y="7143"/>
                </a:lnTo>
                <a:lnTo>
                  <a:pt x="4843348" y="57150"/>
                </a:lnTo>
                <a:lnTo>
                  <a:pt x="4893354" y="192881"/>
                </a:lnTo>
                <a:lnTo>
                  <a:pt x="4900498" y="457200"/>
                </a:lnTo>
                <a:lnTo>
                  <a:pt x="4900498" y="797407"/>
                </a:lnTo>
              </a:path>
            </a:pathLst>
          </a:custGeom>
          <a:ln w="12700">
            <a:solidFill>
              <a:srgbClr val="5B986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38811" y="3731790"/>
            <a:ext cx="2475230" cy="558800"/>
          </a:xfrm>
          <a:custGeom>
            <a:avLst/>
            <a:gdLst/>
            <a:ahLst/>
            <a:cxnLst/>
            <a:rect l="l" t="t" r="r" b="b"/>
            <a:pathLst>
              <a:path w="2475229" h="558800">
                <a:moveTo>
                  <a:pt x="2475115" y="0"/>
                </a:moveTo>
                <a:lnTo>
                  <a:pt x="457199" y="0"/>
                </a:lnTo>
                <a:lnTo>
                  <a:pt x="192881" y="7143"/>
                </a:lnTo>
                <a:lnTo>
                  <a:pt x="57149" y="57150"/>
                </a:lnTo>
                <a:lnTo>
                  <a:pt x="7143" y="192881"/>
                </a:lnTo>
                <a:lnTo>
                  <a:pt x="0" y="457200"/>
                </a:lnTo>
                <a:lnTo>
                  <a:pt x="0" y="558761"/>
                </a:lnTo>
              </a:path>
            </a:pathLst>
          </a:custGeom>
          <a:ln w="12700">
            <a:solidFill>
              <a:srgbClr val="5C93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727526" y="3731790"/>
            <a:ext cx="2475230" cy="558800"/>
          </a:xfrm>
          <a:custGeom>
            <a:avLst/>
            <a:gdLst/>
            <a:ahLst/>
            <a:cxnLst/>
            <a:rect l="l" t="t" r="r" b="b"/>
            <a:pathLst>
              <a:path w="2475229" h="558800">
                <a:moveTo>
                  <a:pt x="0" y="0"/>
                </a:moveTo>
                <a:lnTo>
                  <a:pt x="2017915" y="0"/>
                </a:lnTo>
                <a:lnTo>
                  <a:pt x="2282234" y="7143"/>
                </a:lnTo>
                <a:lnTo>
                  <a:pt x="2417965" y="57150"/>
                </a:lnTo>
                <a:lnTo>
                  <a:pt x="2467971" y="192881"/>
                </a:lnTo>
                <a:lnTo>
                  <a:pt x="2475115" y="457200"/>
                </a:lnTo>
                <a:lnTo>
                  <a:pt x="2475115" y="558761"/>
                </a:lnTo>
              </a:path>
            </a:pathLst>
          </a:custGeom>
          <a:ln w="12700">
            <a:solidFill>
              <a:srgbClr val="67A5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15273" y="4630552"/>
            <a:ext cx="2475230" cy="558800"/>
          </a:xfrm>
          <a:custGeom>
            <a:avLst/>
            <a:gdLst/>
            <a:ahLst/>
            <a:cxnLst/>
            <a:rect l="l" t="t" r="r" b="b"/>
            <a:pathLst>
              <a:path w="2475229" h="558800">
                <a:moveTo>
                  <a:pt x="2475115" y="0"/>
                </a:moveTo>
                <a:lnTo>
                  <a:pt x="457199" y="0"/>
                </a:lnTo>
                <a:lnTo>
                  <a:pt x="192881" y="7143"/>
                </a:lnTo>
                <a:lnTo>
                  <a:pt x="57149" y="57149"/>
                </a:lnTo>
                <a:lnTo>
                  <a:pt x="7143" y="192881"/>
                </a:lnTo>
                <a:lnTo>
                  <a:pt x="0" y="457199"/>
                </a:lnTo>
                <a:lnTo>
                  <a:pt x="0" y="558761"/>
                </a:lnTo>
              </a:path>
            </a:pathLst>
          </a:custGeom>
          <a:ln w="12700">
            <a:solidFill>
              <a:srgbClr val="BEA2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782412" y="4630552"/>
            <a:ext cx="2475230" cy="558800"/>
          </a:xfrm>
          <a:custGeom>
            <a:avLst/>
            <a:gdLst/>
            <a:ahLst/>
            <a:cxnLst/>
            <a:rect l="l" t="t" r="r" b="b"/>
            <a:pathLst>
              <a:path w="2475229" h="558800">
                <a:moveTo>
                  <a:pt x="0" y="0"/>
                </a:moveTo>
                <a:lnTo>
                  <a:pt x="2017915" y="0"/>
                </a:lnTo>
                <a:lnTo>
                  <a:pt x="2282234" y="7143"/>
                </a:lnTo>
                <a:lnTo>
                  <a:pt x="2417965" y="57149"/>
                </a:lnTo>
                <a:lnTo>
                  <a:pt x="2467971" y="192881"/>
                </a:lnTo>
                <a:lnTo>
                  <a:pt x="2475115" y="457199"/>
                </a:lnTo>
                <a:lnTo>
                  <a:pt x="2475115" y="558761"/>
                </a:lnTo>
              </a:path>
            </a:pathLst>
          </a:custGeom>
          <a:ln w="12700">
            <a:solidFill>
              <a:srgbClr val="8CA34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790281" y="1403184"/>
            <a:ext cx="822955" cy="696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78561" y="1371600"/>
            <a:ext cx="1117367" cy="759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23964" y="2136025"/>
            <a:ext cx="4231640" cy="944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dirty="0" sz="2200" spc="-235" b="1">
                <a:solidFill>
                  <a:srgbClr val="5B986D"/>
                </a:solidFill>
                <a:latin typeface="Lucida Sans"/>
                <a:cs typeface="Lucida Sans"/>
              </a:rPr>
              <a:t>NITROGEN </a:t>
            </a:r>
            <a:r>
              <a:rPr dirty="0" sz="2200" spc="-240" b="1">
                <a:solidFill>
                  <a:srgbClr val="5B986D"/>
                </a:solidFill>
                <a:latin typeface="Lucida Sans"/>
                <a:cs typeface="Lucida Sans"/>
              </a:rPr>
              <a:t>RICH </a:t>
            </a:r>
            <a:r>
              <a:rPr dirty="0" sz="2200" spc="-190" b="1">
                <a:solidFill>
                  <a:srgbClr val="5B986D"/>
                </a:solidFill>
                <a:latin typeface="Lucida Sans"/>
                <a:cs typeface="Lucida Sans"/>
              </a:rPr>
              <a:t>GREEN</a:t>
            </a:r>
            <a:r>
              <a:rPr dirty="0" sz="2200" spc="-395" b="1">
                <a:solidFill>
                  <a:srgbClr val="5B986D"/>
                </a:solidFill>
                <a:latin typeface="Lucida Sans"/>
                <a:cs typeface="Lucida Sans"/>
              </a:rPr>
              <a:t> </a:t>
            </a:r>
            <a:r>
              <a:rPr dirty="0" sz="2200" spc="-250" b="1">
                <a:solidFill>
                  <a:srgbClr val="5B986D"/>
                </a:solidFill>
                <a:latin typeface="Lucida Sans"/>
                <a:cs typeface="Lucida Sans"/>
              </a:rPr>
              <a:t>MATERIALS</a:t>
            </a:r>
            <a:endParaRPr sz="2200">
              <a:latin typeface="Lucida Sans"/>
              <a:cs typeface="Lucida Sans"/>
            </a:endParaRPr>
          </a:p>
          <a:p>
            <a:pPr marL="2052320" marR="10160" indent="-447675">
              <a:lnSpc>
                <a:spcPts val="2300"/>
              </a:lnSpc>
              <a:spcBef>
                <a:spcPts val="190"/>
              </a:spcBef>
            </a:pPr>
            <a:r>
              <a:rPr dirty="0" sz="2200" spc="-275" b="1">
                <a:solidFill>
                  <a:srgbClr val="231F20"/>
                </a:solidFill>
                <a:latin typeface="Arial"/>
                <a:cs typeface="Arial"/>
              </a:rPr>
              <a:t>Green </a:t>
            </a:r>
            <a:r>
              <a:rPr dirty="0" sz="2200" spc="-285" b="1">
                <a:solidFill>
                  <a:srgbClr val="231F20"/>
                </a:solidFill>
                <a:latin typeface="Arial"/>
                <a:cs typeface="Arial"/>
              </a:rPr>
              <a:t>grass,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food </a:t>
            </a:r>
            <a:r>
              <a:rPr dirty="0" sz="2200" spc="-290" b="1">
                <a:solidFill>
                  <a:srgbClr val="231F20"/>
                </a:solidFill>
                <a:latin typeface="Arial"/>
                <a:cs typeface="Arial"/>
              </a:rPr>
              <a:t>scraps,  </a:t>
            </a:r>
            <a:r>
              <a:rPr dirty="0" sz="2200" spc="-235" b="1">
                <a:solidFill>
                  <a:srgbClr val="231F20"/>
                </a:solidFill>
                <a:latin typeface="Arial"/>
                <a:cs typeface="Arial"/>
              </a:rPr>
              <a:t>fresh </a:t>
            </a:r>
            <a:r>
              <a:rPr dirty="0" sz="2200" spc="-190" b="1">
                <a:solidFill>
                  <a:srgbClr val="231F20"/>
                </a:solidFill>
                <a:latin typeface="Arial"/>
                <a:cs typeface="Arial"/>
              </a:rPr>
              <a:t>plant</a:t>
            </a:r>
            <a:r>
              <a:rPr dirty="0" sz="2200" spc="-29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220" b="1">
                <a:solidFill>
                  <a:srgbClr val="231F20"/>
                </a:solidFill>
                <a:latin typeface="Arial"/>
                <a:cs typeface="Arial"/>
              </a:rPr>
              <a:t>materials</a:t>
            </a:r>
            <a:endParaRPr sz="2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92800" y="2136025"/>
            <a:ext cx="4608830" cy="944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dirty="0" sz="2200" spc="-250" b="1">
                <a:solidFill>
                  <a:srgbClr val="9A6635"/>
                </a:solidFill>
                <a:latin typeface="Lucida Sans"/>
                <a:cs typeface="Lucida Sans"/>
              </a:rPr>
              <a:t>CARBON </a:t>
            </a:r>
            <a:r>
              <a:rPr dirty="0" sz="2200" spc="-240" b="1">
                <a:solidFill>
                  <a:srgbClr val="9A6635"/>
                </a:solidFill>
                <a:latin typeface="Lucida Sans"/>
                <a:cs typeface="Lucida Sans"/>
              </a:rPr>
              <a:t>RICH </a:t>
            </a:r>
            <a:r>
              <a:rPr dirty="0" sz="2200" spc="-220" b="1">
                <a:solidFill>
                  <a:srgbClr val="9A6635"/>
                </a:solidFill>
                <a:latin typeface="Lucida Sans"/>
                <a:cs typeface="Lucida Sans"/>
              </a:rPr>
              <a:t>BROWN</a:t>
            </a:r>
            <a:r>
              <a:rPr dirty="0" sz="2200" spc="-335" b="1">
                <a:solidFill>
                  <a:srgbClr val="9A6635"/>
                </a:solidFill>
                <a:latin typeface="Lucida Sans"/>
                <a:cs typeface="Lucida Sans"/>
              </a:rPr>
              <a:t> </a:t>
            </a:r>
            <a:r>
              <a:rPr dirty="0" sz="2200" spc="-250" b="1">
                <a:solidFill>
                  <a:srgbClr val="9A6635"/>
                </a:solidFill>
                <a:latin typeface="Lucida Sans"/>
                <a:cs typeface="Lucida Sans"/>
              </a:rPr>
              <a:t>MATERIALS</a:t>
            </a:r>
            <a:endParaRPr sz="2200">
              <a:latin typeface="Lucida Sans"/>
              <a:cs typeface="Lucida Sans"/>
            </a:endParaRPr>
          </a:p>
          <a:p>
            <a:pPr marL="12700" marR="5080">
              <a:lnSpc>
                <a:spcPts val="2300"/>
              </a:lnSpc>
              <a:spcBef>
                <a:spcPts val="190"/>
              </a:spcBef>
            </a:pPr>
            <a:r>
              <a:rPr dirty="0" sz="2200" spc="-195" b="1">
                <a:solidFill>
                  <a:srgbClr val="231F20"/>
                </a:solidFill>
                <a:latin typeface="Arial"/>
                <a:cs typeface="Arial"/>
              </a:rPr>
              <a:t>Dried </a:t>
            </a:r>
            <a:r>
              <a:rPr dirty="0" sz="2200" spc="-210" b="1">
                <a:solidFill>
                  <a:srgbClr val="231F20"/>
                </a:solidFill>
                <a:latin typeface="Arial"/>
                <a:cs typeface="Arial"/>
              </a:rPr>
              <a:t>leaves, </a:t>
            </a:r>
            <a:r>
              <a:rPr dirty="0" sz="2200" spc="-140" b="1">
                <a:solidFill>
                  <a:srgbClr val="231F20"/>
                </a:solidFill>
                <a:latin typeface="Arial"/>
                <a:cs typeface="Arial"/>
              </a:rPr>
              <a:t>straw/hay, </a:t>
            </a:r>
            <a:r>
              <a:rPr dirty="0" sz="2200" spc="-240" b="1">
                <a:solidFill>
                  <a:srgbClr val="231F20"/>
                </a:solidFill>
                <a:latin typeface="Arial"/>
                <a:cs typeface="Arial"/>
              </a:rPr>
              <a:t>woody </a:t>
            </a:r>
            <a:r>
              <a:rPr dirty="0" sz="2200" spc="-175" b="1">
                <a:solidFill>
                  <a:srgbClr val="231F20"/>
                </a:solidFill>
                <a:latin typeface="Arial"/>
                <a:cs typeface="Arial"/>
              </a:rPr>
              <a:t>materials,  </a:t>
            </a:r>
            <a:r>
              <a:rPr dirty="0" sz="2200" spc="-195" b="1">
                <a:solidFill>
                  <a:srgbClr val="231F20"/>
                </a:solidFill>
                <a:latin typeface="Arial"/>
                <a:cs typeface="Arial"/>
              </a:rPr>
              <a:t>newspaper/cardboard</a:t>
            </a:r>
            <a:endParaRPr sz="2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92800" y="3152238"/>
            <a:ext cx="4274820" cy="1362710"/>
          </a:xfrm>
          <a:prstGeom prst="rect">
            <a:avLst/>
          </a:prstGeom>
        </p:spPr>
        <p:txBody>
          <a:bodyPr wrap="square" lIns="0" tIns="2000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75"/>
              </a:spcBef>
            </a:pPr>
            <a:r>
              <a:rPr dirty="0" sz="2200" spc="-215" b="1">
                <a:solidFill>
                  <a:srgbClr val="5C93BA"/>
                </a:solidFill>
                <a:latin typeface="Lucida Sans"/>
                <a:cs typeface="Lucida Sans"/>
              </a:rPr>
              <a:t>AIR</a:t>
            </a:r>
            <a:r>
              <a:rPr dirty="0" sz="2200" spc="155" b="1">
                <a:solidFill>
                  <a:srgbClr val="5C93BA"/>
                </a:solidFill>
                <a:latin typeface="Lucida Sans"/>
                <a:cs typeface="Lucida Sans"/>
              </a:rPr>
              <a:t> </a:t>
            </a:r>
            <a:r>
              <a:rPr dirty="0" sz="2200" spc="-260" b="1">
                <a:solidFill>
                  <a:srgbClr val="5C93BA"/>
                </a:solidFill>
                <a:latin typeface="Lucida Sans"/>
                <a:cs typeface="Lucida Sans"/>
              </a:rPr>
              <a:t>O</a:t>
            </a:r>
            <a:r>
              <a:rPr dirty="0" baseline="-6944" sz="2400" spc="-390" b="1">
                <a:solidFill>
                  <a:srgbClr val="5C93BA"/>
                </a:solidFill>
                <a:latin typeface="Lucida Sans"/>
                <a:cs typeface="Lucida Sans"/>
              </a:rPr>
              <a:t>2</a:t>
            </a:r>
            <a:endParaRPr baseline="-6944" sz="2400">
              <a:latin typeface="Lucida Sans"/>
              <a:cs typeface="Lucida Sans"/>
            </a:endParaRPr>
          </a:p>
          <a:p>
            <a:pPr marL="12700">
              <a:lnSpc>
                <a:spcPts val="2470"/>
              </a:lnSpc>
              <a:spcBef>
                <a:spcPts val="1470"/>
              </a:spcBef>
            </a:pPr>
            <a:r>
              <a:rPr dirty="0" sz="2200" spc="-220" b="1">
                <a:solidFill>
                  <a:srgbClr val="BEA23D"/>
                </a:solidFill>
                <a:latin typeface="Lucida Sans"/>
                <a:cs typeface="Lucida Sans"/>
              </a:rPr>
              <a:t>MICRO-ORGANISMS</a:t>
            </a:r>
            <a:endParaRPr sz="2200">
              <a:latin typeface="Lucida Sans"/>
              <a:cs typeface="Lucida Sans"/>
            </a:endParaRPr>
          </a:p>
          <a:p>
            <a:pPr marL="12700">
              <a:lnSpc>
                <a:spcPts val="2470"/>
              </a:lnSpc>
            </a:pPr>
            <a:r>
              <a:rPr dirty="0" sz="2200" spc="-190" b="1">
                <a:solidFill>
                  <a:srgbClr val="231F20"/>
                </a:solidFill>
                <a:latin typeface="Arial"/>
                <a:cs typeface="Arial"/>
              </a:rPr>
              <a:t>Bacteria, </a:t>
            </a:r>
            <a:r>
              <a:rPr dirty="0" sz="2200" spc="-210" b="1">
                <a:solidFill>
                  <a:srgbClr val="231F20"/>
                </a:solidFill>
                <a:latin typeface="Arial"/>
                <a:cs typeface="Arial"/>
              </a:rPr>
              <a:t>fungus, </a:t>
            </a:r>
            <a:r>
              <a:rPr dirty="0" sz="2200" spc="-195" b="1">
                <a:solidFill>
                  <a:srgbClr val="231F20"/>
                </a:solidFill>
                <a:latin typeface="Arial"/>
                <a:cs typeface="Arial"/>
              </a:rPr>
              <a:t>nematodes,</a:t>
            </a:r>
            <a:r>
              <a:rPr dirty="0" sz="22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195" b="1">
                <a:solidFill>
                  <a:srgbClr val="231F20"/>
                </a:solidFill>
                <a:latin typeface="Arial"/>
                <a:cs typeface="Arial"/>
              </a:rPr>
              <a:t>protazoa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37480" y="3152238"/>
            <a:ext cx="3818254" cy="1362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42720" marR="5080" indent="946150">
              <a:lnSpc>
                <a:spcPct val="155800"/>
              </a:lnSpc>
              <a:spcBef>
                <a:spcPts val="100"/>
              </a:spcBef>
            </a:pPr>
            <a:r>
              <a:rPr dirty="0" sz="2200" spc="-300" b="1">
                <a:solidFill>
                  <a:srgbClr val="67A5A0"/>
                </a:solidFill>
                <a:latin typeface="Lucida Sans"/>
                <a:cs typeface="Lucida Sans"/>
              </a:rPr>
              <a:t>WATER </a:t>
            </a:r>
            <a:r>
              <a:rPr dirty="0" sz="2200" spc="-260" b="1">
                <a:solidFill>
                  <a:srgbClr val="67A5A0"/>
                </a:solidFill>
                <a:latin typeface="Lucida Sans"/>
                <a:cs typeface="Lucida Sans"/>
              </a:rPr>
              <a:t>H</a:t>
            </a:r>
            <a:r>
              <a:rPr dirty="0" baseline="-6944" sz="2400" spc="-390" b="1">
                <a:solidFill>
                  <a:srgbClr val="67A5A0"/>
                </a:solidFill>
                <a:latin typeface="Lucida Sans"/>
                <a:cs typeface="Lucida Sans"/>
              </a:rPr>
              <a:t>2</a:t>
            </a:r>
            <a:r>
              <a:rPr dirty="0" sz="2200" spc="-260" b="1">
                <a:solidFill>
                  <a:srgbClr val="67A5A0"/>
                </a:solidFill>
                <a:latin typeface="Lucida Sans"/>
                <a:cs typeface="Lucida Sans"/>
              </a:rPr>
              <a:t>O  </a:t>
            </a:r>
            <a:r>
              <a:rPr dirty="0" sz="2200" spc="-430" b="1">
                <a:solidFill>
                  <a:srgbClr val="8CA34C"/>
                </a:solidFill>
                <a:latin typeface="Lucida Sans"/>
                <a:cs typeface="Lucida Sans"/>
              </a:rPr>
              <a:t>M</a:t>
            </a:r>
            <a:r>
              <a:rPr dirty="0" sz="2200" spc="-395" b="1">
                <a:solidFill>
                  <a:srgbClr val="8CA34C"/>
                </a:solidFill>
                <a:latin typeface="Lucida Sans"/>
                <a:cs typeface="Lucida Sans"/>
              </a:rPr>
              <a:t>A</a:t>
            </a:r>
            <a:r>
              <a:rPr dirty="0" sz="2200" spc="-325" b="1">
                <a:solidFill>
                  <a:srgbClr val="8CA34C"/>
                </a:solidFill>
                <a:latin typeface="Lucida Sans"/>
                <a:cs typeface="Lucida Sans"/>
              </a:rPr>
              <a:t>C</a:t>
            </a:r>
            <a:r>
              <a:rPr dirty="0" sz="2200" spc="-330" b="1">
                <a:solidFill>
                  <a:srgbClr val="8CA34C"/>
                </a:solidFill>
                <a:latin typeface="Lucida Sans"/>
                <a:cs typeface="Lucida Sans"/>
              </a:rPr>
              <a:t>R</a:t>
            </a:r>
            <a:r>
              <a:rPr dirty="0" sz="2200" spc="-220" b="1">
                <a:solidFill>
                  <a:srgbClr val="8CA34C"/>
                </a:solidFill>
                <a:latin typeface="Lucida Sans"/>
                <a:cs typeface="Lucida Sans"/>
              </a:rPr>
              <a:t>O-O</a:t>
            </a:r>
            <a:r>
              <a:rPr dirty="0" sz="2200" spc="-245" b="1">
                <a:solidFill>
                  <a:srgbClr val="8CA34C"/>
                </a:solidFill>
                <a:latin typeface="Lucida Sans"/>
                <a:cs typeface="Lucida Sans"/>
              </a:rPr>
              <a:t>R</a:t>
            </a:r>
            <a:r>
              <a:rPr dirty="0" sz="2200" spc="-305" b="1">
                <a:solidFill>
                  <a:srgbClr val="8CA34C"/>
                </a:solidFill>
                <a:latin typeface="Lucida Sans"/>
                <a:cs typeface="Lucida Sans"/>
              </a:rPr>
              <a:t>G</a:t>
            </a:r>
            <a:r>
              <a:rPr dirty="0" sz="2200" spc="-250" b="1">
                <a:solidFill>
                  <a:srgbClr val="8CA34C"/>
                </a:solidFill>
                <a:latin typeface="Lucida Sans"/>
                <a:cs typeface="Lucida Sans"/>
              </a:rPr>
              <a:t>ANISMS</a:t>
            </a:r>
            <a:endParaRPr sz="2200">
              <a:latin typeface="Lucida Sans"/>
              <a:cs typeface="Lucida Sans"/>
            </a:endParaRPr>
          </a:p>
          <a:p>
            <a:pPr marL="12700">
              <a:lnSpc>
                <a:spcPts val="2300"/>
              </a:lnSpc>
            </a:pPr>
            <a:r>
              <a:rPr dirty="0" sz="2200" spc="-250" b="1">
                <a:solidFill>
                  <a:srgbClr val="231F20"/>
                </a:solidFill>
                <a:latin typeface="Arial"/>
                <a:cs typeface="Arial"/>
              </a:rPr>
              <a:t>Worms, </a:t>
            </a:r>
            <a:r>
              <a:rPr dirty="0" sz="2200" spc="-204" b="1">
                <a:solidFill>
                  <a:srgbClr val="231F20"/>
                </a:solidFill>
                <a:latin typeface="Arial"/>
                <a:cs typeface="Arial"/>
              </a:rPr>
              <a:t>insects,</a:t>
            </a:r>
            <a:r>
              <a:rPr dirty="0" sz="22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195" b="1">
                <a:solidFill>
                  <a:srgbClr val="231F20"/>
                </a:solidFill>
                <a:latin typeface="Arial"/>
                <a:cs typeface="Arial"/>
              </a:rPr>
              <a:t>micro-anthropods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7240466" y="5461471"/>
            <a:ext cx="102806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260" b="1">
                <a:solidFill>
                  <a:srgbClr val="9A6635"/>
                </a:solidFill>
                <a:latin typeface="Lucida Sans"/>
                <a:cs typeface="Lucida Sans"/>
              </a:rPr>
              <a:t>OUTPUT</a:t>
            </a:r>
            <a:endParaRPr sz="2200">
              <a:latin typeface="Lucida Sans"/>
              <a:cs typeface="Lucida San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060220" y="5544022"/>
            <a:ext cx="2475230" cy="558800"/>
          </a:xfrm>
          <a:custGeom>
            <a:avLst/>
            <a:gdLst/>
            <a:ahLst/>
            <a:cxnLst/>
            <a:rect l="l" t="t" r="r" b="b"/>
            <a:pathLst>
              <a:path w="2475229" h="558800">
                <a:moveTo>
                  <a:pt x="0" y="558761"/>
                </a:moveTo>
                <a:lnTo>
                  <a:pt x="2017915" y="558761"/>
                </a:lnTo>
                <a:lnTo>
                  <a:pt x="2282234" y="551618"/>
                </a:lnTo>
                <a:lnTo>
                  <a:pt x="2417965" y="501611"/>
                </a:lnTo>
                <a:lnTo>
                  <a:pt x="2467971" y="365880"/>
                </a:lnTo>
                <a:lnTo>
                  <a:pt x="2475115" y="101561"/>
                </a:lnTo>
                <a:lnTo>
                  <a:pt x="2475115" y="0"/>
                </a:lnTo>
              </a:path>
            </a:pathLst>
          </a:custGeom>
          <a:ln w="12700">
            <a:solidFill>
              <a:srgbClr val="BEA2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060220" y="5030949"/>
            <a:ext cx="2475230" cy="558800"/>
          </a:xfrm>
          <a:custGeom>
            <a:avLst/>
            <a:gdLst/>
            <a:ahLst/>
            <a:cxnLst/>
            <a:rect l="l" t="t" r="r" b="b"/>
            <a:pathLst>
              <a:path w="2475229" h="558800">
                <a:moveTo>
                  <a:pt x="0" y="558761"/>
                </a:moveTo>
                <a:lnTo>
                  <a:pt x="2017915" y="558761"/>
                </a:lnTo>
                <a:lnTo>
                  <a:pt x="2282234" y="551618"/>
                </a:lnTo>
                <a:lnTo>
                  <a:pt x="2417965" y="501611"/>
                </a:lnTo>
                <a:lnTo>
                  <a:pt x="2467971" y="365880"/>
                </a:lnTo>
                <a:lnTo>
                  <a:pt x="2475115" y="101561"/>
                </a:lnTo>
                <a:lnTo>
                  <a:pt x="2475115" y="0"/>
                </a:lnTo>
              </a:path>
            </a:pathLst>
          </a:custGeom>
          <a:ln w="12700">
            <a:solidFill>
              <a:srgbClr val="67A5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060220" y="6057101"/>
            <a:ext cx="2475230" cy="558800"/>
          </a:xfrm>
          <a:custGeom>
            <a:avLst/>
            <a:gdLst/>
            <a:ahLst/>
            <a:cxnLst/>
            <a:rect l="l" t="t" r="r" b="b"/>
            <a:pathLst>
              <a:path w="2475229" h="558800">
                <a:moveTo>
                  <a:pt x="0" y="558761"/>
                </a:moveTo>
                <a:lnTo>
                  <a:pt x="2017915" y="558761"/>
                </a:lnTo>
                <a:lnTo>
                  <a:pt x="2282234" y="551618"/>
                </a:lnTo>
                <a:lnTo>
                  <a:pt x="2417965" y="501611"/>
                </a:lnTo>
                <a:lnTo>
                  <a:pt x="2467971" y="365880"/>
                </a:lnTo>
                <a:lnTo>
                  <a:pt x="2475115" y="101561"/>
                </a:lnTo>
                <a:lnTo>
                  <a:pt x="2475115" y="0"/>
                </a:lnTo>
              </a:path>
            </a:pathLst>
          </a:custGeom>
          <a:ln w="12700">
            <a:solidFill>
              <a:srgbClr val="F5835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2558431" y="4994268"/>
            <a:ext cx="1743075" cy="1536065"/>
          </a:xfrm>
          <a:prstGeom prst="rect">
            <a:avLst/>
          </a:prstGeom>
        </p:spPr>
        <p:txBody>
          <a:bodyPr wrap="square" lIns="0" tIns="1847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dirty="0" sz="2200" spc="-300" b="1">
                <a:solidFill>
                  <a:srgbClr val="67A5A0"/>
                </a:solidFill>
                <a:latin typeface="Lucida Sans"/>
                <a:cs typeface="Lucida Sans"/>
              </a:rPr>
              <a:t>WATER</a:t>
            </a:r>
            <a:r>
              <a:rPr dirty="0" sz="2200" spc="-390" b="1">
                <a:solidFill>
                  <a:srgbClr val="67A5A0"/>
                </a:solidFill>
                <a:latin typeface="Lucida Sans"/>
                <a:cs typeface="Lucida Sans"/>
              </a:rPr>
              <a:t> </a:t>
            </a:r>
            <a:r>
              <a:rPr dirty="0" sz="2200" spc="-250" b="1">
                <a:solidFill>
                  <a:srgbClr val="67A5A0"/>
                </a:solidFill>
                <a:latin typeface="Lucida Sans"/>
                <a:cs typeface="Lucida Sans"/>
              </a:rPr>
              <a:t>VAPOR</a:t>
            </a:r>
            <a:endParaRPr sz="2200">
              <a:latin typeface="Lucida Sans"/>
              <a:cs typeface="Lucida Sans"/>
            </a:endParaRPr>
          </a:p>
          <a:p>
            <a:pPr marL="675640">
              <a:lnSpc>
                <a:spcPct val="100000"/>
              </a:lnSpc>
              <a:spcBef>
                <a:spcPts val="1355"/>
              </a:spcBef>
            </a:pPr>
            <a:r>
              <a:rPr dirty="0" sz="2200" spc="-215" b="1">
                <a:solidFill>
                  <a:srgbClr val="BEA23D"/>
                </a:solidFill>
                <a:latin typeface="Lucida Sans"/>
                <a:cs typeface="Lucida Sans"/>
              </a:rPr>
              <a:t>GAS</a:t>
            </a:r>
            <a:r>
              <a:rPr dirty="0" sz="2200" spc="75" b="1">
                <a:solidFill>
                  <a:srgbClr val="BEA23D"/>
                </a:solidFill>
                <a:latin typeface="Lucida Sans"/>
                <a:cs typeface="Lucida Sans"/>
              </a:rPr>
              <a:t> </a:t>
            </a:r>
            <a:r>
              <a:rPr dirty="0" sz="2200" spc="-305" b="1">
                <a:solidFill>
                  <a:srgbClr val="BEA23D"/>
                </a:solidFill>
                <a:latin typeface="Lucida Sans"/>
                <a:cs typeface="Lucida Sans"/>
              </a:rPr>
              <a:t>CO</a:t>
            </a:r>
            <a:r>
              <a:rPr dirty="0" baseline="-6944" sz="2400" spc="-457" b="1">
                <a:solidFill>
                  <a:srgbClr val="BEA23D"/>
                </a:solidFill>
                <a:latin typeface="Lucida Sans"/>
                <a:cs typeface="Lucida Sans"/>
              </a:rPr>
              <a:t>2</a:t>
            </a:r>
            <a:endParaRPr baseline="-6944" sz="2400">
              <a:latin typeface="Lucida Sans"/>
              <a:cs typeface="Lucida Sans"/>
            </a:endParaRPr>
          </a:p>
          <a:p>
            <a:pPr marL="1099820">
              <a:lnSpc>
                <a:spcPct val="100000"/>
              </a:lnSpc>
              <a:spcBef>
                <a:spcPts val="1265"/>
              </a:spcBef>
            </a:pPr>
            <a:r>
              <a:rPr dirty="0" sz="2200" spc="-210" b="1">
                <a:solidFill>
                  <a:srgbClr val="F58357"/>
                </a:solidFill>
                <a:latin typeface="Lucida Sans"/>
                <a:cs typeface="Lucida Sans"/>
              </a:rPr>
              <a:t>HE</a:t>
            </a:r>
            <a:r>
              <a:rPr dirty="0" sz="2200" spc="-450" b="1">
                <a:solidFill>
                  <a:srgbClr val="F58357"/>
                </a:solidFill>
                <a:latin typeface="Lucida Sans"/>
                <a:cs typeface="Lucida Sans"/>
              </a:rPr>
              <a:t>A</a:t>
            </a:r>
            <a:r>
              <a:rPr dirty="0" sz="2200" spc="-355" b="1">
                <a:solidFill>
                  <a:srgbClr val="F58357"/>
                </a:solidFill>
                <a:latin typeface="Lucida Sans"/>
                <a:cs typeface="Lucida Sans"/>
              </a:rPr>
              <a:t>T</a:t>
            </a:r>
            <a:endParaRPr sz="22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59871" y="2152015"/>
            <a:ext cx="847090" cy="772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900" spc="-670" b="1">
                <a:solidFill>
                  <a:srgbClr val="D2232A"/>
                </a:solidFill>
                <a:latin typeface="Lucida Sans"/>
                <a:cs typeface="Lucida Sans"/>
              </a:rPr>
              <a:t>NO</a:t>
            </a:r>
            <a:endParaRPr sz="49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59871" y="4628146"/>
            <a:ext cx="847090" cy="772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900" spc="-670" b="1">
                <a:solidFill>
                  <a:srgbClr val="D2232A"/>
                </a:solidFill>
                <a:latin typeface="Lucida Sans"/>
                <a:cs typeface="Lucida Sans"/>
              </a:rPr>
              <a:t>NO</a:t>
            </a:r>
            <a:endParaRPr sz="49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59871" y="3390391"/>
            <a:ext cx="847090" cy="772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900" spc="-670" b="1">
                <a:solidFill>
                  <a:srgbClr val="D2232A"/>
                </a:solidFill>
                <a:latin typeface="Lucida Sans"/>
                <a:cs typeface="Lucida Sans"/>
              </a:rPr>
              <a:t>NO</a:t>
            </a:r>
            <a:endParaRPr sz="490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59871" y="5866523"/>
            <a:ext cx="847090" cy="772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900" spc="-670" b="1">
                <a:solidFill>
                  <a:srgbClr val="D2232A"/>
                </a:solidFill>
                <a:latin typeface="Lucida Sans"/>
                <a:cs typeface="Lucida Sans"/>
              </a:rPr>
              <a:t>NO</a:t>
            </a:r>
            <a:endParaRPr sz="4900">
              <a:latin typeface="Lucida Sans"/>
              <a:cs typeface="Lucida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38400" y="1987235"/>
            <a:ext cx="2438412" cy="3657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0" y="1981200"/>
            <a:ext cx="2438400" cy="1219200"/>
          </a:xfrm>
          <a:prstGeom prst="rect">
            <a:avLst/>
          </a:prstGeom>
          <a:solidFill>
            <a:srgbClr val="68332C"/>
          </a:solidFill>
        </p:spPr>
        <p:txBody>
          <a:bodyPr wrap="square" lIns="0" tIns="202565" rIns="0" bIns="0" rtlCol="0" vert="horz">
            <a:spAutoFit/>
          </a:bodyPr>
          <a:lstStyle/>
          <a:p>
            <a:pPr algn="just" marL="282575" marR="274955" indent="83185">
              <a:lnSpc>
                <a:spcPct val="70500"/>
              </a:lnSpc>
              <a:spcBef>
                <a:spcPts val="1595"/>
              </a:spcBef>
            </a:pPr>
            <a:r>
              <a:rPr dirty="0" sz="2600" spc="-200" b="1">
                <a:solidFill>
                  <a:srgbClr val="FFFFFF"/>
                </a:solidFill>
                <a:latin typeface="Arial"/>
                <a:cs typeface="Arial"/>
              </a:rPr>
              <a:t>Meat, </a:t>
            </a:r>
            <a:r>
              <a:rPr dirty="0" sz="2600" spc="-275" b="1">
                <a:solidFill>
                  <a:srgbClr val="FFFFFF"/>
                </a:solidFill>
                <a:latin typeface="Arial"/>
                <a:cs typeface="Arial"/>
              </a:rPr>
              <a:t>grease,  </a:t>
            </a:r>
            <a:r>
              <a:rPr dirty="0" sz="2600" spc="-280" b="1">
                <a:solidFill>
                  <a:srgbClr val="FFFFFF"/>
                </a:solidFill>
                <a:latin typeface="Arial"/>
                <a:cs typeface="Arial"/>
              </a:rPr>
              <a:t>bones </a:t>
            </a:r>
            <a:r>
              <a:rPr dirty="0" sz="2600" spc="-270" b="1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dirty="0" sz="2600" spc="-185" b="1">
                <a:solidFill>
                  <a:srgbClr val="FFFFFF"/>
                </a:solidFill>
                <a:latin typeface="Arial"/>
                <a:cs typeface="Arial"/>
              </a:rPr>
              <a:t>meat  </a:t>
            </a:r>
            <a:r>
              <a:rPr dirty="0" sz="2600" spc="-225" b="1">
                <a:solidFill>
                  <a:srgbClr val="FFFFFF"/>
                </a:solidFill>
                <a:latin typeface="Arial"/>
                <a:cs typeface="Arial"/>
              </a:rPr>
              <a:t>by-products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0" y="3200400"/>
            <a:ext cx="2438400" cy="1219835"/>
          </a:xfrm>
          <a:prstGeom prst="rect">
            <a:avLst/>
          </a:prstGeom>
          <a:solidFill>
            <a:srgbClr val="BEA23D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245110" marR="237490" indent="217170">
              <a:lnSpc>
                <a:spcPts val="2500"/>
              </a:lnSpc>
            </a:pPr>
            <a:r>
              <a:rPr dirty="0" sz="2600" spc="-265" b="1">
                <a:solidFill>
                  <a:srgbClr val="FFFFFF"/>
                </a:solidFill>
                <a:latin typeface="Arial"/>
                <a:cs typeface="Arial"/>
              </a:rPr>
              <a:t>Diseased </a:t>
            </a:r>
            <a:r>
              <a:rPr dirty="0" sz="2600" spc="-270" b="1">
                <a:solidFill>
                  <a:srgbClr val="FFFFFF"/>
                </a:solidFill>
                <a:latin typeface="Arial"/>
                <a:cs typeface="Arial"/>
              </a:rPr>
              <a:t>or  </a:t>
            </a:r>
            <a:r>
              <a:rPr dirty="0" sz="2600" spc="-204" b="1">
                <a:solidFill>
                  <a:srgbClr val="FFFFFF"/>
                </a:solidFill>
                <a:latin typeface="Arial"/>
                <a:cs typeface="Arial"/>
              </a:rPr>
              <a:t>infected</a:t>
            </a:r>
            <a:r>
              <a:rPr dirty="0" sz="2600" spc="-2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210" b="1">
                <a:solidFill>
                  <a:srgbClr val="FFFFFF"/>
                </a:solidFill>
                <a:latin typeface="Arial"/>
                <a:cs typeface="Arial"/>
              </a:rPr>
              <a:t>plants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0" y="4419612"/>
            <a:ext cx="2438400" cy="1219200"/>
          </a:xfrm>
          <a:prstGeom prst="rect">
            <a:avLst/>
          </a:prstGeom>
          <a:solidFill>
            <a:srgbClr val="8CA34C"/>
          </a:solidFill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Times New Roman"/>
              <a:cs typeface="Times New Roman"/>
            </a:endParaRPr>
          </a:p>
          <a:p>
            <a:pPr marL="242570">
              <a:lnSpc>
                <a:spcPct val="100000"/>
              </a:lnSpc>
            </a:pPr>
            <a:r>
              <a:rPr dirty="0" sz="2600" spc="-245" b="1">
                <a:solidFill>
                  <a:srgbClr val="FFFFFF"/>
                </a:solidFill>
                <a:latin typeface="Arial"/>
                <a:cs typeface="Arial"/>
              </a:rPr>
              <a:t>Invasive</a:t>
            </a:r>
            <a:r>
              <a:rPr dirty="0" sz="2600" spc="-2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285" b="1">
                <a:solidFill>
                  <a:srgbClr val="FFFFFF"/>
                </a:solidFill>
                <a:latin typeface="Arial"/>
                <a:cs typeface="Arial"/>
              </a:rPr>
              <a:t>weeds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38400" y="5651081"/>
            <a:ext cx="2438412" cy="121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0" y="5638800"/>
            <a:ext cx="2438400" cy="1219200"/>
          </a:xfrm>
          <a:prstGeom prst="rect">
            <a:avLst/>
          </a:prstGeom>
          <a:solidFill>
            <a:srgbClr val="67A5A0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638175" marR="83185" indent="-548005">
              <a:lnSpc>
                <a:spcPts val="2500"/>
              </a:lnSpc>
            </a:pPr>
            <a:r>
              <a:rPr dirty="0" sz="2600" spc="-28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600" spc="-190" b="1">
                <a:solidFill>
                  <a:srgbClr val="FFFFFF"/>
                </a:solidFill>
                <a:latin typeface="Arial"/>
                <a:cs typeface="Arial"/>
              </a:rPr>
              <a:t>esticide</a:t>
            </a:r>
            <a:r>
              <a:rPr dirty="0" sz="2600" spc="-160" b="1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600" spc="-114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600" spc="-16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600" spc="-25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600" spc="-2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600" spc="-1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600" spc="-180" b="1">
                <a:solidFill>
                  <a:srgbClr val="FFFFFF"/>
                </a:solidFill>
                <a:latin typeface="Arial"/>
                <a:cs typeface="Arial"/>
              </a:rPr>
              <a:t>ed  </a:t>
            </a:r>
            <a:r>
              <a:rPr dirty="0" sz="2600" spc="-254" b="1">
                <a:solidFill>
                  <a:srgbClr val="FFFFFF"/>
                </a:solidFill>
                <a:latin typeface="Arial"/>
                <a:cs typeface="Arial"/>
              </a:rPr>
              <a:t>clippings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96000" y="1987235"/>
            <a:ext cx="2438412" cy="3651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534400" y="1981200"/>
            <a:ext cx="2438400" cy="1219200"/>
          </a:xfrm>
          <a:prstGeom prst="rect">
            <a:avLst/>
          </a:prstGeom>
          <a:solidFill>
            <a:srgbClr val="9A6635"/>
          </a:solidFill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Times New Roman"/>
              <a:cs typeface="Times New Roman"/>
            </a:endParaRPr>
          </a:p>
          <a:p>
            <a:pPr marL="269240">
              <a:lnSpc>
                <a:spcPct val="100000"/>
              </a:lnSpc>
            </a:pPr>
            <a:r>
              <a:rPr dirty="0" sz="2600" spc="-229" b="1">
                <a:solidFill>
                  <a:srgbClr val="FFFFFF"/>
                </a:solidFill>
                <a:latin typeface="Arial"/>
                <a:cs typeface="Arial"/>
              </a:rPr>
              <a:t>Dairy</a:t>
            </a:r>
            <a:r>
              <a:rPr dirty="0" sz="2600" spc="-2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254" b="1">
                <a:solidFill>
                  <a:srgbClr val="FFFFFF"/>
                </a:solidFill>
                <a:latin typeface="Arial"/>
                <a:cs typeface="Arial"/>
              </a:rPr>
              <a:t>products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34400" y="3200400"/>
            <a:ext cx="2438400" cy="1219200"/>
          </a:xfrm>
          <a:prstGeom prst="rect">
            <a:avLst/>
          </a:prstGeom>
          <a:solidFill>
            <a:srgbClr val="BDBB41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342900" marR="328930" indent="279400">
              <a:lnSpc>
                <a:spcPts val="2500"/>
              </a:lnSpc>
            </a:pPr>
            <a:r>
              <a:rPr dirty="0" sz="2600" spc="-305" b="1">
                <a:solidFill>
                  <a:srgbClr val="FFFFFF"/>
                </a:solidFill>
                <a:latin typeface="Arial"/>
                <a:cs typeface="Arial"/>
              </a:rPr>
              <a:t>Glossy </a:t>
            </a:r>
            <a:r>
              <a:rPr dirty="0" sz="2600" spc="-270" b="1">
                <a:solidFill>
                  <a:srgbClr val="FFFFFF"/>
                </a:solidFill>
                <a:latin typeface="Arial"/>
                <a:cs typeface="Arial"/>
              </a:rPr>
              <a:t>or  </a:t>
            </a:r>
            <a:r>
              <a:rPr dirty="0" sz="2600" spc="-185" b="1">
                <a:solidFill>
                  <a:srgbClr val="FFFFFF"/>
                </a:solidFill>
                <a:latin typeface="Arial"/>
                <a:cs typeface="Arial"/>
              </a:rPr>
              <a:t>treated</a:t>
            </a:r>
            <a:r>
              <a:rPr dirty="0" sz="2600" spc="-2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245" b="1">
                <a:solidFill>
                  <a:srgbClr val="FFFFFF"/>
                </a:solidFill>
                <a:latin typeface="Arial"/>
                <a:cs typeface="Arial"/>
              </a:rPr>
              <a:t>paper</a:t>
            </a:r>
            <a:endParaRPr sz="2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34400" y="4425746"/>
            <a:ext cx="2438400" cy="1219200"/>
          </a:xfrm>
          <a:prstGeom prst="rect">
            <a:avLst/>
          </a:prstGeom>
          <a:solidFill>
            <a:srgbClr val="5B986D"/>
          </a:solidFill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600" spc="-300" b="1">
                <a:solidFill>
                  <a:srgbClr val="FFFFFF"/>
                </a:solidFill>
                <a:latin typeface="Arial"/>
                <a:cs typeface="Arial"/>
              </a:rPr>
              <a:t>Seeds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96000" y="5651081"/>
            <a:ext cx="2438412" cy="1219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534400" y="5651081"/>
            <a:ext cx="2438400" cy="1219200"/>
          </a:xfrm>
          <a:prstGeom prst="rect">
            <a:avLst/>
          </a:prstGeom>
          <a:solidFill>
            <a:srgbClr val="5C93BA"/>
          </a:solidFill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Times New Roman"/>
              <a:cs typeface="Times New Roman"/>
            </a:endParaRPr>
          </a:p>
          <a:p>
            <a:pPr marL="121285">
              <a:lnSpc>
                <a:spcPct val="100000"/>
              </a:lnSpc>
            </a:pPr>
            <a:r>
              <a:rPr dirty="0" sz="2600" spc="-180" b="1">
                <a:solidFill>
                  <a:srgbClr val="FFFFFF"/>
                </a:solidFill>
                <a:latin typeface="Arial"/>
                <a:cs typeface="Arial"/>
              </a:rPr>
              <a:t>Pet </a:t>
            </a:r>
            <a:r>
              <a:rPr dirty="0" sz="2600" spc="-135" b="1">
                <a:solidFill>
                  <a:srgbClr val="FFFFFF"/>
                </a:solidFill>
                <a:latin typeface="Arial"/>
                <a:cs typeface="Arial"/>
              </a:rPr>
              <a:t>litter </a:t>
            </a:r>
            <a:r>
              <a:rPr dirty="0" sz="2600" spc="-270" b="1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2600" spc="-3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270" b="1">
                <a:solidFill>
                  <a:srgbClr val="FFFFFF"/>
                </a:solidFill>
                <a:latin typeface="Arial"/>
                <a:cs typeface="Arial"/>
              </a:rPr>
              <a:t>feces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4800" y="7016750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12700">
            <a:solidFill>
              <a:srgbClr val="40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0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1200"/>
              </a:spcBef>
            </a:pPr>
            <a:r>
              <a:rPr dirty="0" spc="-615"/>
              <a:t>BACKYARD</a:t>
            </a:r>
            <a:r>
              <a:rPr dirty="0" spc="-595"/>
              <a:t> </a:t>
            </a:r>
            <a:r>
              <a:rPr dirty="0" spc="-560"/>
              <a:t>COMPOSTING</a:t>
            </a:r>
          </a:p>
          <a:p>
            <a:pPr algn="ctr" marL="0">
              <a:lnSpc>
                <a:spcPct val="100000"/>
              </a:lnSpc>
              <a:spcBef>
                <a:spcPts val="690"/>
              </a:spcBef>
            </a:pPr>
            <a:r>
              <a:rPr dirty="0" sz="3000" spc="-250" b="1">
                <a:solidFill>
                  <a:srgbClr val="231F20"/>
                </a:solidFill>
                <a:latin typeface="Arial"/>
                <a:cs typeface="Arial"/>
              </a:rPr>
              <a:t>Materials </a:t>
            </a:r>
            <a:r>
              <a:rPr dirty="0" sz="3000" spc="-175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3000" spc="-315" b="1">
                <a:solidFill>
                  <a:srgbClr val="231F20"/>
                </a:solidFill>
                <a:latin typeface="Arial"/>
                <a:cs typeface="Arial"/>
              </a:rPr>
              <a:t>Avoid </a:t>
            </a:r>
            <a:r>
              <a:rPr dirty="0" sz="3000" spc="-254" b="1">
                <a:solidFill>
                  <a:srgbClr val="231F20"/>
                </a:solidFill>
                <a:latin typeface="Arial"/>
                <a:cs typeface="Arial"/>
              </a:rPr>
              <a:t>(stop </a:t>
            </a:r>
            <a:r>
              <a:rPr dirty="0" sz="3000" spc="-290" b="1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3000" spc="-265" b="1">
                <a:solidFill>
                  <a:srgbClr val="231F20"/>
                </a:solidFill>
                <a:latin typeface="Arial"/>
                <a:cs typeface="Arial"/>
              </a:rPr>
              <a:t>before </a:t>
            </a:r>
            <a:r>
              <a:rPr dirty="0" sz="3000" spc="-235" b="1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dirty="0" sz="3000" spc="-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195" b="1">
                <a:solidFill>
                  <a:srgbClr val="231F20"/>
                </a:solidFill>
                <a:latin typeface="Arial"/>
                <a:cs typeface="Arial"/>
              </a:rPr>
              <a:t>start)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2021-06-18T21:13:03Z</dcterms:created>
  <dcterms:modified xsi:type="dcterms:W3CDTF">2021-06-18T21:13:03Z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2020-06-12T00:00:00Z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2021-06-18T00:00:00Z</vt:filetime>
  </property>
</Properties>
</file>