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12"/>
  </p:notesMasterIdLst>
  <p:sldIdLst>
    <p:sldId id="281" r:id="rId5"/>
    <p:sldId id="282" r:id="rId6"/>
    <p:sldId id="295" r:id="rId7"/>
    <p:sldId id="301" r:id="rId8"/>
    <p:sldId id="302" r:id="rId9"/>
    <p:sldId id="279" r:id="rId10"/>
    <p:sldId id="292" r:id="rId1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50A52-951F-44CC-8175-8263C9D8C5A2}" v="11" dt="2022-01-25T14:28:41.40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69" autoAdjust="0"/>
  </p:normalViewPr>
  <p:slideViewPr>
    <p:cSldViewPr>
      <p:cViewPr varScale="1">
        <p:scale>
          <a:sx n="153" d="100"/>
          <a:sy n="153" d="100"/>
        </p:scale>
        <p:origin x="414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oah, Richmond" userId="f83bf36c-62d1-410b-8c04-a34e02bd401c" providerId="ADAL" clId="{16850A52-951F-44CC-8175-8263C9D8C5A2}"/>
    <pc:docChg chg="addSld delSld modSld sldOrd">
      <pc:chgData name="Amoah, Richmond" userId="f83bf36c-62d1-410b-8c04-a34e02bd401c" providerId="ADAL" clId="{16850A52-951F-44CC-8175-8263C9D8C5A2}" dt="2022-01-25T14:33:06.375" v="94" actId="20577"/>
      <pc:docMkLst>
        <pc:docMk/>
      </pc:docMkLst>
      <pc:sldChg chg="add del setBg">
        <pc:chgData name="Amoah, Richmond" userId="f83bf36c-62d1-410b-8c04-a34e02bd401c" providerId="ADAL" clId="{16850A52-951F-44CC-8175-8263C9D8C5A2}" dt="2022-01-25T12:57:57.711" v="17" actId="47"/>
        <pc:sldMkLst>
          <pc:docMk/>
          <pc:sldMk cId="1531800029" sldId="268"/>
        </pc:sldMkLst>
      </pc:sldChg>
      <pc:sldChg chg="modNotesTx">
        <pc:chgData name="Amoah, Richmond" userId="f83bf36c-62d1-410b-8c04-a34e02bd401c" providerId="ADAL" clId="{16850A52-951F-44CC-8175-8263C9D8C5A2}" dt="2022-01-25T14:28:47.632" v="93"/>
        <pc:sldMkLst>
          <pc:docMk/>
          <pc:sldMk cId="269378030" sldId="279"/>
        </pc:sldMkLst>
      </pc:sldChg>
      <pc:sldChg chg="modNotesTx">
        <pc:chgData name="Amoah, Richmond" userId="f83bf36c-62d1-410b-8c04-a34e02bd401c" providerId="ADAL" clId="{16850A52-951F-44CC-8175-8263C9D8C5A2}" dt="2022-01-25T14:33:06.375" v="94" actId="20577"/>
        <pc:sldMkLst>
          <pc:docMk/>
          <pc:sldMk cId="667510788" sldId="281"/>
        </pc:sldMkLst>
      </pc:sldChg>
      <pc:sldChg chg="modSp mod">
        <pc:chgData name="Amoah, Richmond" userId="f83bf36c-62d1-410b-8c04-a34e02bd401c" providerId="ADAL" clId="{16850A52-951F-44CC-8175-8263C9D8C5A2}" dt="2022-01-25T14:06:41.359" v="18" actId="14100"/>
        <pc:sldMkLst>
          <pc:docMk/>
          <pc:sldMk cId="540819659" sldId="301"/>
        </pc:sldMkLst>
        <pc:picChg chg="mod">
          <ac:chgData name="Amoah, Richmond" userId="f83bf36c-62d1-410b-8c04-a34e02bd401c" providerId="ADAL" clId="{16850A52-951F-44CC-8175-8263C9D8C5A2}" dt="2022-01-25T14:06:41.359" v="18" actId="14100"/>
          <ac:picMkLst>
            <pc:docMk/>
            <pc:sldMk cId="540819659" sldId="301"/>
            <ac:picMk id="6" creationId="{D2669A39-D843-45D2-A40E-491E291FC9CD}"/>
          </ac:picMkLst>
        </pc:picChg>
      </pc:sldChg>
      <pc:sldChg chg="new del">
        <pc:chgData name="Amoah, Richmond" userId="f83bf36c-62d1-410b-8c04-a34e02bd401c" providerId="ADAL" clId="{16850A52-951F-44CC-8175-8263C9D8C5A2}" dt="2022-01-25T12:53:58.849" v="3" actId="47"/>
        <pc:sldMkLst>
          <pc:docMk/>
          <pc:sldMk cId="1003847003" sldId="303"/>
        </pc:sldMkLst>
      </pc:sldChg>
      <pc:sldChg chg="new del">
        <pc:chgData name="Amoah, Richmond" userId="f83bf36c-62d1-410b-8c04-a34e02bd401c" providerId="ADAL" clId="{16850A52-951F-44CC-8175-8263C9D8C5A2}" dt="2022-01-25T12:55:02.780" v="9" actId="47"/>
        <pc:sldMkLst>
          <pc:docMk/>
          <pc:sldMk cId="3609666097" sldId="303"/>
        </pc:sldMkLst>
      </pc:sldChg>
      <pc:sldChg chg="new del">
        <pc:chgData name="Amoah, Richmond" userId="f83bf36c-62d1-410b-8c04-a34e02bd401c" providerId="ADAL" clId="{16850A52-951F-44CC-8175-8263C9D8C5A2}" dt="2022-01-25T12:57:56.646" v="15" actId="47"/>
        <pc:sldMkLst>
          <pc:docMk/>
          <pc:sldMk cId="3671520219" sldId="303"/>
        </pc:sldMkLst>
      </pc:sldChg>
      <pc:sldChg chg="add del setBg">
        <pc:chgData name="Amoah, Richmond" userId="f83bf36c-62d1-410b-8c04-a34e02bd401c" providerId="ADAL" clId="{16850A52-951F-44CC-8175-8263C9D8C5A2}" dt="2022-01-25T12:54:32.981" v="7" actId="47"/>
        <pc:sldMkLst>
          <pc:docMk/>
          <pc:sldMk cId="870843707" sldId="304"/>
        </pc:sldMkLst>
      </pc:sldChg>
      <pc:sldChg chg="add del setBg">
        <pc:chgData name="Amoah, Richmond" userId="f83bf36c-62d1-410b-8c04-a34e02bd401c" providerId="ADAL" clId="{16850A52-951F-44CC-8175-8263C9D8C5A2}" dt="2022-01-25T12:57:56.911" v="16" actId="47"/>
        <pc:sldMkLst>
          <pc:docMk/>
          <pc:sldMk cId="1518512730" sldId="304"/>
        </pc:sldMkLst>
      </pc:sldChg>
      <pc:sldChg chg="ord">
        <pc:chgData name="Amoah, Richmond" userId="f83bf36c-62d1-410b-8c04-a34e02bd401c" providerId="ADAL" clId="{16850A52-951F-44CC-8175-8263C9D8C5A2}" dt="2022-01-25T12:57:53.805" v="14"/>
        <pc:sldMkLst>
          <pc:docMk/>
          <pc:sldMk cId="1659478568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CD85F-276E-41D6-ABEC-1867EC1180D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78FFF-998B-499E-84A0-F078F32C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FC2E7-712D-4DA6-8212-142B166153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22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4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8FFF-998B-499E-84A0-F078F32C64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38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8FFF-998B-499E-84A0-F078F32C64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12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8FFF-998B-499E-84A0-F078F32C64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39B5-F27C-0A45-8BD9-B8C51948C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DEBDB-D19C-1648-9714-74EBC57D3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DC6E4-1D91-944A-B70F-06914605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43A8-72B2-4D4D-8804-2E0B1100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59751-4AA3-554E-B061-C53CCD0F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8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EE54-DE70-5349-84E5-F14A9FB5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2CD3B-02AC-1043-8744-821EBDEDC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0467D-CA03-3049-AD62-EC454ABC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8FDEE-50DE-524F-8C7B-47C1E3ED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E33D4-5ABF-AF47-AD3A-0DA38AFC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4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A6450A-75EE-6948-B12D-36F98C2B6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ABC8E-F062-7749-B403-3D6BAEF70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48E25-5E93-C84C-AA98-47874847A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86968-E6EE-3746-A798-F3ADD8C1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FA19A-968E-2A4C-AFA2-E13264F6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9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5E01-A2F4-B94C-91F2-62CC9600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1E8CF-FEF9-DF4C-956A-F2C19A0F1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FC9C3-87FE-D642-A5B4-AB069391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1D050-CE2C-B045-B1F9-B6726587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46735-7ADC-FF4E-85C7-9FCB00D4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8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5107B-8F9A-2C4F-98F7-B431C601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A4EF9-C2F5-E441-A4C6-1CD29687E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E8984-7408-4F4C-A1C3-80F102F1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403D2-5AF0-E144-B5BB-41F70D8D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B00C2-22C2-164C-BEFD-E16B8C43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1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24555-4529-EF43-8665-E8579AF76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B694-3203-E14A-ACAB-BD800E379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016B8-8933-6E49-A6A4-3B7CABD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CBEE8-0A10-8F46-B207-8A75D6F1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774A1-2679-BB41-AE0D-6CE995AD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7A3AD-4E14-D747-8267-4DCE5E71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9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CA48-8A05-A446-A8A1-327B6FB8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4D2A6-F6CB-C849-8C3F-A5C92C4B8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AF7A2-C3D4-B545-BD4D-47E59A237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EFC99-DC6B-DC45-BC08-22E5453EE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7094B-31A2-6948-8D94-D81EE52E5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D7682-D25A-4647-B36D-D064950E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F2FDC-8931-B34E-B74E-83483307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BF999-4DCB-C541-A285-A2699F6A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9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7B2A-6D33-D343-8AED-D2267B3E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4C543-291A-1E4E-9983-791E3D423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95356-93AD-FA43-AB5D-D8519826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F8EFF-4222-654A-8B20-28C4839C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1A0FC-89A3-D24C-B98C-52E31F2F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E3EAD-DA0E-B543-B5E1-5B52BA25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6434E-8D82-1047-A2E2-99257D2D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8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A50D1-7928-7A48-B5A1-6FE9F321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AB3C-231B-E44F-BD07-1C56623B4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9006B-2FCC-B540-99B0-8F7B35B9F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FDB98-C8E9-6449-A6D3-5AE15EA9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509A7-3515-734A-96BF-08A9A48E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FB445-7148-6441-9C70-E9715D8B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4A02-8D3B-7340-B950-56675AA0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D9DC6F-DCF6-754F-899F-A0B870561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46FF3-3BB9-8740-9258-3B6252941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A6C24-3B2F-BE4D-A1EB-6C9CD4DD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BF622-BEC2-B745-BE56-9A8A3A86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9F3B0-CFFC-ED49-9AC3-36D50E11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A6D6A-0BC6-BD4F-92A3-F81A50BE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BCCA1-AA24-1C43-AB0C-4395CD638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01A11-6B86-3A40-A121-68103B22C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3FB85-F331-7A44-BBE3-AD41DD0C21B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D3224-4BFF-9D46-8550-B23FD74C7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38560-ADAB-8043-A6C6-B189DFB4C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mailto:HMIS@GlendaleC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 noGrp="1"/>
          </p:cNvSpPr>
          <p:nvPr>
            <p:ph type="subTitle" idx="1"/>
          </p:nvPr>
        </p:nvSpPr>
        <p:spPr>
          <a:xfrm>
            <a:off x="1066800" y="1809751"/>
            <a:ext cx="6172200" cy="9906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             Presented by: Richmond Amoah | HMIS System </a:t>
            </a:r>
            <a:r>
              <a:rPr lang="en-US" sz="1800" dirty="0" smtClean="0">
                <a:solidFill>
                  <a:srgbClr val="002060"/>
                </a:solidFill>
              </a:rPr>
              <a:t>Admin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AA99F-9587-4B8B-A2B5-DFCE7D6F54AA}"/>
              </a:ext>
            </a:extLst>
          </p:cNvPr>
          <p:cNvSpPr txBox="1"/>
          <p:nvPr/>
        </p:nvSpPr>
        <p:spPr>
          <a:xfrm>
            <a:off x="838200" y="1809751"/>
            <a:ext cx="716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2021 Glendale </a:t>
            </a:r>
            <a:r>
              <a:rPr lang="en-US" dirty="0" err="1">
                <a:solidFill>
                  <a:srgbClr val="002060"/>
                </a:solidFill>
              </a:rPr>
              <a:t>CoC</a:t>
            </a:r>
            <a:r>
              <a:rPr lang="en-US" dirty="0">
                <a:solidFill>
                  <a:srgbClr val="002060"/>
                </a:solidFill>
              </a:rPr>
              <a:t> System Performance</a:t>
            </a:r>
          </a:p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75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001" y="318113"/>
            <a:ext cx="2478570" cy="2396507"/>
          </a:xfrm>
          <a:prstGeom prst="rect">
            <a:avLst/>
          </a:prstGeom>
        </p:spPr>
      </p:pic>
      <p:sp>
        <p:nvSpPr>
          <p:cNvPr id="17" name="object 7"/>
          <p:cNvSpPr txBox="1">
            <a:spLocks/>
          </p:cNvSpPr>
          <p:nvPr/>
        </p:nvSpPr>
        <p:spPr>
          <a:xfrm>
            <a:off x="3505200" y="438150"/>
            <a:ext cx="1687830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defTabSz="685800">
              <a:lnSpc>
                <a:spcPct val="100000"/>
              </a:lnSpc>
              <a:spcBef>
                <a:spcPts val="100"/>
              </a:spcBef>
              <a:defRPr/>
            </a:pPr>
            <a:r>
              <a:rPr lang="en-US" sz="3600" spc="-45" dirty="0">
                <a:solidFill>
                  <a:srgbClr val="002060"/>
                </a:solidFill>
                <a:latin typeface="Calibri Light" panose="020F0302020204030204"/>
                <a:sym typeface="Arial"/>
              </a:rPr>
              <a:t>A</a:t>
            </a:r>
            <a:r>
              <a:rPr lang="en-US" sz="3600" spc="-15" dirty="0">
                <a:solidFill>
                  <a:srgbClr val="002060"/>
                </a:solidFill>
                <a:latin typeface="Calibri Light" panose="020F0302020204030204"/>
                <a:sym typeface="Arial"/>
              </a:rPr>
              <a:t>genda</a:t>
            </a:r>
            <a:endParaRPr lang="en-US" sz="3600" spc="-38" dirty="0">
              <a:solidFill>
                <a:srgbClr val="002060"/>
              </a:solidFill>
              <a:latin typeface="Calibri Light" panose="020F0302020204030204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67000" y="1352550"/>
            <a:ext cx="484632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342900">
              <a:spcBef>
                <a:spcPts val="750"/>
              </a:spcBef>
              <a:buClr>
                <a:srgbClr val="4472C4"/>
              </a:buClr>
              <a:buSzPts val="1440"/>
              <a:buFont typeface="Noto Sans Symbols"/>
              <a:buChar char="►"/>
              <a:defRPr/>
            </a:pPr>
            <a:r>
              <a:rPr lang="en-US" kern="0" dirty="0">
                <a:solidFill>
                  <a:srgbClr val="4472C4">
                    <a:lumMod val="75000"/>
                  </a:srgbClr>
                </a:solidFill>
                <a:latin typeface="inter"/>
                <a:ea typeface="Inter"/>
                <a:cs typeface="Inter"/>
                <a:sym typeface="Arial"/>
              </a:rPr>
              <a:t>2021 HMIS Program Performance</a:t>
            </a:r>
            <a:endParaRPr lang="en-US" kern="0" dirty="0">
              <a:solidFill>
                <a:srgbClr val="222222"/>
              </a:solidFill>
              <a:latin typeface="clarendon-text-pro"/>
              <a:cs typeface="Arial"/>
              <a:sym typeface="Arial"/>
            </a:endParaRPr>
          </a:p>
          <a:p>
            <a:pPr marL="257175" indent="-257175" defTabSz="342900">
              <a:spcBef>
                <a:spcPts val="750"/>
              </a:spcBef>
              <a:buClr>
                <a:srgbClr val="4472C4"/>
              </a:buClr>
              <a:buSzPts val="1440"/>
              <a:buFont typeface="Noto Sans Symbols"/>
              <a:buChar char="►"/>
              <a:defRPr/>
            </a:pPr>
            <a:r>
              <a:rPr lang="en-US" kern="0" dirty="0">
                <a:solidFill>
                  <a:srgbClr val="4472C4">
                    <a:lumMod val="75000"/>
                  </a:srgbClr>
                </a:solidFill>
                <a:latin typeface="inter"/>
                <a:ea typeface="Inter"/>
                <a:cs typeface="Inter"/>
                <a:sym typeface="Arial"/>
              </a:rPr>
              <a:t>HIC/PIT </a:t>
            </a:r>
          </a:p>
          <a:p>
            <a:pPr marL="257175" indent="-257175" defTabSz="342900">
              <a:spcBef>
                <a:spcPts val="750"/>
              </a:spcBef>
              <a:buClr>
                <a:srgbClr val="4472C4"/>
              </a:buClr>
              <a:buSzPts val="1440"/>
              <a:buFont typeface="Noto Sans Symbols"/>
              <a:buChar char="►"/>
              <a:defRPr/>
            </a:pPr>
            <a:r>
              <a:rPr lang="en-US" kern="0" dirty="0">
                <a:solidFill>
                  <a:srgbClr val="4472C4">
                    <a:lumMod val="75000"/>
                  </a:srgbClr>
                </a:solidFill>
                <a:latin typeface="inter"/>
                <a:ea typeface="Inter"/>
                <a:cs typeface="Inter"/>
                <a:sym typeface="Arial"/>
              </a:rPr>
              <a:t>HMIS Data Quality &amp; Data Corrections in Preparation for System Performance Measures, HIC, &amp; LSA</a:t>
            </a:r>
          </a:p>
        </p:txBody>
      </p:sp>
    </p:spTree>
    <p:extLst>
      <p:ext uri="{BB962C8B-B14F-4D97-AF65-F5344CB8AC3E}">
        <p14:creationId xmlns:p14="http://schemas.microsoft.com/office/powerpoint/2010/main" val="16877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1844D23-4E55-4A5F-A9EA-35D48678CEA8}"/>
              </a:ext>
            </a:extLst>
          </p:cNvPr>
          <p:cNvSpPr txBox="1"/>
          <p:nvPr/>
        </p:nvSpPr>
        <p:spPr>
          <a:xfrm>
            <a:off x="2133600" y="13335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spcBef>
                <a:spcPts val="750"/>
              </a:spcBef>
              <a:buClr>
                <a:srgbClr val="4472C4"/>
              </a:buClr>
              <a:buSzPts val="1440"/>
              <a:defRPr/>
            </a:pPr>
            <a:r>
              <a:rPr lang="en-US" sz="1400" b="1" kern="0" dirty="0">
                <a:solidFill>
                  <a:srgbClr val="4472C4">
                    <a:lumMod val="75000"/>
                  </a:srgbClr>
                </a:solidFill>
                <a:latin typeface="inter"/>
                <a:ea typeface="Inter"/>
                <a:cs typeface="Inter"/>
                <a:sym typeface="Arial"/>
              </a:rPr>
              <a:t>2021 Glendale CoC Program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E11ED-5500-4439-B94E-D838451BA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90550"/>
            <a:ext cx="4876800" cy="3714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26D558-918B-49F1-88FB-F734DF515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666750"/>
            <a:ext cx="3657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844D23-4E55-4A5F-A9EA-35D48678CEA8}"/>
              </a:ext>
            </a:extLst>
          </p:cNvPr>
          <p:cNvSpPr txBox="1"/>
          <p:nvPr/>
        </p:nvSpPr>
        <p:spPr>
          <a:xfrm>
            <a:off x="2133600" y="13335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spcBef>
                <a:spcPts val="750"/>
              </a:spcBef>
              <a:buClr>
                <a:srgbClr val="4472C4"/>
              </a:buClr>
              <a:buSzPts val="1440"/>
              <a:defRPr/>
            </a:pPr>
            <a:r>
              <a:rPr lang="en-US" sz="1400" b="1" kern="0" dirty="0">
                <a:solidFill>
                  <a:srgbClr val="4472C4">
                    <a:lumMod val="75000"/>
                  </a:srgbClr>
                </a:solidFill>
                <a:latin typeface="inter"/>
                <a:ea typeface="Inter"/>
                <a:cs typeface="Inter"/>
                <a:sym typeface="Arial"/>
              </a:rPr>
              <a:t>2021 Glendale CoC Program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669A39-D843-45D2-A40E-491E291FC9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05"/>
          <a:stretch/>
        </p:blipFill>
        <p:spPr>
          <a:xfrm>
            <a:off x="76201" y="477495"/>
            <a:ext cx="8936558" cy="3923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E05213-CBE8-4E49-9F9F-5B44B9501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978" y="2647951"/>
            <a:ext cx="2191781" cy="1523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08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844D23-4E55-4A5F-A9EA-35D48678CEA8}"/>
              </a:ext>
            </a:extLst>
          </p:cNvPr>
          <p:cNvSpPr txBox="1"/>
          <p:nvPr/>
        </p:nvSpPr>
        <p:spPr>
          <a:xfrm>
            <a:off x="2133600" y="13335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spcBef>
                <a:spcPts val="750"/>
              </a:spcBef>
              <a:buClr>
                <a:srgbClr val="4472C4"/>
              </a:buClr>
              <a:buSzPts val="1440"/>
              <a:defRPr/>
            </a:pPr>
            <a:r>
              <a:rPr lang="en-US" sz="1400" b="1" kern="0" dirty="0">
                <a:solidFill>
                  <a:srgbClr val="4472C4">
                    <a:lumMod val="75000"/>
                  </a:srgbClr>
                </a:solidFill>
                <a:latin typeface="inter"/>
                <a:ea typeface="Inter"/>
                <a:cs typeface="Inter"/>
                <a:sym typeface="Arial"/>
              </a:rPr>
              <a:t>2021 Glendale CoC Program Performance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90550"/>
            <a:ext cx="8763000" cy="2242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106" t="3292" r="6174" b="1"/>
          <a:stretch/>
        </p:blipFill>
        <p:spPr>
          <a:xfrm>
            <a:off x="2286000" y="3105149"/>
            <a:ext cx="4191000" cy="152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 rot="3120000">
            <a:off x="3356734" y="1532444"/>
            <a:ext cx="185838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5"/>
              </a:lnSpc>
            </a:pPr>
            <a:r>
              <a:rPr sz="700" spc="-25" dirty="0">
                <a:solidFill>
                  <a:srgbClr val="FFFFFF"/>
                </a:solidFill>
                <a:latin typeface="Arial"/>
                <a:cs typeface="Arial"/>
              </a:rPr>
              <a:t>4.12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3120000">
            <a:off x="3066101" y="1659993"/>
            <a:ext cx="432774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Situation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7940000">
            <a:off x="2037026" y="1596371"/>
            <a:ext cx="200492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10" dirty="0">
                <a:solidFill>
                  <a:srgbClr val="FFFFFF"/>
                </a:solidFill>
                <a:latin typeface="Arial"/>
                <a:cs typeface="Arial"/>
              </a:rPr>
              <a:t>4.20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7940000">
            <a:off x="1934619" y="1646839"/>
            <a:ext cx="590297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00" spc="9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7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70" dirty="0">
                <a:solidFill>
                  <a:srgbClr val="FFFFFF"/>
                </a:solidFill>
                <a:latin typeface="Arial"/>
                <a:cs typeface="Arial"/>
              </a:rPr>
              <a:t>dinate</a:t>
            </a:r>
            <a:r>
              <a:rPr sz="700" spc="10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7940000">
            <a:off x="2051242" y="1697259"/>
            <a:ext cx="540757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Entry</a:t>
            </a: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700" spc="7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56466" y="2443851"/>
            <a:ext cx="882650" cy="3378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5"/>
              </a:spcBef>
            </a:pPr>
            <a:r>
              <a:rPr sz="700" spc="-25" dirty="0">
                <a:solidFill>
                  <a:srgbClr val="FFFFFF"/>
                </a:solidFill>
                <a:latin typeface="Arial"/>
                <a:cs typeface="Arial"/>
              </a:rPr>
              <a:t>4.19</a:t>
            </a:r>
            <a:endParaRPr sz="700" dirty="0">
              <a:latin typeface="Arial"/>
              <a:cs typeface="Arial"/>
            </a:endParaRPr>
          </a:p>
          <a:p>
            <a:pPr marL="12700" marR="5080" algn="ctr">
              <a:lnSpc>
                <a:spcPts val="790"/>
              </a:lnSpc>
              <a:spcBef>
                <a:spcPts val="75"/>
              </a:spcBef>
            </a:pPr>
            <a:r>
              <a:rPr sz="1050" spc="97" baseline="3968" dirty="0">
                <a:solidFill>
                  <a:srgbClr val="FFFFFF"/>
                </a:solidFill>
                <a:latin typeface="Arial"/>
                <a:cs typeface="Arial"/>
              </a:rPr>
              <a:t>Coordinate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7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Entry </a:t>
            </a:r>
            <a:r>
              <a:rPr sz="7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45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02916" y="1834403"/>
            <a:ext cx="665480" cy="2959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99390" marR="5080" indent="-187325">
              <a:lnSpc>
                <a:spcPts val="1050"/>
              </a:lnSpc>
              <a:spcBef>
                <a:spcPts val="160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Coordinated 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Entry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8" name="object 39"/>
          <p:cNvSpPr txBox="1"/>
          <p:nvPr/>
        </p:nvSpPr>
        <p:spPr>
          <a:xfrm>
            <a:off x="6207212" y="1173438"/>
            <a:ext cx="954913" cy="302647"/>
          </a:xfrm>
          <a:prstGeom prst="rect">
            <a:avLst/>
          </a:prstGeom>
        </p:spPr>
        <p:txBody>
          <a:bodyPr vert="horz" wrap="square" lIns="0" tIns="20320" rIns="0" bIns="0" rtlCol="0" anchor="t">
            <a:spAutoFit/>
          </a:bodyPr>
          <a:lstStyle/>
          <a:p>
            <a:pPr marL="53340" marR="5080" indent="-41275" algn="ctr">
              <a:lnSpc>
                <a:spcPts val="1050"/>
              </a:lnSpc>
              <a:spcBef>
                <a:spcPts val="160"/>
              </a:spcBef>
            </a:pPr>
            <a:r>
              <a:rPr sz="800" dirty="0">
                <a:solidFill>
                  <a:srgbClr val="FFFFFF"/>
                </a:solidFill>
                <a:latin typeface="Myriad Pro"/>
                <a:cs typeface="Myriad Pro"/>
              </a:rPr>
              <a:t>Glendale EHV</a:t>
            </a:r>
            <a:r>
              <a:rPr lang="en-US" sz="8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800" dirty="0">
                <a:solidFill>
                  <a:srgbClr val="FFFFFF"/>
                </a:solidFill>
                <a:latin typeface="Myriad Pro"/>
                <a:cs typeface="Myriad Pro"/>
              </a:rPr>
              <a:t>Assessment</a:t>
            </a:r>
            <a:endParaRPr sz="800" dirty="0">
              <a:latin typeface="Myriad Pro"/>
              <a:cs typeface="Myriad Pro"/>
            </a:endParaRPr>
          </a:p>
        </p:txBody>
      </p:sp>
      <p:sp>
        <p:nvSpPr>
          <p:cNvPr id="39" name="object 40"/>
          <p:cNvSpPr txBox="1"/>
          <p:nvPr/>
        </p:nvSpPr>
        <p:spPr>
          <a:xfrm>
            <a:off x="6264227" y="2460533"/>
            <a:ext cx="880463" cy="30264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3655" marR="5080" indent="-21590">
              <a:lnSpc>
                <a:spcPts val="1050"/>
              </a:lnSpc>
              <a:spcBef>
                <a:spcPts val="160"/>
              </a:spcBef>
            </a:pPr>
            <a:r>
              <a:rPr sz="900" dirty="0">
                <a:solidFill>
                  <a:srgbClr val="FFFFFF"/>
                </a:solidFill>
                <a:latin typeface="Myriad Pro"/>
                <a:cs typeface="Myriad Pro"/>
              </a:rPr>
              <a:t>Refer Client to  EHV Program</a:t>
            </a:r>
            <a:endParaRPr sz="900" dirty="0">
              <a:latin typeface="Myriad Pro"/>
              <a:cs typeface="Myriad Pro"/>
            </a:endParaRPr>
          </a:p>
        </p:txBody>
      </p:sp>
      <p:sp>
        <p:nvSpPr>
          <p:cNvPr id="41" name="Google Shape;247;p35">
            <a:extLst>
              <a:ext uri="{FF2B5EF4-FFF2-40B4-BE49-F238E27FC236}">
                <a16:creationId xmlns:a16="http://schemas.microsoft.com/office/drawing/2014/main" id="{7D24395E-4BBE-4DDB-996C-2B283EF278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4037" y="68404"/>
            <a:ext cx="5555700" cy="433925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2700" lvl="0" indent="0">
              <a:spcBef>
                <a:spcPts val="100"/>
              </a:spcBef>
              <a:spcAft>
                <a:spcPts val="0"/>
              </a:spcAft>
              <a:buNone/>
            </a:pPr>
            <a:r>
              <a:rPr lang="en" sz="2500" spc="-5" dirty="0">
                <a:solidFill>
                  <a:srgbClr val="1F487C"/>
                </a:solidFill>
                <a:latin typeface="Trebuchet MS"/>
              </a:rPr>
              <a:t>HIC (Sheltered Count)</a:t>
            </a:r>
            <a:endParaRPr sz="2500" spc="-5" dirty="0">
              <a:solidFill>
                <a:srgbClr val="1F487C"/>
              </a:solidFill>
              <a:latin typeface="Trebuchet MS"/>
            </a:endParaRPr>
          </a:p>
        </p:txBody>
      </p:sp>
      <p:sp>
        <p:nvSpPr>
          <p:cNvPr id="42" name="Google Shape;248;p35">
            <a:extLst>
              <a:ext uri="{FF2B5EF4-FFF2-40B4-BE49-F238E27FC236}">
                <a16:creationId xmlns:a16="http://schemas.microsoft.com/office/drawing/2014/main" id="{4D8D8047-307D-4272-B211-0F0827A6EF21}"/>
              </a:ext>
            </a:extLst>
          </p:cNvPr>
          <p:cNvSpPr txBox="1">
            <a:spLocks/>
          </p:cNvSpPr>
          <p:nvPr/>
        </p:nvSpPr>
        <p:spPr>
          <a:xfrm>
            <a:off x="282552" y="491607"/>
            <a:ext cx="7794647" cy="1185875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The HIC is conducted annually and reports on shelter and on the following housing projects (ES, SH, TH, RRH, PSH), including non-participating HMIS programs (e.g. DV programs) that fall under the same project types . **Official Glendale forms should be completed by Agency Admins and submitted by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28th February 2022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The HIC includes: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E1E5EB"/>
              </a:buClr>
              <a:buSzPts val="1400"/>
              <a:buFont typeface="Proxima Nova"/>
              <a:buChar char="◂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Bed/unit capacity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E1E5EB"/>
              </a:buClr>
              <a:buSzPts val="1400"/>
              <a:buFont typeface="Proxima Nova"/>
              <a:buChar char="◂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Federal funding source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E1E5EB"/>
              </a:buClr>
              <a:buSzPts val="1400"/>
              <a:buFont typeface="Proxima Nova"/>
              <a:buChar char="◂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Number &amp; Type of households and clients served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E1E5EB"/>
              </a:buClr>
              <a:buSzPts val="1400"/>
              <a:buFont typeface="Proxima Nova"/>
              <a:buChar char="◂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Target Population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E1E5EB"/>
              </a:buClr>
              <a:buSzPts val="1400"/>
              <a:buFont typeface="Proxima Nova"/>
              <a:buChar char="◂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Housing Type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E1E5EB"/>
              </a:buClr>
              <a:buSzPts val="1400"/>
              <a:buFont typeface="Proxima Nova"/>
              <a:buChar char="◂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Location (geocode and address)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E1E5EB"/>
              </a:buClr>
              <a:buSzPts val="1400"/>
              <a:buFont typeface="Proxima Nova"/>
              <a:buChar char="◂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HMIS Data Quality</a:t>
            </a:r>
          </a:p>
          <a:p>
            <a:pPr marL="457200" indent="-317500">
              <a:lnSpc>
                <a:spcPct val="115000"/>
              </a:lnSpc>
              <a:spcBef>
                <a:spcPts val="0"/>
              </a:spcBef>
              <a:buClr>
                <a:srgbClr val="E1E5EB"/>
              </a:buClr>
              <a:buSzPts val="1400"/>
              <a:buFont typeface="Proxima Nova"/>
              <a:buChar char="◂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Utilization rate based on clients in shelter/housing during one night in February (point-in-time count)</a:t>
            </a:r>
          </a:p>
          <a:p>
            <a:pPr marL="45720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E1E5EB"/>
              </a:solidFill>
            </a:endParaRP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E1E5EB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530599"/>
            <a:ext cx="3983927" cy="1071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 rot="3120000">
            <a:off x="3356734" y="1532444"/>
            <a:ext cx="185838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5"/>
              </a:lnSpc>
            </a:pPr>
            <a:r>
              <a:rPr sz="700" spc="-25" dirty="0">
                <a:solidFill>
                  <a:srgbClr val="FFFFFF"/>
                </a:solidFill>
                <a:latin typeface="Arial"/>
                <a:cs typeface="Arial"/>
              </a:rPr>
              <a:t>4.12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3120000">
            <a:off x="3066101" y="1659993"/>
            <a:ext cx="432774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Situation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7940000">
            <a:off x="2037026" y="1596371"/>
            <a:ext cx="200492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10" dirty="0">
                <a:solidFill>
                  <a:srgbClr val="FFFFFF"/>
                </a:solidFill>
                <a:latin typeface="Arial"/>
                <a:cs typeface="Arial"/>
              </a:rPr>
              <a:t>4.20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7940000">
            <a:off x="1934619" y="1646839"/>
            <a:ext cx="590297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00" spc="9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7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70" dirty="0">
                <a:solidFill>
                  <a:srgbClr val="FFFFFF"/>
                </a:solidFill>
                <a:latin typeface="Arial"/>
                <a:cs typeface="Arial"/>
              </a:rPr>
              <a:t>dinate</a:t>
            </a:r>
            <a:r>
              <a:rPr sz="700" spc="10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7940000">
            <a:off x="2051242" y="1697259"/>
            <a:ext cx="540757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Entry</a:t>
            </a: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700" spc="7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56466" y="2443851"/>
            <a:ext cx="882650" cy="3378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5"/>
              </a:spcBef>
            </a:pPr>
            <a:r>
              <a:rPr sz="700" spc="-25" dirty="0">
                <a:solidFill>
                  <a:srgbClr val="FFFFFF"/>
                </a:solidFill>
                <a:latin typeface="Arial"/>
                <a:cs typeface="Arial"/>
              </a:rPr>
              <a:t>4.19</a:t>
            </a:r>
            <a:endParaRPr sz="700" dirty="0">
              <a:latin typeface="Arial"/>
              <a:cs typeface="Arial"/>
            </a:endParaRPr>
          </a:p>
          <a:p>
            <a:pPr marL="12700" marR="5080" algn="ctr">
              <a:lnSpc>
                <a:spcPts val="790"/>
              </a:lnSpc>
              <a:spcBef>
                <a:spcPts val="75"/>
              </a:spcBef>
            </a:pPr>
            <a:r>
              <a:rPr sz="1050" spc="97" baseline="3968" dirty="0">
                <a:solidFill>
                  <a:srgbClr val="FFFFFF"/>
                </a:solidFill>
                <a:latin typeface="Arial"/>
                <a:cs typeface="Arial"/>
              </a:rPr>
              <a:t>Coordinate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7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Entry </a:t>
            </a:r>
            <a:r>
              <a:rPr sz="7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45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02916" y="1834403"/>
            <a:ext cx="665480" cy="2959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99390" marR="5080" indent="-187325">
              <a:lnSpc>
                <a:spcPts val="1050"/>
              </a:lnSpc>
              <a:spcBef>
                <a:spcPts val="160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Coordinated 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Entry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8" name="object 39"/>
          <p:cNvSpPr txBox="1"/>
          <p:nvPr/>
        </p:nvSpPr>
        <p:spPr>
          <a:xfrm>
            <a:off x="6207212" y="1173438"/>
            <a:ext cx="954913" cy="302647"/>
          </a:xfrm>
          <a:prstGeom prst="rect">
            <a:avLst/>
          </a:prstGeom>
        </p:spPr>
        <p:txBody>
          <a:bodyPr vert="horz" wrap="square" lIns="0" tIns="20320" rIns="0" bIns="0" rtlCol="0" anchor="t">
            <a:spAutoFit/>
          </a:bodyPr>
          <a:lstStyle/>
          <a:p>
            <a:pPr marL="53340" marR="5080" indent="-41275" algn="ctr">
              <a:lnSpc>
                <a:spcPts val="1050"/>
              </a:lnSpc>
              <a:spcBef>
                <a:spcPts val="160"/>
              </a:spcBef>
            </a:pPr>
            <a:r>
              <a:rPr sz="800" dirty="0">
                <a:solidFill>
                  <a:srgbClr val="FFFFFF"/>
                </a:solidFill>
                <a:latin typeface="Myriad Pro"/>
                <a:cs typeface="Myriad Pro"/>
              </a:rPr>
              <a:t>Glendale EHV</a:t>
            </a:r>
            <a:r>
              <a:rPr lang="en-US" sz="8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800" dirty="0">
                <a:solidFill>
                  <a:srgbClr val="FFFFFF"/>
                </a:solidFill>
                <a:latin typeface="Myriad Pro"/>
                <a:cs typeface="Myriad Pro"/>
              </a:rPr>
              <a:t>Assessment</a:t>
            </a:r>
            <a:endParaRPr sz="800" dirty="0">
              <a:latin typeface="Myriad Pro"/>
              <a:cs typeface="Myriad Pro"/>
            </a:endParaRPr>
          </a:p>
        </p:txBody>
      </p:sp>
      <p:sp>
        <p:nvSpPr>
          <p:cNvPr id="39" name="object 40"/>
          <p:cNvSpPr txBox="1"/>
          <p:nvPr/>
        </p:nvSpPr>
        <p:spPr>
          <a:xfrm>
            <a:off x="6264227" y="2460533"/>
            <a:ext cx="880463" cy="30264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3655" marR="5080" indent="-21590">
              <a:lnSpc>
                <a:spcPts val="1050"/>
              </a:lnSpc>
              <a:spcBef>
                <a:spcPts val="160"/>
              </a:spcBef>
            </a:pPr>
            <a:r>
              <a:rPr sz="900" dirty="0">
                <a:solidFill>
                  <a:srgbClr val="FFFFFF"/>
                </a:solidFill>
                <a:latin typeface="Myriad Pro"/>
                <a:cs typeface="Myriad Pro"/>
              </a:rPr>
              <a:t>Refer Client to  EHV Program</a:t>
            </a:r>
            <a:endParaRPr sz="900" dirty="0">
              <a:latin typeface="Myriad Pro"/>
              <a:cs typeface="Myriad Pro"/>
            </a:endParaRPr>
          </a:p>
        </p:txBody>
      </p:sp>
      <p:sp>
        <p:nvSpPr>
          <p:cNvPr id="41" name="Google Shape;247;p35">
            <a:extLst>
              <a:ext uri="{FF2B5EF4-FFF2-40B4-BE49-F238E27FC236}">
                <a16:creationId xmlns:a16="http://schemas.microsoft.com/office/drawing/2014/main" id="{7D24395E-4BBE-4DDB-996C-2B283EF278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4037" y="68404"/>
            <a:ext cx="5555700" cy="433925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2700" lvl="0" indent="0">
              <a:spcBef>
                <a:spcPts val="100"/>
              </a:spcBef>
              <a:spcAft>
                <a:spcPts val="0"/>
              </a:spcAft>
              <a:buNone/>
            </a:pPr>
            <a:r>
              <a:rPr lang="en" sz="2500" spc="-5" dirty="0">
                <a:solidFill>
                  <a:srgbClr val="1F487C"/>
                </a:solidFill>
                <a:latin typeface="Trebuchet MS"/>
              </a:rPr>
              <a:t>HMIS Data Quality for HIC, LSA, SPM</a:t>
            </a:r>
            <a:endParaRPr sz="2500" spc="-5" dirty="0">
              <a:solidFill>
                <a:srgbClr val="1F487C"/>
              </a:solidFill>
              <a:latin typeface="Trebuchet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31E8CF-EB01-4796-8383-15361E649E0E}"/>
              </a:ext>
            </a:extLst>
          </p:cNvPr>
          <p:cNvSpPr txBox="1"/>
          <p:nvPr/>
        </p:nvSpPr>
        <p:spPr>
          <a:xfrm>
            <a:off x="228600" y="438150"/>
            <a:ext cx="5433220" cy="369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6900" lvl="1" algn="l" rtl="0">
              <a:spcBef>
                <a:spcPts val="0"/>
              </a:spcBef>
              <a:spcAft>
                <a:spcPts val="0"/>
              </a:spcAft>
              <a:buClr>
                <a:srgbClr val="E1E5EB"/>
              </a:buClr>
              <a:buSzPts val="1400"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39800" lvl="1" indent="-342900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Demographic data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: birth dates reflect minor/adult status correctly, all other demographics are as complete as possible.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Enrollment/exit data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: dates, head of household, group enrollments are correct.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Move-in Date (Permanent Housing projects only):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ensure the residential move-in date reflects the date that the client started residing in permanent housing</a:t>
            </a:r>
          </a:p>
          <a:p>
            <a:pPr marL="88265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ts val="1400"/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Overlapping Enrollments: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ES, TH, SH Programs 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        Data Corrections:</a:t>
            </a:r>
          </a:p>
          <a:p>
            <a:pPr marL="596900" lvl="1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ts val="1400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Communicate with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HMIS@GlendaleCA.GOV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596900" lvl="1" algn="l" rtl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ts val="1400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to correct any data, you can’t fix yourself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181" y="804044"/>
            <a:ext cx="2457361" cy="23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BF0407E9B77144AB53C2A7AD812F58" ma:contentTypeVersion="10" ma:contentTypeDescription="Create a new document." ma:contentTypeScope="" ma:versionID="f92f07542f3f5936f084d0631c74283f">
  <xsd:schema xmlns:xsd="http://www.w3.org/2001/XMLSchema" xmlns:xs="http://www.w3.org/2001/XMLSchema" xmlns:p="http://schemas.microsoft.com/office/2006/metadata/properties" xmlns:ns3="ac7e8ca8-100a-4e12-8a4a-262c7a4d537e" xmlns:ns4="55453f59-05a2-4420-982d-a182ab667cfe" targetNamespace="http://schemas.microsoft.com/office/2006/metadata/properties" ma:root="true" ma:fieldsID="a08ef08475a1ae4bc8ef24526e2edfc1" ns3:_="" ns4:_="">
    <xsd:import namespace="ac7e8ca8-100a-4e12-8a4a-262c7a4d537e"/>
    <xsd:import namespace="55453f59-05a2-4420-982d-a182ab667c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e8ca8-100a-4e12-8a4a-262c7a4d5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53f59-05a2-4420-982d-a182ab667c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DF4178-8DD8-40DD-87F3-61DC12233137}">
  <ds:schemaRefs>
    <ds:schemaRef ds:uri="http://purl.org/dc/terms/"/>
    <ds:schemaRef ds:uri="ac7e8ca8-100a-4e12-8a4a-262c7a4d537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5453f59-05a2-4420-982d-a182ab667cf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5C7601-43A9-4DEB-A6B9-268AB8F1DD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23DDA9-ABF9-4905-9EB9-B8F215F134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7e8ca8-100a-4e12-8a4a-262c7a4d537e"/>
    <ds:schemaRef ds:uri="55453f59-05a2-4420-982d-a182ab667c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</TotalTime>
  <Words>302</Words>
  <Application>Microsoft Office PowerPoint</Application>
  <PresentationFormat>On-screen Show (16:9)</PresentationFormat>
  <Paragraphs>55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clarendon-text-pro</vt:lpstr>
      <vt:lpstr>inter</vt:lpstr>
      <vt:lpstr>inter</vt:lpstr>
      <vt:lpstr>Myriad Pro</vt:lpstr>
      <vt:lpstr>Noto Sans Symbols</vt:lpstr>
      <vt:lpstr>Proxima Nova</vt:lpstr>
      <vt:lpstr>Trebuchet MS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HIC (Sheltered Count)</vt:lpstr>
      <vt:lpstr>HMIS Data Quality for HIC, LSA, SPM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Amoah, Richmond</dc:creator>
  <cp:lastModifiedBy>Amoah, Richmond</cp:lastModifiedBy>
  <cp:revision>57</cp:revision>
  <dcterms:created xsi:type="dcterms:W3CDTF">2021-11-18T17:16:52Z</dcterms:created>
  <dcterms:modified xsi:type="dcterms:W3CDTF">2022-01-25T20:56:04Z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2021-11-18T00:00:00Z</vt:filetime>
  </property>
  <property fmtid="{D5CDD505-2E9C-101B-9397-08002B2CF9AE}" pid="4" name="ContentTypeId">
    <vt:lpwstr>0x01010018BF0407E9B77144AB53C2A7AD812F58</vt:lpwstr>
  </property>
</Properties>
</file>